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85"/>
  </p:notesMasterIdLst>
  <p:sldIdLst>
    <p:sldId id="258" r:id="rId2"/>
    <p:sldId id="265" r:id="rId3"/>
    <p:sldId id="267" r:id="rId4"/>
    <p:sldId id="270" r:id="rId5"/>
    <p:sldId id="271" r:id="rId6"/>
    <p:sldId id="272" r:id="rId7"/>
    <p:sldId id="273" r:id="rId8"/>
    <p:sldId id="274" r:id="rId9"/>
    <p:sldId id="275" r:id="rId10"/>
    <p:sldId id="276" r:id="rId11"/>
    <p:sldId id="278" r:id="rId12"/>
    <p:sldId id="277" r:id="rId13"/>
    <p:sldId id="279" r:id="rId14"/>
    <p:sldId id="280" r:id="rId15"/>
    <p:sldId id="281" r:id="rId16"/>
    <p:sldId id="282" r:id="rId17"/>
    <p:sldId id="283" r:id="rId18"/>
    <p:sldId id="284" r:id="rId19"/>
    <p:sldId id="269" r:id="rId20"/>
    <p:sldId id="306" r:id="rId21"/>
    <p:sldId id="307" r:id="rId22"/>
    <p:sldId id="308" r:id="rId23"/>
    <p:sldId id="309" r:id="rId24"/>
    <p:sldId id="268" r:id="rId25"/>
    <p:sldId id="310" r:id="rId26"/>
    <p:sldId id="311" r:id="rId27"/>
    <p:sldId id="312" r:id="rId28"/>
    <p:sldId id="313" r:id="rId29"/>
    <p:sldId id="314" r:id="rId30"/>
    <p:sldId id="315" r:id="rId31"/>
    <p:sldId id="316" r:id="rId32"/>
    <p:sldId id="317" r:id="rId33"/>
    <p:sldId id="318" r:id="rId34"/>
    <p:sldId id="319" r:id="rId35"/>
    <p:sldId id="320" r:id="rId36"/>
    <p:sldId id="321" r:id="rId37"/>
    <p:sldId id="322" r:id="rId38"/>
    <p:sldId id="301" r:id="rId39"/>
    <p:sldId id="302" r:id="rId40"/>
    <p:sldId id="303" r:id="rId41"/>
    <p:sldId id="286" r:id="rId42"/>
    <p:sldId id="285"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323" r:id="rId56"/>
    <p:sldId id="324" r:id="rId57"/>
    <p:sldId id="325" r:id="rId58"/>
    <p:sldId id="326" r:id="rId59"/>
    <p:sldId id="327" r:id="rId60"/>
    <p:sldId id="328" r:id="rId61"/>
    <p:sldId id="329" r:id="rId62"/>
    <p:sldId id="330" r:id="rId63"/>
    <p:sldId id="331" r:id="rId64"/>
    <p:sldId id="332" r:id="rId65"/>
    <p:sldId id="333" r:id="rId66"/>
    <p:sldId id="334" r:id="rId67"/>
    <p:sldId id="335" r:id="rId68"/>
    <p:sldId id="336" r:id="rId69"/>
    <p:sldId id="337" r:id="rId70"/>
    <p:sldId id="338" r:id="rId71"/>
    <p:sldId id="339" r:id="rId72"/>
    <p:sldId id="340" r:id="rId73"/>
    <p:sldId id="341" r:id="rId74"/>
    <p:sldId id="342" r:id="rId75"/>
    <p:sldId id="304" r:id="rId76"/>
    <p:sldId id="346" r:id="rId77"/>
    <p:sldId id="344" r:id="rId78"/>
    <p:sldId id="345" r:id="rId79"/>
    <p:sldId id="348" r:id="rId80"/>
    <p:sldId id="349" r:id="rId81"/>
    <p:sldId id="343" r:id="rId82"/>
    <p:sldId id="305" r:id="rId83"/>
    <p:sldId id="351" r:id="rId8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Раздел по умолчанию" id="{F3600CB5-D69D-428D-B35F-35025E24F264}">
          <p14:sldIdLst>
            <p14:sldId id="258"/>
            <p14:sldId id="265"/>
            <p14:sldId id="267"/>
            <p14:sldId id="270"/>
            <p14:sldId id="271"/>
            <p14:sldId id="272"/>
            <p14:sldId id="273"/>
            <p14:sldId id="274"/>
            <p14:sldId id="275"/>
            <p14:sldId id="276"/>
            <p14:sldId id="278"/>
            <p14:sldId id="277"/>
            <p14:sldId id="279"/>
            <p14:sldId id="280"/>
            <p14:sldId id="281"/>
            <p14:sldId id="282"/>
            <p14:sldId id="283"/>
            <p14:sldId id="284"/>
            <p14:sldId id="269"/>
            <p14:sldId id="306"/>
            <p14:sldId id="307"/>
            <p14:sldId id="308"/>
            <p14:sldId id="309"/>
            <p14:sldId id="268"/>
            <p14:sldId id="310"/>
            <p14:sldId id="311"/>
            <p14:sldId id="312"/>
            <p14:sldId id="313"/>
            <p14:sldId id="314"/>
            <p14:sldId id="315"/>
            <p14:sldId id="316"/>
            <p14:sldId id="317"/>
            <p14:sldId id="318"/>
            <p14:sldId id="319"/>
            <p14:sldId id="320"/>
            <p14:sldId id="321"/>
            <p14:sldId id="322"/>
            <p14:sldId id="301"/>
            <p14:sldId id="302"/>
            <p14:sldId id="303"/>
            <p14:sldId id="286"/>
            <p14:sldId id="285"/>
            <p14:sldId id="287"/>
            <p14:sldId id="288"/>
            <p14:sldId id="289"/>
            <p14:sldId id="290"/>
            <p14:sldId id="291"/>
            <p14:sldId id="292"/>
            <p14:sldId id="293"/>
            <p14:sldId id="294"/>
            <p14:sldId id="295"/>
            <p14:sldId id="296"/>
            <p14:sldId id="297"/>
            <p14:sldId id="298"/>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04"/>
            <p14:sldId id="346"/>
            <p14:sldId id="344"/>
            <p14:sldId id="345"/>
            <p14:sldId id="348"/>
            <p14:sldId id="349"/>
            <p14:sldId id="343"/>
            <p14:sldId id="305"/>
            <p14:sldId id="351"/>
          </p14:sldIdLst>
        </p14:section>
      </p14:sectionLst>
    </p:ex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7" roundtripDataSignature="AMtx7mhnjmrba+C6DR8flyoaMb9jOi3mO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0BE3"/>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799B23B-EC83-4686-B30A-512413B5E67A}" styleName="Светлый стиль 3 - акцент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68" autoAdjust="0"/>
    <p:restoredTop sz="91964" autoAdjust="0"/>
  </p:normalViewPr>
  <p:slideViewPr>
    <p:cSldViewPr snapToGrid="0">
      <p:cViewPr varScale="1">
        <p:scale>
          <a:sx n="78" d="100"/>
          <a:sy n="78" d="100"/>
        </p:scale>
        <p:origin x="352" y="60"/>
      </p:cViewPr>
      <p:guideLst>
        <p:guide orient="horz" pos="2160"/>
        <p:guide pos="3840"/>
      </p:guideLst>
    </p:cSldViewPr>
  </p:slideViewPr>
  <p:outlineViewPr>
    <p:cViewPr>
      <p:scale>
        <a:sx n="33" d="100"/>
        <a:sy n="33" d="100"/>
      </p:scale>
      <p:origin x="53" y="1843"/>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customschemas.google.com/relationships/presentationmetadata" Target="meta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65351117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normAutofit/>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1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2"/>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extLst>
      <p:ext uri="{BB962C8B-B14F-4D97-AF65-F5344CB8AC3E}">
        <p14:creationId xmlns:p14="http://schemas.microsoft.com/office/powerpoint/2010/main" val="20242224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5" r:id="rId3"/>
    <p:sldLayoutId id="2147483656" r:id="rId4"/>
    <p:sldLayoutId id="2147483657" r:id="rId5"/>
    <p:sldLayoutId id="2147483658" r:id="rId6"/>
    <p:sldLayoutId id="2147483659" r:id="rId7"/>
    <p:sldLayoutId id="2147483660"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en-US" dirty="0"/>
              <a:t>`</a:t>
            </a:r>
          </a:p>
        </p:txBody>
      </p:sp>
      <p:sp>
        <p:nvSpPr>
          <p:cNvPr id="3" name="Подзаголовок 2"/>
          <p:cNvSpPr>
            <a:spLocks noGrp="1"/>
          </p:cNvSpPr>
          <p:nvPr>
            <p:ph type="subTitle" idx="1"/>
          </p:nvPr>
        </p:nvSpPr>
        <p:spPr/>
        <p:txBody>
          <a:bodyPr/>
          <a:lstStyle/>
          <a:p>
            <a:endParaRPr lang="en-US" dirty="0"/>
          </a:p>
        </p:txBody>
      </p:sp>
      <p:pic>
        <p:nvPicPr>
          <p:cNvPr id="5" name="Picture 2" descr="Schulich Ranked #1 in the World in Responsible Business | Schulich ...">
            <a:extLst>
              <a:ext uri="{FF2B5EF4-FFF2-40B4-BE49-F238E27FC236}">
                <a16:creationId xmlns:a16="http://schemas.microsoft.com/office/drawing/2014/main" id="{FA2420F6-0650-44C4-AEB4-93E5197E3D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735" b="10533"/>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3412221-2377-46BB-B404-16E9D251CB89}"/>
              </a:ext>
            </a:extLst>
          </p:cNvPr>
          <p:cNvSpPr txBox="1"/>
          <p:nvPr/>
        </p:nvSpPr>
        <p:spPr>
          <a:xfrm>
            <a:off x="702889" y="6622534"/>
            <a:ext cx="4569792" cy="215444"/>
          </a:xfrm>
          <a:prstGeom prst="rect">
            <a:avLst/>
          </a:prstGeom>
          <a:noFill/>
        </p:spPr>
        <p:txBody>
          <a:bodyPr wrap="square" rtlCol="0">
            <a:spAutoFit/>
          </a:bodyPr>
          <a:lstStyle/>
          <a:p>
            <a:pPr algn="l"/>
            <a:r>
              <a:rPr lang="en-US" sz="800" b="1" kern="1200" spc="80" baseline="0" dirty="0">
                <a:solidFill>
                  <a:schemeClr val="bg1"/>
                </a:solidFill>
                <a:latin typeface="Arial" panose="020B0604020202020204" pitchFamily="34" charset="0"/>
                <a:cs typeface="Arial" panose="020B0604020202020204" pitchFamily="34" charset="0"/>
              </a:rPr>
              <a:t>Data Science II</a:t>
            </a:r>
          </a:p>
        </p:txBody>
      </p:sp>
      <p:sp>
        <p:nvSpPr>
          <p:cNvPr id="7" name="TextBox 6">
            <a:extLst>
              <a:ext uri="{FF2B5EF4-FFF2-40B4-BE49-F238E27FC236}">
                <a16:creationId xmlns:a16="http://schemas.microsoft.com/office/drawing/2014/main" id="{179118DD-4C78-4EA9-8882-D43C4745C99C}"/>
              </a:ext>
            </a:extLst>
          </p:cNvPr>
          <p:cNvSpPr txBox="1"/>
          <p:nvPr/>
        </p:nvSpPr>
        <p:spPr>
          <a:xfrm>
            <a:off x="702894" y="6447134"/>
            <a:ext cx="5512001" cy="215444"/>
          </a:xfrm>
          <a:prstGeom prst="rect">
            <a:avLst/>
          </a:prstGeom>
          <a:noFill/>
        </p:spPr>
        <p:txBody>
          <a:bodyPr wrap="square" rtlCol="0">
            <a:spAutoFit/>
          </a:bodyPr>
          <a:lstStyle/>
          <a:p>
            <a:pPr algn="l"/>
            <a:r>
              <a:rPr lang="en-US" sz="800" b="1" kern="1200" spc="80" baseline="0" dirty="0">
                <a:solidFill>
                  <a:schemeClr val="bg1"/>
                </a:solidFill>
                <a:latin typeface="Arial" panose="020B0604020202020204" pitchFamily="34" charset="0"/>
                <a:cs typeface="Arial" panose="020B0604020202020204" pitchFamily="34" charset="0"/>
              </a:rPr>
              <a:t>SCHULICH SCHOOL OF BUSINESS | MBAN 61</a:t>
            </a:r>
            <a:r>
              <a:rPr lang="uk-UA" sz="800" b="1" kern="1200" spc="80" baseline="0" dirty="0">
                <a:solidFill>
                  <a:schemeClr val="bg1"/>
                </a:solidFill>
                <a:latin typeface="Arial" panose="020B0604020202020204" pitchFamily="34" charset="0"/>
                <a:cs typeface="Arial" panose="020B0604020202020204" pitchFamily="34" charset="0"/>
              </a:rPr>
              <a:t>2</a:t>
            </a:r>
            <a:r>
              <a:rPr lang="en-US" sz="800" b="1" kern="1200" spc="80" baseline="0" dirty="0">
                <a:solidFill>
                  <a:schemeClr val="bg1"/>
                </a:solidFill>
                <a:latin typeface="Arial" panose="020B0604020202020204" pitchFamily="34" charset="0"/>
                <a:cs typeface="Arial" panose="020B0604020202020204" pitchFamily="34" charset="0"/>
              </a:rPr>
              <a:t>0</a:t>
            </a:r>
          </a:p>
        </p:txBody>
      </p:sp>
      <p:sp>
        <p:nvSpPr>
          <p:cNvPr id="8" name="TextBox 7">
            <a:extLst>
              <a:ext uri="{FF2B5EF4-FFF2-40B4-BE49-F238E27FC236}">
                <a16:creationId xmlns:a16="http://schemas.microsoft.com/office/drawing/2014/main" id="{DEAD0968-CE62-429D-8BC1-51C0E7677A97}"/>
              </a:ext>
            </a:extLst>
          </p:cNvPr>
          <p:cNvSpPr txBox="1"/>
          <p:nvPr/>
        </p:nvSpPr>
        <p:spPr>
          <a:xfrm>
            <a:off x="13099725" y="6622534"/>
            <a:ext cx="2251145" cy="215444"/>
          </a:xfrm>
          <a:prstGeom prst="rect">
            <a:avLst/>
          </a:prstGeom>
          <a:noFill/>
        </p:spPr>
        <p:txBody>
          <a:bodyPr wrap="square" rtlCol="0">
            <a:spAutoFit/>
          </a:bodyPr>
          <a:lstStyle/>
          <a:p>
            <a:pPr algn="r"/>
            <a:r>
              <a:rPr lang="en-US" sz="800" b="1" kern="1200" spc="80" baseline="0" dirty="0">
                <a:solidFill>
                  <a:schemeClr val="bg1"/>
                </a:solidFill>
                <a:latin typeface="Arial" panose="020B0604020202020204" pitchFamily="34" charset="0"/>
                <a:cs typeface="Arial" panose="020B0604020202020204" pitchFamily="34" charset="0"/>
              </a:rPr>
              <a:t>2020</a:t>
            </a:r>
          </a:p>
        </p:txBody>
      </p:sp>
      <p:sp>
        <p:nvSpPr>
          <p:cNvPr id="9" name="TextBox 8">
            <a:extLst>
              <a:ext uri="{FF2B5EF4-FFF2-40B4-BE49-F238E27FC236}">
                <a16:creationId xmlns:a16="http://schemas.microsoft.com/office/drawing/2014/main" id="{F3C3147F-EC15-4D55-86D0-B44821DE72F3}"/>
              </a:ext>
            </a:extLst>
          </p:cNvPr>
          <p:cNvSpPr txBox="1"/>
          <p:nvPr/>
        </p:nvSpPr>
        <p:spPr>
          <a:xfrm>
            <a:off x="13099726" y="6447134"/>
            <a:ext cx="2251145" cy="215444"/>
          </a:xfrm>
          <a:prstGeom prst="rect">
            <a:avLst/>
          </a:prstGeom>
          <a:noFill/>
        </p:spPr>
        <p:txBody>
          <a:bodyPr wrap="square" rtlCol="0">
            <a:spAutoFit/>
          </a:bodyPr>
          <a:lstStyle/>
          <a:p>
            <a:pPr algn="r"/>
            <a:r>
              <a:rPr lang="en-US" sz="800" b="1" kern="1200" spc="80" baseline="0" dirty="0">
                <a:solidFill>
                  <a:schemeClr val="bg1"/>
                </a:solidFill>
                <a:latin typeface="Arial" panose="020B0604020202020204" pitchFamily="34" charset="0"/>
                <a:cs typeface="Arial" panose="020B0604020202020204" pitchFamily="34" charset="0"/>
              </a:rPr>
              <a:t>MODULE 1</a:t>
            </a:r>
          </a:p>
        </p:txBody>
      </p:sp>
      <p:pic>
        <p:nvPicPr>
          <p:cNvPr id="10" name="Picture 14">
            <a:extLst>
              <a:ext uri="{FF2B5EF4-FFF2-40B4-BE49-F238E27FC236}">
                <a16:creationId xmlns:a16="http://schemas.microsoft.com/office/drawing/2014/main" id="{F62032DF-ADA7-4BD7-A4A1-D63C03EA3755}"/>
              </a:ext>
            </a:extLst>
          </p:cNvPr>
          <p:cNvPicPr>
            <a:picLocks noChangeAspect="1"/>
          </p:cNvPicPr>
          <p:nvPr/>
        </p:nvPicPr>
        <p:blipFill rotWithShape="1">
          <a:blip r:embed="rId4"/>
          <a:srcRect l="13066" t="17107" r="49469" b="2690"/>
          <a:stretch/>
        </p:blipFill>
        <p:spPr>
          <a:xfrm>
            <a:off x="14383099" y="251967"/>
            <a:ext cx="1110015" cy="832511"/>
          </a:xfrm>
          <a:prstGeom prst="ellipse">
            <a:avLst/>
          </a:prstGeom>
        </p:spPr>
      </p:pic>
      <p:sp>
        <p:nvSpPr>
          <p:cNvPr id="11" name="Content Placeholder 3">
            <a:extLst>
              <a:ext uri="{FF2B5EF4-FFF2-40B4-BE49-F238E27FC236}">
                <a16:creationId xmlns:a16="http://schemas.microsoft.com/office/drawing/2014/main" id="{2189BF30-34C5-40E4-AF2C-D2A5F88234BD}"/>
              </a:ext>
            </a:extLst>
          </p:cNvPr>
          <p:cNvSpPr>
            <a:spLocks noGrp="1"/>
          </p:cNvSpPr>
          <p:nvPr/>
        </p:nvSpPr>
        <p:spPr>
          <a:xfrm>
            <a:off x="575864" y="189702"/>
            <a:ext cx="8085537" cy="34483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bg1"/>
                </a:solidFill>
                <a:latin typeface="VAG Rounded Std" panose="020F0402020204020204"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Schulich School of Business MBAN</a:t>
            </a:r>
            <a:r>
              <a:rPr lang="en-US" baseline="0" dirty="0"/>
              <a:t> 61</a:t>
            </a:r>
            <a:r>
              <a:rPr lang="uk-UA" baseline="0" dirty="0"/>
              <a:t>2</a:t>
            </a:r>
            <a:r>
              <a:rPr lang="en-US" baseline="0" dirty="0"/>
              <a:t>0</a:t>
            </a:r>
            <a:endParaRPr lang="en-CA" dirty="0"/>
          </a:p>
        </p:txBody>
      </p:sp>
      <p:sp>
        <p:nvSpPr>
          <p:cNvPr id="12" name="Text Placeholder 4">
            <a:extLst>
              <a:ext uri="{FF2B5EF4-FFF2-40B4-BE49-F238E27FC236}">
                <a16:creationId xmlns:a16="http://schemas.microsoft.com/office/drawing/2014/main" id="{4BA2F700-44E5-48FC-8162-CB5BDD8696EF}"/>
              </a:ext>
            </a:extLst>
          </p:cNvPr>
          <p:cNvSpPr>
            <a:spLocks noGrp="1"/>
          </p:cNvSpPr>
          <p:nvPr/>
        </p:nvSpPr>
        <p:spPr>
          <a:xfrm>
            <a:off x="575864" y="1468390"/>
            <a:ext cx="8177457" cy="2664358"/>
          </a:xfrm>
          <a:prstGeom prst="rect">
            <a:avLst/>
          </a:prstGeom>
        </p:spPr>
        <p:txBody>
          <a:bodyPr vert="horz" lIns="91440" tIns="45720" rIns="91440" bIns="45720" rtlCol="0">
            <a:noAutofit/>
          </a:bodyPr>
          <a:lstStyle>
            <a:lvl1pPr marL="285750" indent="-28575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bg1"/>
                </a:solidFill>
                <a:latin typeface="VAG Rounded Std" panose="020F0402020204020204" pitchFamily="34" charset="0"/>
                <a:ea typeface="+mn-ea"/>
                <a:cs typeface="Segoe UI Semilight" panose="020B0402040204020203" pitchFamily="34" charset="0"/>
              </a:defRPr>
            </a:lvl1pPr>
            <a:lvl2pPr marL="742950" indent="-285750" algn="l" defTabSz="914400" rtl="0" eaLnBrk="1" latinLnBrk="0" hangingPunct="1">
              <a:lnSpc>
                <a:spcPct val="100000"/>
              </a:lnSpc>
              <a:spcBef>
                <a:spcPts val="0"/>
              </a:spcBef>
              <a:spcAft>
                <a:spcPts val="1200"/>
              </a:spcAft>
              <a:buFont typeface="Arial" panose="020B0604020202020204" pitchFamily="34" charset="0"/>
              <a:buChar char="•"/>
              <a:defRPr lang="en-US" sz="1800" kern="1200" dirty="0">
                <a:solidFill>
                  <a:schemeClr val="bg1"/>
                </a:solidFill>
                <a:latin typeface="VAG Rounded Std" panose="020F0402020204020204" pitchFamily="34" charset="0"/>
                <a:ea typeface="+mn-ea"/>
                <a:cs typeface="Segoe UI Semilight" panose="020B04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pPr>
            <a:r>
              <a:rPr lang="en-CA" sz="2000" dirty="0"/>
              <a:t>Instructor: Boris Garbuzov</a:t>
            </a:r>
          </a:p>
          <a:p>
            <a:pPr marL="0" indent="0">
              <a:buNone/>
            </a:pPr>
            <a:endParaRPr lang="en-CA" sz="2000" dirty="0"/>
          </a:p>
          <a:p>
            <a:pPr marL="0" indent="0">
              <a:buNone/>
            </a:pPr>
            <a:r>
              <a:rPr lang="en-GB" b="1" i="1" dirty="0">
                <a:latin typeface="Arial" panose="020B0604020202020204" pitchFamily="34" charset="0"/>
              </a:rPr>
              <a:t>MBAN</a:t>
            </a:r>
            <a:r>
              <a:rPr lang="en-GB" sz="1800" b="1" i="1" dirty="0">
                <a:solidFill>
                  <a:schemeClr val="bg1"/>
                </a:solidFill>
                <a:effectLst/>
                <a:latin typeface="Arial" panose="020B0604020202020204" pitchFamily="34" charset="0"/>
              </a:rPr>
              <a:t> 61</a:t>
            </a:r>
            <a:r>
              <a:rPr lang="uk-UA" sz="1800" b="1" i="1" dirty="0">
                <a:solidFill>
                  <a:schemeClr val="bg1"/>
                </a:solidFill>
                <a:effectLst/>
                <a:latin typeface="Arial" panose="020B0604020202020204" pitchFamily="34" charset="0"/>
              </a:rPr>
              <a:t>2</a:t>
            </a:r>
            <a:r>
              <a:rPr lang="en-GB" sz="1800" b="1" i="1" dirty="0">
                <a:solidFill>
                  <a:schemeClr val="bg1"/>
                </a:solidFill>
                <a:effectLst/>
                <a:latin typeface="Arial" panose="020B0604020202020204" pitchFamily="34" charset="0"/>
              </a:rPr>
              <a:t>0</a:t>
            </a:r>
            <a:endParaRPr lang="en-CA" sz="2800" dirty="0">
              <a:solidFill>
                <a:schemeClr val="bg1"/>
              </a:solidFill>
            </a:endParaRPr>
          </a:p>
          <a:p>
            <a:pPr marL="0" indent="0">
              <a:buNone/>
            </a:pPr>
            <a:endParaRPr lang="en-CA" sz="2000" dirty="0"/>
          </a:p>
          <a:p>
            <a:pPr marL="0" indent="0">
              <a:buNone/>
            </a:pPr>
            <a:r>
              <a:rPr lang="en-CA" sz="1600" dirty="0"/>
              <a:t>Fall  2020</a:t>
            </a:r>
            <a:endParaRPr lang="en-CA" sz="2000" dirty="0"/>
          </a:p>
        </p:txBody>
      </p:sp>
      <p:sp>
        <p:nvSpPr>
          <p:cNvPr id="13" name="Content Placeholder 2">
            <a:extLst>
              <a:ext uri="{FF2B5EF4-FFF2-40B4-BE49-F238E27FC236}">
                <a16:creationId xmlns:a16="http://schemas.microsoft.com/office/drawing/2014/main" id="{93FE05B6-862F-417B-8A2A-B1CC3B767C47}"/>
              </a:ext>
            </a:extLst>
          </p:cNvPr>
          <p:cNvSpPr>
            <a:spLocks noGrp="1"/>
          </p:cNvSpPr>
          <p:nvPr/>
        </p:nvSpPr>
        <p:spPr>
          <a:xfrm>
            <a:off x="575865" y="617815"/>
            <a:ext cx="8796736" cy="90646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000" b="0" i="0" kern="1200">
                <a:solidFill>
                  <a:schemeClr val="bg1"/>
                </a:solidFill>
                <a:latin typeface="VAG Rounded Std" panose="020F0402020204020204"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Science II</a:t>
            </a:r>
            <a:endParaRPr lang="en-CA" dirty="0"/>
          </a:p>
        </p:txBody>
      </p:sp>
      <p:sp>
        <p:nvSpPr>
          <p:cNvPr id="14" name="TextBox 13">
            <a:extLst>
              <a:ext uri="{FF2B5EF4-FFF2-40B4-BE49-F238E27FC236}">
                <a16:creationId xmlns:a16="http://schemas.microsoft.com/office/drawing/2014/main" id="{F3C3147F-EC15-4D55-86D0-B44821DE72F3}"/>
              </a:ext>
            </a:extLst>
          </p:cNvPr>
          <p:cNvSpPr txBox="1"/>
          <p:nvPr/>
        </p:nvSpPr>
        <p:spPr>
          <a:xfrm>
            <a:off x="5486400" y="289784"/>
            <a:ext cx="6129735" cy="400110"/>
          </a:xfrm>
          <a:prstGeom prst="rect">
            <a:avLst/>
          </a:prstGeom>
          <a:noFill/>
        </p:spPr>
        <p:txBody>
          <a:bodyPr wrap="square" rtlCol="0">
            <a:spAutoFit/>
          </a:bodyPr>
          <a:lstStyle/>
          <a:p>
            <a:pPr algn="r"/>
            <a:r>
              <a:rPr lang="en-US" sz="2000" b="1" kern="1200" spc="80" baseline="0" dirty="0">
                <a:solidFill>
                  <a:schemeClr val="bg1"/>
                </a:solidFill>
                <a:latin typeface="Arial" panose="020B0604020202020204" pitchFamily="34" charset="0"/>
                <a:cs typeface="Arial" panose="020B0604020202020204" pitchFamily="34" charset="0"/>
              </a:rPr>
              <a:t>MODULE 9, 10 </a:t>
            </a:r>
            <a:r>
              <a:rPr lang="en-US" sz="2000" b="1" kern="1200" spc="80" dirty="0">
                <a:solidFill>
                  <a:schemeClr val="bg1"/>
                </a:solidFill>
                <a:latin typeface="Arial" panose="020B0604020202020204" pitchFamily="34" charset="0"/>
                <a:cs typeface="Arial" panose="020B0604020202020204" pitchFamily="34" charset="0"/>
              </a:rPr>
              <a:t>: PACF and forecasting</a:t>
            </a:r>
            <a:endParaRPr lang="en-US" sz="800" b="1" kern="1200" spc="80" baseline="0" dirty="0">
              <a:solidFill>
                <a:schemeClr val="bg1"/>
              </a:solidFill>
              <a:latin typeface="Arial" panose="020B0604020202020204" pitchFamily="34" charset="0"/>
              <a:cs typeface="Arial" panose="020B0604020202020204" pitchFamily="34" charset="0"/>
            </a:endParaRPr>
          </a:p>
        </p:txBody>
      </p:sp>
      <p:sp>
        <p:nvSpPr>
          <p:cNvPr id="4" name="Номер слайда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0515600" cy="1325563"/>
          </a:xfrm>
        </p:spPr>
        <p:txBody>
          <a:bodyPr/>
          <a:lstStyle/>
          <a:p>
            <a:r>
              <a:rPr lang="en-US" dirty="0"/>
              <a:t>The partial Autocorrelation Function (PACF)</a:t>
            </a:r>
            <a:endParaRPr lang="ru-RU" dirty="0"/>
          </a:p>
        </p:txBody>
      </p:sp>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710214" y="1381327"/>
                <a:ext cx="11176986" cy="4975023"/>
              </a:xfrm>
            </p:spPr>
            <p:txBody>
              <a:bodyPr>
                <a:normAutofit/>
              </a:bodyPr>
              <a:lstStyle/>
              <a:p>
                <a:pPr marL="114300" indent="0">
                  <a:buNone/>
                </a:pPr>
                <a:r>
                  <a:rPr lang="en-US" dirty="0"/>
                  <a:t>Let </a:t>
                </a:r>
                <a14:m>
                  <m:oMath xmlns:m="http://schemas.openxmlformats.org/officeDocument/2006/math">
                    <m:r>
                      <a:rPr lang="en-US" i="1" dirty="0" smtClean="0">
                        <a:latin typeface="Cambria Math" panose="02040503050406030204" pitchFamily="18" charset="0"/>
                      </a:rPr>
                      <m:t>𝑋</m:t>
                    </m:r>
                    <m:r>
                      <a:rPr lang="en-US" i="1" dirty="0">
                        <a:latin typeface="Cambria Math" panose="02040503050406030204" pitchFamily="18" charset="0"/>
                      </a:rPr>
                      <m:t>, </m:t>
                    </m:r>
                    <m:r>
                      <a:rPr lang="en-US" i="1" dirty="0">
                        <a:latin typeface="Cambria Math" panose="02040503050406030204" pitchFamily="18" charset="0"/>
                      </a:rPr>
                      <m:t>𝑌</m:t>
                    </m:r>
                  </m:oMath>
                </a14:m>
                <a:r>
                  <a:rPr lang="en-US" dirty="0"/>
                  <a:t>, and </a:t>
                </a:r>
                <a14:m>
                  <m:oMath xmlns:m="http://schemas.openxmlformats.org/officeDocument/2006/math">
                    <m:r>
                      <a:rPr lang="en-US" i="1" dirty="0" smtClean="0">
                        <a:latin typeface="Cambria Math" panose="02040503050406030204" pitchFamily="18" charset="0"/>
                      </a:rPr>
                      <m:t>𝑍</m:t>
                    </m:r>
                    <m:r>
                      <a:rPr lang="en-US" b="0" i="1" dirty="0" smtClean="0">
                        <a:latin typeface="Cambria Math" panose="02040503050406030204" pitchFamily="18" charset="0"/>
                      </a:rPr>
                      <m:t> </m:t>
                    </m:r>
                  </m:oMath>
                </a14:m>
                <a:r>
                  <a:rPr lang="en-US" dirty="0"/>
                  <a:t> be random variables.</a:t>
                </a:r>
              </a:p>
              <a:p>
                <a:pPr marL="114300" indent="0">
                  <a:buNone/>
                </a:pPr>
                <a:r>
                  <a:rPr lang="en-US" dirty="0"/>
                  <a:t>The </a:t>
                </a:r>
                <a:r>
                  <a:rPr lang="en-US" b="1" dirty="0"/>
                  <a:t>partial correlation between X and Y given Z </a:t>
                </a:r>
                <a:r>
                  <a:rPr lang="en-US" dirty="0"/>
                  <a:t>is obtained by regressing X on Z to obtain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oMath>
                </a14:m>
                <a:r>
                  <a:rPr lang="en-US" dirty="0"/>
                  <a:t>, regressing Y on Z to obtain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oMath>
                </a14:m>
                <a:r>
                  <a:rPr lang="en-US" dirty="0"/>
                  <a:t>, and then calculating</a:t>
                </a:r>
              </a:p>
              <a:p>
                <a:pPr marL="11430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𝑋𝑌</m:t>
                          </m:r>
                          <m:r>
                            <a:rPr lang="en-US" b="0" i="1" smtClean="0">
                              <a:latin typeface="Cambria Math" panose="02040503050406030204" pitchFamily="18" charset="0"/>
                            </a:rPr>
                            <m:t>|</m:t>
                          </m:r>
                          <m:r>
                            <a:rPr lang="en-US" b="0" i="1" smtClean="0">
                              <a:latin typeface="Cambria Math" panose="02040503050406030204" pitchFamily="18" charset="0"/>
                            </a:rPr>
                            <m:t>𝑍</m:t>
                          </m:r>
                        </m:sub>
                      </m:sSub>
                      <m:r>
                        <a:rPr lang="en-US" b="0" i="1" smtClean="0">
                          <a:latin typeface="Cambria Math" panose="02040503050406030204" pitchFamily="18" charset="0"/>
                        </a:rPr>
                        <m:t>=</m:t>
                      </m:r>
                      <m:r>
                        <a:rPr lang="en-US" b="0" i="1" smtClean="0">
                          <a:latin typeface="Cambria Math" panose="02040503050406030204" pitchFamily="18" charset="0"/>
                        </a:rPr>
                        <m:t>𝑐𝑜𝑟𝑟</m:t>
                      </m:r>
                      <m:r>
                        <a:rPr lang="en-US" b="0" i="1"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r>
                        <a:rPr lang="en-US" b="0" i="1" smtClean="0">
                          <a:latin typeface="Cambria Math" panose="02040503050406030204" pitchFamily="18" charset="0"/>
                        </a:rPr>
                        <m:t>, </m:t>
                      </m:r>
                      <m:r>
                        <a:rPr lang="en-US" b="0" i="1" smtClean="0">
                          <a:latin typeface="Cambria Math" panose="02040503050406030204" pitchFamily="18" charset="0"/>
                        </a:rPr>
                        <m:t>𝑌</m:t>
                      </m:r>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r>
                        <a:rPr lang="en-US" b="0" i="1" smtClean="0">
                          <a:latin typeface="Cambria Math" panose="02040503050406030204" pitchFamily="18" charset="0"/>
                        </a:rPr>
                        <m:t>}</m:t>
                      </m:r>
                    </m:oMath>
                  </m:oMathPara>
                </a14:m>
                <a:endParaRPr lang="en-US" dirty="0"/>
              </a:p>
              <a:p>
                <a:pPr marL="114300" indent="0">
                  <a:buNone/>
                </a:pPr>
                <a:r>
                  <a:rPr lang="en-US" dirty="0"/>
                  <a:t>The idea is that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𝜌</m:t>
                        </m:r>
                      </m:e>
                      <m:sub>
                        <m:r>
                          <a:rPr lang="en-US" b="0" i="1" dirty="0" smtClean="0">
                            <a:latin typeface="Cambria Math" panose="02040503050406030204" pitchFamily="18" charset="0"/>
                          </a:rPr>
                          <m:t>𝑋𝑌</m:t>
                        </m:r>
                        <m:r>
                          <a:rPr lang="en-US" b="0" i="1" dirty="0" smtClean="0">
                            <a:latin typeface="Cambria Math" panose="02040503050406030204" pitchFamily="18" charset="0"/>
                          </a:rPr>
                          <m:t>|</m:t>
                        </m:r>
                        <m:r>
                          <a:rPr lang="en-US" b="0" i="1" dirty="0" smtClean="0">
                            <a:latin typeface="Cambria Math" panose="02040503050406030204" pitchFamily="18" charset="0"/>
                          </a:rPr>
                          <m:t>𝑍</m:t>
                        </m:r>
                      </m:sub>
                    </m:sSub>
                  </m:oMath>
                </a14:m>
                <a:r>
                  <a:rPr lang="en-US" dirty="0"/>
                  <a:t> measures the correlation between X and Y with the linear eﬀect of Z removed.</a:t>
                </a:r>
              </a:p>
              <a:p>
                <a:pPr marL="114300" indent="0">
                  <a:buNone/>
                </a:pPr>
                <a:r>
                  <a:rPr lang="en-US" dirty="0"/>
                  <a:t>Example: Consider causal AR(1) model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𝜙</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r>
                      <a:rPr lang="en-US" b="0" i="1" smtClean="0">
                        <a:latin typeface="Cambria Math" panose="02040503050406030204" pitchFamily="18" charset="0"/>
                      </a:rPr>
                      <m:t>.  </m:t>
                    </m:r>
                  </m:oMath>
                </a14:m>
                <a:r>
                  <a:rPr lang="en-US" dirty="0"/>
                  <a:t> Then</a:t>
                </a:r>
              </a:p>
              <a:p>
                <a:pPr marL="11430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𝑥</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2</m:t>
                          </m:r>
                        </m:e>
                      </m:d>
                      <m:r>
                        <a:rPr lang="en-US" b="0" i="1" smtClean="0">
                          <a:latin typeface="Cambria Math" panose="02040503050406030204" pitchFamily="18" charset="0"/>
                        </a:rPr>
                        <m:t>=</m:t>
                      </m:r>
                      <m:r>
                        <a:rPr lang="en-US" b="0" i="1" smtClean="0">
                          <a:latin typeface="Cambria Math" panose="02040503050406030204" pitchFamily="18" charset="0"/>
                        </a:rPr>
                        <m:t>𝑐𝑜𝑣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𝑐𝑜𝑣</m:t>
                      </m:r>
                      <m:d>
                        <m:dPr>
                          <m:ctrlPr>
                            <a:rPr lang="en-US" b="0" i="1" smtClean="0">
                              <a:latin typeface="Cambria Math" panose="02040503050406030204" pitchFamily="18" charset="0"/>
                            </a:rPr>
                          </m:ctrlPr>
                        </m:dPr>
                        <m:e>
                          <m:r>
                            <a:rPr lang="en-US" b="0" i="1" smtClean="0">
                              <a:latin typeface="Cambria Math" panose="02040503050406030204" pitchFamily="18" charset="0"/>
                            </a:rPr>
                            <m:t>𝜙</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−2</m:t>
                              </m:r>
                            </m:sub>
                          </m:sSub>
                        </m:e>
                      </m:d>
                      <m:r>
                        <a:rPr lang="en-US" b="0" i="1" smtClean="0">
                          <a:latin typeface="Cambria Math" panose="02040503050406030204" pitchFamily="18" charset="0"/>
                        </a:rPr>
                        <m:t>= </m:t>
                      </m:r>
                    </m:oMath>
                  </m:oMathPara>
                </a14:m>
                <a:endParaRPr lang="en-US" b="0" dirty="0"/>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𝑐𝑜𝑣</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𝜙</m:t>
                              </m:r>
                            </m:e>
                            <m:sup>
                              <m:r>
                                <a:rPr lang="en-US" b="0" i="1" smtClean="0">
                                  <a:latin typeface="Cambria Math" panose="02040503050406030204" pitchFamily="18" charset="0"/>
                                </a:rPr>
                                <m:t>2</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𝜙</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−2</m:t>
                              </m:r>
                            </m:sub>
                          </m:sSub>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𝜙</m:t>
                          </m:r>
                        </m:e>
                        <m:sup>
                          <m:r>
                            <a:rPr lang="en-US" b="0" i="1" smtClean="0">
                              <a:latin typeface="Cambria Math" panose="02040503050406030204" pitchFamily="18" charset="0"/>
                            </a:rPr>
                            <m:t>2</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𝑥</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oMath>
                  </m:oMathPara>
                </a14:m>
                <a:endParaRPr lang="en-US" dirty="0"/>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710214" y="1381327"/>
                <a:ext cx="11176986" cy="4975023"/>
              </a:xfrm>
              <a:blipFill>
                <a:blip r:embed="rId2"/>
                <a:stretch>
                  <a:fillRect l="-109"/>
                </a:stretch>
              </a:blipFill>
            </p:spPr>
            <p:txBody>
              <a:bodyPr/>
              <a:lstStyle/>
              <a:p>
                <a:r>
                  <a:rPr lang="ru-UA">
                    <a:noFill/>
                  </a:rPr>
                  <a:t> </a:t>
                </a:r>
              </a:p>
            </p:txBody>
          </p:sp>
        </mc:Fallback>
      </mc:AlternateContent>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10</a:t>
            </a:fld>
            <a:endParaRPr lang="en-US"/>
          </a:p>
        </p:txBody>
      </p:sp>
    </p:spTree>
    <p:extLst>
      <p:ext uri="{BB962C8B-B14F-4D97-AF65-F5344CB8AC3E}">
        <p14:creationId xmlns:p14="http://schemas.microsoft.com/office/powerpoint/2010/main" val="4091068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0515600" cy="1325563"/>
          </a:xfrm>
        </p:spPr>
        <p:txBody>
          <a:bodyPr/>
          <a:lstStyle/>
          <a:p>
            <a:r>
              <a:rPr lang="en-US" dirty="0"/>
              <a:t>The partial Autocorrelation Function (PACF)</a:t>
            </a:r>
            <a:endParaRPr lang="ru-RU" dirty="0"/>
          </a:p>
        </p:txBody>
      </p:sp>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710214" y="1381327"/>
                <a:ext cx="11176986" cy="4975023"/>
              </a:xfrm>
            </p:spPr>
            <p:txBody>
              <a:bodyPr>
                <a:normAutofit fontScale="85000" lnSpcReduction="20000"/>
              </a:bodyPr>
              <a:lstStyle/>
              <a:p>
                <a:pPr marL="114300" indent="0">
                  <a:buNone/>
                </a:pPr>
                <a:r>
                  <a:rPr lang="en-US" dirty="0">
                    <a:latin typeface="Cambria Math" panose="02040503050406030204" pitchFamily="18" charset="0"/>
                  </a:rPr>
                  <a:t>Let </a:t>
                </a:r>
                <a14:m>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dirty="0" smtClean="0">
                            <a:latin typeface="Cambria Math" panose="02040503050406030204" pitchFamily="18" charset="0"/>
                          </a:rPr>
                          <m:t>𝑡</m:t>
                        </m:r>
                        <m:r>
                          <a:rPr lang="en-US" b="0" i="1" dirty="0" smtClean="0">
                            <a:latin typeface="Cambria Math" panose="02040503050406030204" pitchFamily="18" charset="0"/>
                          </a:rPr>
                          <m:t>+</m:t>
                        </m:r>
                        <m:r>
                          <a:rPr lang="en-US" b="0" i="1" dirty="0" smtClean="0">
                            <a:latin typeface="Cambria Math" panose="02040503050406030204" pitchFamily="18" charset="0"/>
                          </a:rPr>
                          <m:t>h</m:t>
                        </m:r>
                      </m:sub>
                    </m:sSub>
                  </m:oMath>
                </a14:m>
                <a:r>
                  <a:rPr lang="en-US" dirty="0">
                    <a:latin typeface="Cambria Math" panose="02040503050406030204" pitchFamily="18" charset="0"/>
                  </a:rPr>
                  <a:t> for </a:t>
                </a: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≥2,</m:t>
                    </m:r>
                  </m:oMath>
                </a14:m>
                <a:r>
                  <a:rPr lang="en-US" dirty="0">
                    <a:latin typeface="Cambria Math" panose="02040503050406030204" pitchFamily="18" charset="0"/>
                  </a:rPr>
                  <a:t>  denote the regression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h</m:t>
                        </m:r>
                      </m:sub>
                    </m:sSub>
                  </m:oMath>
                </a14:m>
                <a:r>
                  <a:rPr lang="en-US" dirty="0">
                    <a:latin typeface="Cambria Math" panose="02040503050406030204" pitchFamily="18" charset="0"/>
                  </a:rPr>
                  <a:t> on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oMath>
                </a14:m>
                <a:r>
                  <a:rPr lang="en-US" dirty="0">
                    <a:latin typeface="Cambria Math" panose="02040503050406030204" pitchFamily="18" charset="0"/>
                  </a:rPr>
                  <a:t> which we write as</a:t>
                </a:r>
              </a:p>
              <a:p>
                <a:pPr marL="114300" inden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dirty="0" smtClean="0">
                              <a:latin typeface="Cambria Math" panose="02040503050406030204" pitchFamily="18" charset="0"/>
                            </a:rPr>
                            <m:t>𝑡</m:t>
                          </m:r>
                          <m:r>
                            <a:rPr lang="en-US" b="0" i="1" dirty="0" smtClean="0">
                              <a:latin typeface="Cambria Math" panose="02040503050406030204" pitchFamily="18" charset="0"/>
                            </a:rPr>
                            <m:t>+</m:t>
                          </m:r>
                          <m:r>
                            <a:rPr lang="en-US" b="0" i="1" dirty="0" smtClean="0">
                              <a:latin typeface="Cambria Math" panose="02040503050406030204" pitchFamily="18" charset="0"/>
                            </a:rPr>
                            <m:t>h</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𝛽</m:t>
                          </m:r>
                        </m:e>
                        <m:sub>
                          <m:r>
                            <a:rPr lang="en-US" b="0" i="1" dirty="0" smtClean="0">
                              <a:latin typeface="Cambria Math" panose="02040503050406030204" pitchFamily="18" charset="0"/>
                            </a:rPr>
                            <m:t>1</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𝑡</m:t>
                          </m:r>
                          <m:r>
                            <a:rPr lang="en-US" b="0" i="1" dirty="0" smtClean="0">
                              <a:latin typeface="Cambria Math" panose="02040503050406030204" pitchFamily="18" charset="0"/>
                            </a:rPr>
                            <m:t>+</m:t>
                          </m:r>
                          <m:r>
                            <a:rPr lang="en-US" b="0" i="1" dirty="0" smtClean="0">
                              <a:latin typeface="Cambria Math" panose="02040503050406030204" pitchFamily="18" charset="0"/>
                            </a:rPr>
                            <m:t>h</m:t>
                          </m:r>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𝛽</m:t>
                          </m:r>
                        </m:e>
                        <m:sub>
                          <m:r>
                            <a:rPr lang="en-US" b="0" i="1" dirty="0" smtClean="0">
                              <a:latin typeface="Cambria Math" panose="02040503050406030204" pitchFamily="18" charset="0"/>
                            </a:rPr>
                            <m:t>2</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𝑡</m:t>
                          </m:r>
                          <m:r>
                            <a:rPr lang="en-US" b="0" i="1" dirty="0" smtClean="0">
                              <a:latin typeface="Cambria Math" panose="02040503050406030204" pitchFamily="18" charset="0"/>
                            </a:rPr>
                            <m:t>+</m:t>
                          </m:r>
                          <m:r>
                            <a:rPr lang="en-US" b="0" i="1" dirty="0" smtClean="0">
                              <a:latin typeface="Cambria Math" panose="02040503050406030204" pitchFamily="18" charset="0"/>
                            </a:rPr>
                            <m:t>h</m:t>
                          </m:r>
                          <m:r>
                            <a:rPr lang="en-US" b="0" i="1" dirty="0" smtClean="0">
                              <a:latin typeface="Cambria Math" panose="02040503050406030204" pitchFamily="18" charset="0"/>
                            </a:rPr>
                            <m:t>−2</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𝛽</m:t>
                          </m:r>
                        </m:e>
                        <m:sub>
                          <m:r>
                            <a:rPr lang="en-US" b="0" i="1" dirty="0" smtClean="0">
                              <a:latin typeface="Cambria Math" panose="02040503050406030204" pitchFamily="18" charset="0"/>
                            </a:rPr>
                            <m:t>h</m:t>
                          </m:r>
                          <m:r>
                            <a:rPr lang="en-US" b="0" i="1" dirty="0" smtClean="0">
                              <a:latin typeface="Cambria Math" panose="02040503050406030204" pitchFamily="18" charset="0"/>
                            </a:rPr>
                            <m:t>−1</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𝑡</m:t>
                          </m:r>
                          <m:r>
                            <a:rPr lang="en-US" b="0" i="1" dirty="0" smtClean="0">
                              <a:latin typeface="Cambria Math" panose="02040503050406030204" pitchFamily="18" charset="0"/>
                            </a:rPr>
                            <m:t>+1</m:t>
                          </m:r>
                        </m:sub>
                      </m:sSub>
                      <m:r>
                        <a:rPr lang="en-US" b="0" i="1" dirty="0" smtClean="0">
                          <a:latin typeface="Cambria Math" panose="02040503050406030204" pitchFamily="18" charset="0"/>
                        </a:rPr>
                        <m:t>.</m:t>
                      </m:r>
                    </m:oMath>
                  </m:oMathPara>
                </a14:m>
                <a:endParaRPr lang="en-US" b="0" dirty="0">
                  <a:latin typeface="Cambria Math" panose="02040503050406030204" pitchFamily="18" charset="0"/>
                </a:endParaRPr>
              </a:p>
              <a:p>
                <a:pPr marL="114300" indent="0">
                  <a:buNone/>
                </a:pPr>
                <a:r>
                  <a:rPr lang="en-US" dirty="0">
                    <a:latin typeface="Cambria Math" panose="02040503050406030204" pitchFamily="18" charset="0"/>
                  </a:rPr>
                  <a:t>Let </a:t>
                </a:r>
                <a14:m>
                  <m:oMath xmlns:m="http://schemas.openxmlformats.org/officeDocument/2006/math">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dirty="0">
                            <a:latin typeface="Cambria Math" panose="02040503050406030204" pitchFamily="18" charset="0"/>
                          </a:rPr>
                          <m:t>𝑡</m:t>
                        </m:r>
                      </m:sub>
                    </m:sSub>
                  </m:oMath>
                </a14:m>
                <a:r>
                  <a:rPr lang="en-US" dirty="0">
                    <a:latin typeface="Cambria Math" panose="02040503050406030204" pitchFamily="18" charset="0"/>
                  </a:rPr>
                  <a:t> for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≥2,</m:t>
                    </m:r>
                  </m:oMath>
                </a14:m>
                <a:r>
                  <a:rPr lang="en-US" dirty="0">
                    <a:latin typeface="Cambria Math" panose="02040503050406030204" pitchFamily="18" charset="0"/>
                  </a:rPr>
                  <a:t>  denote the regression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oMath>
                </a14:m>
                <a:r>
                  <a:rPr lang="en-US" dirty="0">
                    <a:latin typeface="Cambria Math" panose="02040503050406030204" pitchFamily="18" charset="0"/>
                  </a:rPr>
                  <a:t> on </a:t>
                </a: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−1</m:t>
                            </m:r>
                          </m:sub>
                        </m:sSub>
                      </m:e>
                    </m:d>
                    <m:r>
                      <a:rPr lang="en-US" i="1">
                        <a:latin typeface="Cambria Math" panose="02040503050406030204" pitchFamily="18" charset="0"/>
                      </a:rPr>
                      <m:t>,</m:t>
                    </m:r>
                  </m:oMath>
                </a14:m>
                <a:r>
                  <a:rPr lang="en-US" dirty="0">
                    <a:latin typeface="Cambria Math" panose="02040503050406030204" pitchFamily="18" charset="0"/>
                  </a:rPr>
                  <a:t> then </a:t>
                </a:r>
              </a:p>
              <a:p>
                <a:pPr marL="114300" indent="0">
                  <a:buNone/>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dirty="0">
                              <a:latin typeface="Cambria Math" panose="02040503050406030204" pitchFamily="18" charset="0"/>
                            </a:rPr>
                            <m:t>𝑡</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1</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2</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𝑡</m:t>
                          </m:r>
                          <m:r>
                            <a:rPr lang="en-US" i="1" dirty="0">
                              <a:latin typeface="Cambria Math" panose="02040503050406030204" pitchFamily="18" charset="0"/>
                            </a:rPr>
                            <m:t>+2</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h</m:t>
                          </m:r>
                          <m:r>
                            <a:rPr lang="en-US" i="1" dirty="0">
                              <a:latin typeface="Cambria Math" panose="02040503050406030204" pitchFamily="18" charset="0"/>
                            </a:rPr>
                            <m:t>−1</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𝑡</m:t>
                          </m:r>
                          <m:r>
                            <a:rPr lang="en-US" i="1" dirty="0">
                              <a:latin typeface="Cambria Math" panose="02040503050406030204" pitchFamily="18" charset="0"/>
                            </a:rPr>
                            <m:t>+</m:t>
                          </m:r>
                          <m:r>
                            <a:rPr lang="en-US" b="0" i="1" dirty="0" smtClean="0">
                              <a:latin typeface="Cambria Math" panose="02040503050406030204" pitchFamily="18" charset="0"/>
                            </a:rPr>
                            <m:t>h</m:t>
                          </m:r>
                          <m:r>
                            <a:rPr lang="en-US" b="0" i="1" dirty="0" smtClean="0">
                              <a:latin typeface="Cambria Math" panose="02040503050406030204" pitchFamily="18" charset="0"/>
                            </a:rPr>
                            <m:t>−1</m:t>
                          </m:r>
                        </m:sub>
                      </m:sSub>
                      <m:r>
                        <a:rPr lang="en-US" i="1" dirty="0">
                          <a:latin typeface="Cambria Math" panose="02040503050406030204" pitchFamily="18" charset="0"/>
                        </a:rPr>
                        <m:t>.</m:t>
                      </m:r>
                    </m:oMath>
                  </m:oMathPara>
                </a14:m>
                <a:endParaRPr lang="en-US" dirty="0">
                  <a:latin typeface="Cambria Math" panose="02040503050406030204" pitchFamily="18" charset="0"/>
                </a:endParaRPr>
              </a:p>
              <a:p>
                <a:pPr marL="114300" indent="0">
                  <a:buNone/>
                </a:pPr>
                <a:endParaRPr lang="en-US" dirty="0">
                  <a:latin typeface="Cambria Math" panose="02040503050406030204" pitchFamily="18" charset="0"/>
                </a:endParaRPr>
              </a:p>
              <a:p>
                <a:pPr marL="114300" indent="0">
                  <a:buNone/>
                </a:pPr>
                <a:r>
                  <a:rPr lang="en-US" dirty="0">
                    <a:latin typeface="Cambria Math" panose="02040503050406030204" pitchFamily="18" charset="0"/>
                  </a:rPr>
                  <a:t>Regression means that </a:t>
                </a:r>
                <a14:m>
                  <m:oMath xmlns:m="http://schemas.openxmlformats.org/officeDocument/2006/math">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h</m:t>
                        </m:r>
                      </m:sub>
                    </m:sSub>
                  </m:oMath>
                </a14:m>
                <a:r>
                  <a:rPr lang="en-US" dirty="0">
                    <a:latin typeface="Cambria Math" panose="02040503050406030204" pitchFamily="18" charset="0"/>
                  </a:rPr>
                  <a:t> is a linear combination of </a:t>
                </a: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h</m:t>
                            </m:r>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h</m:t>
                            </m:r>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oMath>
                </a14:m>
                <a:r>
                  <a:rPr lang="en-US" dirty="0">
                    <a:latin typeface="Cambria Math" panose="02040503050406030204" pitchFamily="18" charset="0"/>
                  </a:rPr>
                  <a:t> that minimizes </a:t>
                </a:r>
                <a:r>
                  <a:rPr lang="en-US" dirty="0"/>
                  <a:t>the mean squared error </a:t>
                </a:r>
                <a14:m>
                  <m:oMath xmlns:m="http://schemas.openxmlformats.org/officeDocument/2006/math">
                    <m:r>
                      <a:rPr lang="en-US" b="0" i="1" smtClean="0">
                        <a:latin typeface="Cambria Math" panose="02040503050406030204" pitchFamily="18" charset="0"/>
                      </a:rPr>
                      <m:t>𝐸</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h</m:t>
                                </m:r>
                              </m:sub>
                            </m:sSub>
                          </m:e>
                        </m:d>
                      </m:e>
                      <m:sup>
                        <m:r>
                          <a:rPr lang="en-US" b="0" i="1" smtClean="0">
                            <a:latin typeface="Cambria Math" panose="02040503050406030204" pitchFamily="18" charset="0"/>
                          </a:rPr>
                          <m:t>2</m:t>
                        </m:r>
                      </m:sup>
                    </m:sSup>
                  </m:oMath>
                </a14:m>
                <a:br>
                  <a:rPr lang="en-US" dirty="0"/>
                </a:br>
                <a:endParaRPr lang="en-US" dirty="0">
                  <a:latin typeface="Cambria Math" panose="02040503050406030204" pitchFamily="18" charset="0"/>
                </a:endParaRPr>
              </a:p>
              <a:p>
                <a:pPr marL="114300" indent="0">
                  <a:buNone/>
                </a:pPr>
                <a:r>
                  <a:rPr lang="en-US" b="1" u="sng" dirty="0">
                    <a:latin typeface="Cambria Math" panose="02040503050406030204" pitchFamily="18" charset="0"/>
                  </a:rPr>
                  <a:t>Definition 3.9 </a:t>
                </a:r>
                <a:r>
                  <a:rPr lang="en-US" dirty="0">
                    <a:latin typeface="Cambria Math" panose="02040503050406030204" pitchFamily="18" charset="0"/>
                  </a:rPr>
                  <a:t> The </a:t>
                </a:r>
                <a:r>
                  <a:rPr lang="en-US" b="1" dirty="0">
                    <a:latin typeface="Cambria Math" panose="02040503050406030204" pitchFamily="18" charset="0"/>
                  </a:rPr>
                  <a:t>partial autocorrelation function </a:t>
                </a:r>
                <a:r>
                  <a:rPr lang="en-US" dirty="0">
                    <a:latin typeface="Cambria Math" panose="02040503050406030204" pitchFamily="18" charset="0"/>
                  </a:rPr>
                  <a:t>(PACF) of a stationary process,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a14:m>
                <a:r>
                  <a:rPr lang="en-US" dirty="0">
                    <a:latin typeface="Cambria Math" panose="02040503050406030204" pitchFamily="18" charset="0"/>
                  </a:rPr>
                  <a:t>, denoted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hh</m:t>
                        </m:r>
                      </m:sub>
                    </m:sSub>
                  </m:oMath>
                </a14:m>
                <a:r>
                  <a:rPr lang="en-US" dirty="0">
                    <a:latin typeface="Cambria Math" panose="02040503050406030204" pitchFamily="18" charset="0"/>
                  </a:rPr>
                  <a:t>, for </a:t>
                </a: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=1,2,…,</m:t>
                    </m:r>
                  </m:oMath>
                </a14:m>
                <a:r>
                  <a:rPr lang="en-US" dirty="0">
                    <a:latin typeface="Cambria Math" panose="02040503050406030204" pitchFamily="18" charset="0"/>
                  </a:rPr>
                  <a:t> is</a:t>
                </a:r>
              </a:p>
              <a:p>
                <a:pPr marL="11430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11</m:t>
                          </m:r>
                        </m:sub>
                      </m:sSub>
                      <m:r>
                        <a:rPr lang="en-US" b="0" i="1" smtClean="0">
                          <a:latin typeface="Cambria Math" panose="02040503050406030204" pitchFamily="18" charset="0"/>
                        </a:rPr>
                        <m:t>=</m:t>
                      </m:r>
                      <m:r>
                        <a:rPr lang="en-US" b="0" i="1" smtClean="0">
                          <a:latin typeface="Cambria Math" panose="02040503050406030204" pitchFamily="18" charset="0"/>
                        </a:rPr>
                        <m:t>𝑐𝑜𝑟𝑟</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𝜌</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oMath>
                  </m:oMathPara>
                </a14:m>
                <a:endParaRPr lang="en-US" b="0" dirty="0">
                  <a:latin typeface="Cambria Math" panose="02040503050406030204" pitchFamily="18" charset="0"/>
                </a:endParaRPr>
              </a:p>
              <a:p>
                <a:pPr marL="114300" indent="0">
                  <a:buNone/>
                </a:pPr>
                <a:r>
                  <a:rPr lang="en-US" dirty="0">
                    <a:latin typeface="Cambria Math" panose="02040503050406030204" pitchFamily="18" charset="0"/>
                  </a:rPr>
                  <a:t>and</a:t>
                </a:r>
              </a:p>
              <a:p>
                <a:pPr marL="11430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hh</m:t>
                          </m:r>
                        </m:sub>
                      </m:sSub>
                      <m:r>
                        <a:rPr lang="en-US" b="0" i="1" smtClean="0">
                          <a:latin typeface="Cambria Math" panose="02040503050406030204" pitchFamily="18" charset="0"/>
                        </a:rPr>
                        <m:t>=</m:t>
                      </m:r>
                      <m:r>
                        <a:rPr lang="en-US" b="0" i="1" smtClean="0">
                          <a:latin typeface="Cambria Math" panose="02040503050406030204" pitchFamily="18" charset="0"/>
                        </a:rPr>
                        <m:t>𝑐𝑜𝑟𝑟</m:t>
                      </m:r>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h</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𝑡</m:t>
                              </m:r>
                            </m:sub>
                          </m:sSub>
                        </m:e>
                      </m:d>
                      <m:r>
                        <a:rPr lang="en-US" b="0" i="1" smtClean="0">
                          <a:latin typeface="Cambria Math" panose="02040503050406030204" pitchFamily="18" charset="0"/>
                        </a:rPr>
                        <m:t>,  </m:t>
                      </m:r>
                      <m:r>
                        <a:rPr lang="en-US" b="0" i="1" smtClean="0">
                          <a:latin typeface="Cambria Math" panose="02040503050406030204" pitchFamily="18" charset="0"/>
                        </a:rPr>
                        <m:t>h</m:t>
                      </m:r>
                      <m:r>
                        <a:rPr lang="en-US" b="0" i="1" smtClean="0">
                          <a:latin typeface="Cambria Math" panose="02040503050406030204" pitchFamily="18" charset="0"/>
                        </a:rPr>
                        <m:t>≥2. </m:t>
                      </m:r>
                    </m:oMath>
                  </m:oMathPara>
                </a14:m>
                <a:endParaRPr lang="en-US" dirty="0"/>
              </a:p>
              <a:p>
                <a:pPr marL="114300" indent="0">
                  <a:buNone/>
                </a:pPr>
                <a:endParaRPr lang="en-US" dirty="0"/>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710214" y="1381327"/>
                <a:ext cx="11176986" cy="4975023"/>
              </a:xfrm>
              <a:blipFill>
                <a:blip r:embed="rId2"/>
                <a:stretch>
                  <a:fillRect t="-613" r="-327"/>
                </a:stretch>
              </a:blipFill>
            </p:spPr>
            <p:txBody>
              <a:bodyPr/>
              <a:lstStyle/>
              <a:p>
                <a:r>
                  <a:rPr lang="ru-UA">
                    <a:noFill/>
                  </a:rPr>
                  <a:t> </a:t>
                </a:r>
              </a:p>
            </p:txBody>
          </p:sp>
        </mc:Fallback>
      </mc:AlternateContent>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11</a:t>
            </a:fld>
            <a:endParaRPr lang="en-US"/>
          </a:p>
        </p:txBody>
      </p:sp>
    </p:spTree>
    <p:extLst>
      <p:ext uri="{BB962C8B-B14F-4D97-AF65-F5344CB8AC3E}">
        <p14:creationId xmlns:p14="http://schemas.microsoft.com/office/powerpoint/2010/main" val="3374936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0515600" cy="1325563"/>
          </a:xfrm>
        </p:spPr>
        <p:txBody>
          <a:bodyPr/>
          <a:lstStyle/>
          <a:p>
            <a:r>
              <a:rPr lang="en-US" dirty="0"/>
              <a:t>Example 3.15 The PACF of an AR(1)</a:t>
            </a:r>
            <a:endParaRPr lang="ru-RU" dirty="0"/>
          </a:p>
        </p:txBody>
      </p:sp>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710214" y="1381327"/>
                <a:ext cx="11176986" cy="4975023"/>
              </a:xfrm>
            </p:spPr>
            <p:txBody>
              <a:bodyPr>
                <a:normAutofit fontScale="92500"/>
              </a:bodyPr>
              <a:lstStyle/>
              <a:p>
                <a:pPr marL="114300" indent="0">
                  <a:buNone/>
                </a:pPr>
                <a:r>
                  <a:rPr lang="en-US" dirty="0"/>
                  <a:t>Let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a14:m>
                <a:r>
                  <a:rPr lang="en-US" dirty="0"/>
                  <a:t> be the AR(1) process given by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𝜙</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r>
                      <a:rPr lang="en-US" b="0" i="1" smtClean="0">
                        <a:latin typeface="Cambria Math" panose="02040503050406030204" pitchFamily="18" charset="0"/>
                      </a:rPr>
                      <m:t>, </m:t>
                    </m:r>
                  </m:oMath>
                </a14:m>
                <a:r>
                  <a:rPr lang="en-US" dirty="0"/>
                  <a:t> with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𝜙</m:t>
                        </m:r>
                      </m:e>
                    </m:d>
                    <m:r>
                      <a:rPr lang="en-US" b="0" i="1" smtClean="0">
                        <a:latin typeface="Cambria Math" panose="02040503050406030204" pitchFamily="18" charset="0"/>
                      </a:rPr>
                      <m:t>&lt;1.</m:t>
                    </m:r>
                  </m:oMath>
                </a14:m>
                <a:endParaRPr lang="en-US" dirty="0"/>
              </a:p>
              <a:p>
                <a:pPr marL="114300" indent="0">
                  <a:buNone/>
                </a:pPr>
                <a:r>
                  <a:rPr lang="en-US" dirty="0"/>
                  <a:t>By definition,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11</m:t>
                        </m:r>
                      </m:sub>
                    </m:sSub>
                    <m:r>
                      <a:rPr lang="en-US" b="0" i="1" smtClean="0">
                        <a:latin typeface="Cambria Math" panose="02040503050406030204" pitchFamily="18" charset="0"/>
                      </a:rPr>
                      <m:t>=</m:t>
                    </m:r>
                    <m:r>
                      <a:rPr lang="en-US" b="0" i="1" smtClean="0">
                        <a:latin typeface="Cambria Math" panose="02040503050406030204" pitchFamily="18" charset="0"/>
                      </a:rPr>
                      <m:t>𝜌</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𝜙</m:t>
                    </m:r>
                    <m:r>
                      <a:rPr lang="en-US" b="0" i="1" smtClean="0">
                        <a:latin typeface="Cambria Math" panose="02040503050406030204" pitchFamily="18" charset="0"/>
                      </a:rPr>
                      <m:t>.</m:t>
                    </m:r>
                  </m:oMath>
                </a14:m>
                <a:endParaRPr lang="en-US" b="0" dirty="0"/>
              </a:p>
              <a:p>
                <a:pPr marL="114300" indent="0">
                  <a:buNone/>
                </a:pPr>
                <a:r>
                  <a:rPr lang="en-US" dirty="0"/>
                  <a:t>To calculate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22</m:t>
                        </m:r>
                      </m:sub>
                    </m:sSub>
                    <m:r>
                      <a:rPr lang="en-US" b="0" i="1" smtClean="0">
                        <a:latin typeface="Cambria Math" panose="02040503050406030204" pitchFamily="18" charset="0"/>
                      </a:rPr>
                      <m:t>, </m:t>
                    </m:r>
                  </m:oMath>
                </a14:m>
                <a:r>
                  <a:rPr lang="en-US" dirty="0"/>
                  <a:t> consider the regression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+2</m:t>
                        </m:r>
                      </m:sub>
                    </m:sSub>
                  </m:oMath>
                </a14:m>
                <a:r>
                  <a:rPr lang="en-US" dirty="0"/>
                  <a:t> 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oMath>
                </a14:m>
                <a:endParaRPr lang="en-US" b="0" dirty="0"/>
              </a:p>
              <a:p>
                <a:pPr marL="114300" inden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dirty="0" smtClean="0">
                              <a:latin typeface="Cambria Math" panose="02040503050406030204" pitchFamily="18" charset="0"/>
                            </a:rPr>
                            <m:t>𝑡</m:t>
                          </m:r>
                          <m:r>
                            <a:rPr lang="en-US" b="0" i="1" dirty="0" smtClean="0">
                              <a:latin typeface="Cambria Math" panose="02040503050406030204" pitchFamily="18" charset="0"/>
                            </a:rPr>
                            <m:t>+2</m:t>
                          </m:r>
                        </m:sub>
                      </m:sSub>
                      <m:r>
                        <a:rPr lang="en-US" b="0" i="1" dirty="0" smtClean="0">
                          <a:latin typeface="Cambria Math" panose="02040503050406030204" pitchFamily="18" charset="0"/>
                        </a:rPr>
                        <m:t>=</m:t>
                      </m:r>
                      <m:r>
                        <a:rPr lang="en-US" b="0" i="1" dirty="0" smtClean="0">
                          <a:latin typeface="Cambria Math" panose="02040503050406030204" pitchFamily="18" charset="0"/>
                        </a:rPr>
                        <m:t>𝛽</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𝑡</m:t>
                          </m:r>
                          <m:r>
                            <a:rPr lang="en-US" b="0" i="1" dirty="0" smtClean="0">
                              <a:latin typeface="Cambria Math" panose="02040503050406030204" pitchFamily="18" charset="0"/>
                            </a:rPr>
                            <m:t>+1</m:t>
                          </m:r>
                        </m:sub>
                      </m:sSub>
                      <m:r>
                        <a:rPr lang="en-US" b="0" i="1" dirty="0" smtClean="0">
                          <a:latin typeface="Cambria Math" panose="02040503050406030204" pitchFamily="18" charset="0"/>
                        </a:rPr>
                        <m:t>.</m:t>
                      </m:r>
                    </m:oMath>
                  </m:oMathPara>
                </a14:m>
                <a:endParaRPr lang="en-US" dirty="0"/>
              </a:p>
              <a:p>
                <a:pPr marL="114300" indent="0">
                  <a:buNone/>
                </a:pPr>
                <a:r>
                  <a:rPr lang="en-US" dirty="0"/>
                  <a:t>To choose </a:t>
                </a:r>
                <a14:m>
                  <m:oMath xmlns:m="http://schemas.openxmlformats.org/officeDocument/2006/math">
                    <m:r>
                      <a:rPr lang="en-US" b="0" i="1" smtClean="0">
                        <a:latin typeface="Cambria Math" panose="02040503050406030204" pitchFamily="18" charset="0"/>
                      </a:rPr>
                      <m:t>𝛽</m:t>
                    </m:r>
                  </m:oMath>
                </a14:m>
                <a:r>
                  <a:rPr lang="en-US" dirty="0"/>
                  <a:t> we minimize</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𝑡</m:t>
                                  </m:r>
                                  <m:r>
                                    <a:rPr lang="en-US" b="0" i="1" smtClean="0">
                                      <a:latin typeface="Cambria Math" panose="02040503050406030204" pitchFamily="18" charset="0"/>
                                    </a:rPr>
                                    <m:t>+2</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𝐸</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𝛽</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𝛾</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−2</m:t>
                      </m:r>
                      <m:r>
                        <a:rPr lang="en-US" b="0" i="1" smtClean="0">
                          <a:latin typeface="Cambria Math" panose="02040503050406030204" pitchFamily="18" charset="0"/>
                        </a:rPr>
                        <m:t>𝛽𝛾</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𝛽</m:t>
                          </m:r>
                        </m:e>
                        <m:sup>
                          <m:r>
                            <a:rPr lang="en-US" b="0" i="1" smtClean="0">
                              <a:latin typeface="Cambria Math" panose="02040503050406030204" pitchFamily="18" charset="0"/>
                            </a:rPr>
                            <m:t>2</m:t>
                          </m:r>
                        </m:sup>
                      </m:sSup>
                      <m:r>
                        <a:rPr lang="en-US" b="0" i="1" smtClean="0">
                          <a:latin typeface="Cambria Math" panose="02040503050406030204" pitchFamily="18" charset="0"/>
                        </a:rPr>
                        <m:t>𝛾</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oMath>
                  </m:oMathPara>
                </a14:m>
                <a:endParaRPr lang="en-US" dirty="0"/>
              </a:p>
              <a:p>
                <a:pPr marL="114300" indent="0">
                  <a:buNone/>
                </a:pPr>
                <a:r>
                  <a:rPr lang="en-US" dirty="0"/>
                  <a:t>Taking derivatives with respect to </a:t>
                </a:r>
                <a14:m>
                  <m:oMath xmlns:m="http://schemas.openxmlformats.org/officeDocument/2006/math">
                    <m:r>
                      <a:rPr lang="en-US" b="0" i="1" smtClean="0">
                        <a:latin typeface="Cambria Math" panose="02040503050406030204" pitchFamily="18" charset="0"/>
                      </a:rPr>
                      <m:t>𝛽</m:t>
                    </m:r>
                  </m:oMath>
                </a14:m>
                <a:r>
                  <a:rPr lang="en-US" dirty="0"/>
                  <a:t> and setting the result to zero, we have:</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𝛾</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num>
                        <m:den>
                          <m:r>
                            <a:rPr lang="en-US" b="0" i="1" smtClean="0">
                              <a:latin typeface="Cambria Math" panose="02040503050406030204" pitchFamily="18" charset="0"/>
                            </a:rPr>
                            <m:t>𝛾</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den>
                      </m:f>
                      <m:r>
                        <a:rPr lang="en-US" b="0" i="1" smtClean="0">
                          <a:latin typeface="Cambria Math" panose="02040503050406030204" pitchFamily="18" charset="0"/>
                        </a:rPr>
                        <m:t>=</m:t>
                      </m:r>
                      <m:r>
                        <a:rPr lang="en-US" b="0" i="1" smtClean="0">
                          <a:latin typeface="Cambria Math" panose="02040503050406030204" pitchFamily="18" charset="0"/>
                        </a:rPr>
                        <m:t>𝜌</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𝜙</m:t>
                      </m:r>
                      <m:r>
                        <a:rPr lang="en-US" b="0" i="1" smtClean="0">
                          <a:latin typeface="Cambria Math" panose="02040503050406030204" pitchFamily="18" charset="0"/>
                        </a:rPr>
                        <m:t>.</m:t>
                      </m:r>
                    </m:oMath>
                  </m:oMathPara>
                </a14:m>
                <a:endParaRPr lang="en-US" dirty="0"/>
              </a:p>
              <a:p>
                <a:pPr marL="114300" indent="0">
                  <a:buNone/>
                </a:pPr>
                <a:r>
                  <a:rPr lang="en-US" dirty="0"/>
                  <a:t>Consider the regression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a14:m>
                <a:r>
                  <a:rPr lang="en-US" dirty="0"/>
                  <a:t> 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  </m:t>
                    </m:r>
                  </m:oMath>
                </a14:m>
                <a:br>
                  <a:rPr lang="en-US" b="0" dirty="0"/>
                </a:b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dirty="0" smtClean="0">
                              <a:latin typeface="Cambria Math" panose="02040503050406030204" pitchFamily="18" charset="0"/>
                            </a:rPr>
                            <m:t>𝑡</m:t>
                          </m:r>
                        </m:sub>
                      </m:sSub>
                      <m:r>
                        <a:rPr lang="en-US" b="0" i="1" dirty="0" smtClean="0">
                          <a:latin typeface="Cambria Math" panose="02040503050406030204" pitchFamily="18" charset="0"/>
                        </a:rPr>
                        <m:t>=</m:t>
                      </m:r>
                      <m:r>
                        <a:rPr lang="en-US" b="0" i="1" dirty="0" smtClean="0">
                          <a:latin typeface="Cambria Math" panose="02040503050406030204" pitchFamily="18" charset="0"/>
                        </a:rPr>
                        <m:t>𝛽</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𝑡</m:t>
                          </m:r>
                          <m:r>
                            <a:rPr lang="en-US" b="0" i="1" dirty="0" smtClean="0">
                              <a:latin typeface="Cambria Math" panose="02040503050406030204" pitchFamily="18" charset="0"/>
                            </a:rPr>
                            <m:t>+1</m:t>
                          </m:r>
                        </m:sub>
                      </m:sSub>
                      <m:r>
                        <a:rPr lang="en-US" b="0" i="1" dirty="0" smtClean="0">
                          <a:latin typeface="Cambria Math" panose="02040503050406030204" pitchFamily="18" charset="0"/>
                        </a:rPr>
                        <m:t>.</m:t>
                      </m:r>
                    </m:oMath>
                  </m:oMathPara>
                </a14:m>
                <a:endParaRPr lang="en-US" dirty="0"/>
              </a:p>
              <a:p>
                <a:pPr marL="114300" indent="0">
                  <a:buNone/>
                </a:pPr>
                <a:endParaRPr lang="en-US" dirty="0"/>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710214" y="1381327"/>
                <a:ext cx="11176986" cy="4975023"/>
              </a:xfrm>
              <a:blipFill>
                <a:blip r:embed="rId2"/>
                <a:stretch>
                  <a:fillRect/>
                </a:stretch>
              </a:blipFill>
            </p:spPr>
            <p:txBody>
              <a:bodyPr/>
              <a:lstStyle/>
              <a:p>
                <a:r>
                  <a:rPr lang="ru-UA">
                    <a:noFill/>
                  </a:rPr>
                  <a:t> </a:t>
                </a:r>
              </a:p>
            </p:txBody>
          </p:sp>
        </mc:Fallback>
      </mc:AlternateContent>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12</a:t>
            </a:fld>
            <a:endParaRPr lang="en-US"/>
          </a:p>
        </p:txBody>
      </p:sp>
    </p:spTree>
    <p:extLst>
      <p:ext uri="{BB962C8B-B14F-4D97-AF65-F5344CB8AC3E}">
        <p14:creationId xmlns:p14="http://schemas.microsoft.com/office/powerpoint/2010/main" val="1596916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0515600" cy="1325563"/>
          </a:xfrm>
        </p:spPr>
        <p:txBody>
          <a:bodyPr/>
          <a:lstStyle/>
          <a:p>
            <a:r>
              <a:rPr lang="en-US" dirty="0"/>
              <a:t>Example 3.15 The PACF of an AR(1)(continued)</a:t>
            </a:r>
            <a:endParaRPr lang="ru-RU" dirty="0"/>
          </a:p>
        </p:txBody>
      </p:sp>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710214" y="1381327"/>
                <a:ext cx="11176986" cy="4975023"/>
              </a:xfrm>
            </p:spPr>
            <p:txBody>
              <a:bodyPr>
                <a:normAutofit/>
              </a:bodyPr>
              <a:lstStyle/>
              <a:p>
                <a:pPr marL="114300" indent="0">
                  <a:buNone/>
                </a:pPr>
                <a:r>
                  <a:rPr lang="en-US" dirty="0"/>
                  <a:t>To choose </a:t>
                </a:r>
                <a14:m>
                  <m:oMath xmlns:m="http://schemas.openxmlformats.org/officeDocument/2006/math">
                    <m:r>
                      <a:rPr lang="en-US" i="1">
                        <a:latin typeface="Cambria Math" panose="02040503050406030204" pitchFamily="18" charset="0"/>
                      </a:rPr>
                      <m:t>𝛽</m:t>
                    </m:r>
                  </m:oMath>
                </a14:m>
                <a:r>
                  <a:rPr lang="en-US" dirty="0"/>
                  <a:t> we minimize</a:t>
                </a:r>
              </a:p>
              <a:p>
                <a:pPr marL="1143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𝐸</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  </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𝑡</m:t>
                                  </m:r>
                                </m:sub>
                              </m:sSub>
                            </m:e>
                          </m:d>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𝐸</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𝛽</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e>
                          </m:d>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𝛾</m:t>
                      </m:r>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−2</m:t>
                      </m:r>
                      <m:r>
                        <a:rPr lang="en-US" i="1">
                          <a:latin typeface="Cambria Math" panose="02040503050406030204" pitchFamily="18" charset="0"/>
                        </a:rPr>
                        <m:t>𝛽𝛾</m:t>
                      </m:r>
                      <m:d>
                        <m:dPr>
                          <m:ctrlPr>
                            <a:rPr lang="en-US" i="1">
                              <a:latin typeface="Cambria Math" panose="02040503050406030204" pitchFamily="18" charset="0"/>
                            </a:rPr>
                          </m:ctrlPr>
                        </m:dPr>
                        <m:e>
                          <m:r>
                            <a:rPr lang="en-US" i="1">
                              <a:latin typeface="Cambria Math" panose="02040503050406030204" pitchFamily="18" charset="0"/>
                            </a:rPr>
                            <m:t>1</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𝛽</m:t>
                          </m:r>
                        </m:e>
                        <m:sup>
                          <m:r>
                            <a:rPr lang="en-US" i="1">
                              <a:latin typeface="Cambria Math" panose="02040503050406030204" pitchFamily="18" charset="0"/>
                            </a:rPr>
                            <m:t>2</m:t>
                          </m:r>
                        </m:sup>
                      </m:sSup>
                      <m:r>
                        <a:rPr lang="en-US" i="1">
                          <a:latin typeface="Cambria Math" panose="02040503050406030204" pitchFamily="18" charset="0"/>
                        </a:rPr>
                        <m:t>𝛾</m:t>
                      </m:r>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m:t>
                      </m:r>
                    </m:oMath>
                  </m:oMathPara>
                </a14:m>
                <a:endParaRPr lang="en-US" dirty="0"/>
              </a:p>
              <a:p>
                <a:pPr marL="114300" indent="0">
                  <a:buNone/>
                </a:pPr>
                <a:r>
                  <a:rPr lang="en-US" dirty="0"/>
                  <a:t>This is the same equation as before, so </a:t>
                </a:r>
                <a14:m>
                  <m:oMath xmlns:m="http://schemas.openxmlformats.org/officeDocument/2006/math">
                    <m:r>
                      <a:rPr lang="en-US" i="1">
                        <a:latin typeface="Cambria Math" panose="02040503050406030204" pitchFamily="18" charset="0"/>
                      </a:rPr>
                      <m:t>𝛽</m:t>
                    </m:r>
                    <m:r>
                      <a:rPr lang="en-US" i="1">
                        <a:latin typeface="Cambria Math" panose="02040503050406030204" pitchFamily="18" charset="0"/>
                      </a:rPr>
                      <m:t>=</m:t>
                    </m:r>
                    <m:r>
                      <a:rPr lang="en-US" i="1">
                        <a:latin typeface="Cambria Math" panose="02040503050406030204" pitchFamily="18" charset="0"/>
                      </a:rPr>
                      <m:t>𝜙</m:t>
                    </m:r>
                    <m:r>
                      <a:rPr lang="en-US" i="1">
                        <a:latin typeface="Cambria Math" panose="02040503050406030204" pitchFamily="18" charset="0"/>
                      </a:rPr>
                      <m:t>.</m:t>
                    </m:r>
                  </m:oMath>
                </a14:m>
                <a:endParaRPr lang="en-US" dirty="0"/>
              </a:p>
              <a:p>
                <a:pPr marL="114300" indent="0">
                  <a:buNone/>
                </a:pPr>
                <a:endParaRPr lang="en-US" dirty="0"/>
              </a:p>
              <a:p>
                <a:pPr marL="114300" indent="0">
                  <a:buNone/>
                </a:pPr>
                <a:r>
                  <a:rPr lang="en-US" dirty="0"/>
                  <a:t>Hence, </a:t>
                </a:r>
              </a:p>
              <a:p>
                <a:pPr marL="11430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22</m:t>
                          </m:r>
                        </m:sub>
                      </m:sSub>
                      <m:r>
                        <a:rPr lang="en-US" b="0" i="1" smtClean="0">
                          <a:latin typeface="Cambria Math" panose="02040503050406030204" pitchFamily="18" charset="0"/>
                        </a:rPr>
                        <m:t>=</m:t>
                      </m:r>
                      <m:r>
                        <a:rPr lang="en-US" b="0" i="1" smtClean="0">
                          <a:latin typeface="Cambria Math" panose="02040503050406030204" pitchFamily="18" charset="0"/>
                        </a:rPr>
                        <m:t>𝑐𝑜𝑟𝑟</m:t>
                      </m:r>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𝑡</m:t>
                              </m:r>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𝑐𝑜𝑟𝑟</m:t>
                      </m:r>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𝜙</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𝜙</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oMath>
                  </m:oMathPara>
                </a14:m>
                <a:endParaRPr lang="en-US" b="0" dirty="0"/>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𝑐𝑜𝑟𝑟</m:t>
                      </m:r>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𝜙</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=0</m:t>
                      </m:r>
                    </m:oMath>
                  </m:oMathPara>
                </a14:m>
                <a:endParaRPr lang="en-US" b="0" dirty="0"/>
              </a:p>
              <a:p>
                <a:pPr marL="114300" indent="0">
                  <a:buNone/>
                </a:pPr>
                <a:r>
                  <a:rPr lang="en-US" dirty="0"/>
                  <a:t>by causality. </a:t>
                </a:r>
              </a:p>
              <a:p>
                <a:pPr marL="114300" indent="0">
                  <a:buNone/>
                </a:pPr>
                <a:endParaRPr lang="en-US" b="0" dirty="0"/>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710214" y="1381327"/>
                <a:ext cx="11176986" cy="4975023"/>
              </a:xfrm>
              <a:blipFill>
                <a:blip r:embed="rId2"/>
                <a:stretch>
                  <a:fillRect l="-109"/>
                </a:stretch>
              </a:blipFill>
            </p:spPr>
            <p:txBody>
              <a:bodyPr/>
              <a:lstStyle/>
              <a:p>
                <a:r>
                  <a:rPr lang="ru-UA">
                    <a:noFill/>
                  </a:rPr>
                  <a:t> </a:t>
                </a:r>
              </a:p>
            </p:txBody>
          </p:sp>
        </mc:Fallback>
      </mc:AlternateContent>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13</a:t>
            </a:fld>
            <a:endParaRPr lang="en-US"/>
          </a:p>
        </p:txBody>
      </p:sp>
    </p:spTree>
    <p:extLst>
      <p:ext uri="{BB962C8B-B14F-4D97-AF65-F5344CB8AC3E}">
        <p14:creationId xmlns:p14="http://schemas.microsoft.com/office/powerpoint/2010/main" val="2153409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0515600" cy="1325563"/>
          </a:xfrm>
        </p:spPr>
        <p:txBody>
          <a:bodyPr/>
          <a:lstStyle/>
          <a:p>
            <a:r>
              <a:rPr lang="en-US" dirty="0"/>
              <a:t>Example 3.16 The PACF of an AR(p)</a:t>
            </a:r>
            <a:endParaRPr lang="ru-RU" dirty="0"/>
          </a:p>
        </p:txBody>
      </p:sp>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710214" y="1381327"/>
                <a:ext cx="11176986" cy="4975023"/>
              </a:xfrm>
            </p:spPr>
            <p:txBody>
              <a:bodyPr>
                <a:normAutofit fontScale="77500" lnSpcReduction="20000"/>
              </a:bodyPr>
              <a:lstStyle/>
              <a:p>
                <a:pPr marL="114300" indent="0">
                  <a:buNone/>
                </a:pPr>
                <a:r>
                  <a:rPr lang="en-US" dirty="0"/>
                  <a:t>The model implies </a:t>
                </a:r>
              </a:p>
              <a:p>
                <a:pPr marL="11430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h</m:t>
                          </m:r>
                        </m:sub>
                      </m:sSub>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𝑝</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𝑗</m:t>
                              </m:r>
                            </m:sub>
                          </m:sSub>
                        </m:e>
                      </m:nary>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h</m:t>
                          </m:r>
                        </m:sub>
                      </m:sSub>
                      <m:r>
                        <a:rPr lang="en-US" b="0" i="1" smtClean="0">
                          <a:latin typeface="Cambria Math" panose="02040503050406030204" pitchFamily="18" charset="0"/>
                        </a:rPr>
                        <m:t>,</m:t>
                      </m:r>
                    </m:oMath>
                  </m:oMathPara>
                </a14:m>
                <a:endParaRPr lang="en-US" dirty="0"/>
              </a:p>
              <a:p>
                <a:pPr marL="114300" indent="0">
                  <a:buNone/>
                </a:pPr>
                <a:r>
                  <a:rPr lang="en-US" dirty="0"/>
                  <a:t>where the roots of </a:t>
                </a:r>
                <a14:m>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are outside the unit circle. </a:t>
                </a:r>
              </a:p>
              <a:p>
                <a:pPr marL="114300" indent="0">
                  <a:buNone/>
                </a:pPr>
                <a:r>
                  <a:rPr lang="en-US" dirty="0"/>
                  <a:t>When </a:t>
                </a: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&gt;</m:t>
                    </m:r>
                    <m:r>
                      <a:rPr lang="en-US" b="0" i="1" smtClean="0">
                        <a:latin typeface="Cambria Math" panose="02040503050406030204" pitchFamily="18" charset="0"/>
                      </a:rPr>
                      <m:t>𝑝</m:t>
                    </m:r>
                    <m:r>
                      <a:rPr lang="en-US" b="0" i="0" smtClean="0">
                        <a:latin typeface="Cambria Math" panose="02040503050406030204" pitchFamily="18" charset="0"/>
                      </a:rPr>
                      <m:t>,</m:t>
                    </m:r>
                  </m:oMath>
                </a14:m>
                <a:r>
                  <a:rPr lang="en-US" dirty="0"/>
                  <a:t> the regression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h</m:t>
                        </m:r>
                      </m:sub>
                    </m:sSub>
                  </m:oMath>
                </a14:m>
                <a:r>
                  <a:rPr lang="en-US" dirty="0"/>
                  <a:t> on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−1</m:t>
                            </m:r>
                          </m:sub>
                        </m:sSub>
                      </m:e>
                    </m:d>
                    <m:r>
                      <a:rPr lang="en-US" b="0" i="1" smtClean="0">
                        <a:latin typeface="Cambria Math" panose="02040503050406030204" pitchFamily="18" charset="0"/>
                      </a:rPr>
                      <m:t>,</m:t>
                    </m:r>
                  </m:oMath>
                </a14:m>
                <a:r>
                  <a:rPr lang="en-US" dirty="0"/>
                  <a:t> is</a:t>
                </a:r>
              </a:p>
              <a:p>
                <a:pPr marL="114300" inden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dirty="0" smtClean="0">
                              <a:latin typeface="Cambria Math" panose="02040503050406030204" pitchFamily="18" charset="0"/>
                            </a:rPr>
                            <m:t>𝑡</m:t>
                          </m:r>
                          <m:r>
                            <a:rPr lang="en-US" b="0" i="1" dirty="0" smtClean="0">
                              <a:latin typeface="Cambria Math" panose="02040503050406030204" pitchFamily="18" charset="0"/>
                            </a:rPr>
                            <m:t>+</m:t>
                          </m:r>
                          <m:r>
                            <a:rPr lang="en-US" b="0" i="1" dirty="0" smtClean="0">
                              <a:latin typeface="Cambria Math" panose="02040503050406030204" pitchFamily="18" charset="0"/>
                            </a:rPr>
                            <m:t>h</m:t>
                          </m:r>
                        </m:sub>
                      </m:sSub>
                      <m:r>
                        <a:rPr lang="en-US" b="0" i="1" dirty="0" smtClean="0">
                          <a:latin typeface="Cambria Math" panose="02040503050406030204" pitchFamily="18" charset="0"/>
                        </a:rPr>
                        <m:t>= </m:t>
                      </m:r>
                      <m:nary>
                        <m:naryPr>
                          <m:chr m:val="∑"/>
                          <m:ctrlPr>
                            <a:rPr lang="en-US" b="0" i="1" dirty="0" smtClean="0">
                              <a:latin typeface="Cambria Math" panose="02040503050406030204" pitchFamily="18" charset="0"/>
                            </a:rPr>
                          </m:ctrlPr>
                        </m:naryPr>
                        <m:sub>
                          <m:r>
                            <m:rPr>
                              <m:brk m:alnAt="23"/>
                            </m:rPr>
                            <a:rPr lang="en-US" b="0" i="1" dirty="0" smtClean="0">
                              <a:latin typeface="Cambria Math" panose="02040503050406030204" pitchFamily="18" charset="0"/>
                            </a:rPr>
                            <m:t>𝑗</m:t>
                          </m:r>
                          <m:r>
                            <a:rPr lang="en-US" b="0" i="1" dirty="0" smtClean="0">
                              <a:latin typeface="Cambria Math" panose="02040503050406030204" pitchFamily="18" charset="0"/>
                            </a:rPr>
                            <m:t>=1</m:t>
                          </m:r>
                        </m:sub>
                        <m:sup>
                          <m:r>
                            <a:rPr lang="en-US" b="0" i="1" dirty="0" smtClean="0">
                              <a:latin typeface="Cambria Math" panose="02040503050406030204" pitchFamily="18" charset="0"/>
                            </a:rPr>
                            <m:t>𝑝</m:t>
                          </m:r>
                        </m:sup>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𝜙</m:t>
                              </m:r>
                            </m:e>
                            <m:sub>
                              <m:r>
                                <a:rPr lang="en-US" b="0" i="1" dirty="0" smtClean="0">
                                  <a:latin typeface="Cambria Math" panose="02040503050406030204" pitchFamily="18" charset="0"/>
                                </a:rPr>
                                <m:t>𝑗</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𝑡</m:t>
                              </m:r>
                              <m:r>
                                <a:rPr lang="en-US" b="0" i="1" dirty="0" smtClean="0">
                                  <a:latin typeface="Cambria Math" panose="02040503050406030204" pitchFamily="18" charset="0"/>
                                </a:rPr>
                                <m:t>+</m:t>
                              </m:r>
                              <m:r>
                                <a:rPr lang="en-US" b="0" i="1" dirty="0" smtClean="0">
                                  <a:latin typeface="Cambria Math" panose="02040503050406030204" pitchFamily="18" charset="0"/>
                                </a:rPr>
                                <m:t>h</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e>
                      </m:nary>
                    </m:oMath>
                  </m:oMathPara>
                </a14:m>
                <a:endParaRPr lang="en-US" b="0" dirty="0"/>
              </a:p>
              <a:p>
                <a:pPr marL="114300" indent="0">
                  <a:buNone/>
                </a:pPr>
                <a:r>
                  <a:rPr lang="en-US" dirty="0"/>
                  <a:t>(we will prove it in the next section).</a:t>
                </a:r>
              </a:p>
              <a:p>
                <a:pPr marL="114300" indent="0">
                  <a:buNone/>
                </a:pPr>
                <a:r>
                  <a:rPr lang="en-US" dirty="0"/>
                  <a:t>Thus, when </a:t>
                </a: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&gt;</m:t>
                    </m:r>
                    <m:r>
                      <a:rPr lang="en-US" b="0" i="1" smtClean="0">
                        <a:latin typeface="Cambria Math" panose="02040503050406030204" pitchFamily="18" charset="0"/>
                      </a:rPr>
                      <m:t>𝑝</m:t>
                    </m:r>
                    <m:r>
                      <a:rPr lang="en-US" b="0" i="1" smtClean="0">
                        <a:latin typeface="Cambria Math" panose="02040503050406030204" pitchFamily="18" charset="0"/>
                      </a:rPr>
                      <m:t>,</m:t>
                    </m:r>
                  </m:oMath>
                </a14:m>
                <a:endParaRPr lang="en-US" b="0" dirty="0"/>
              </a:p>
              <a:p>
                <a:pPr marL="11430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hh</m:t>
                          </m:r>
                        </m:sub>
                      </m:sSub>
                      <m:r>
                        <a:rPr lang="en-US" b="0" i="1" smtClean="0">
                          <a:latin typeface="Cambria Math" panose="02040503050406030204" pitchFamily="18" charset="0"/>
                        </a:rPr>
                        <m:t>=</m:t>
                      </m:r>
                      <m:r>
                        <a:rPr lang="en-US" b="0" i="1" smtClean="0">
                          <a:latin typeface="Cambria Math" panose="02040503050406030204" pitchFamily="18" charset="0"/>
                        </a:rPr>
                        <m:t>𝑐𝑜𝑟𝑟</m:t>
                      </m:r>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h</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h</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𝑐𝑜𝑟𝑟</m:t>
                      </m:r>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h</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𝑡</m:t>
                              </m:r>
                            </m:sub>
                          </m:sSub>
                        </m:e>
                      </m:d>
                      <m:r>
                        <a:rPr lang="en-US" b="0" i="1" smtClean="0">
                          <a:latin typeface="Cambria Math" panose="02040503050406030204" pitchFamily="18" charset="0"/>
                        </a:rPr>
                        <m:t>=0,</m:t>
                      </m:r>
                    </m:oMath>
                  </m:oMathPara>
                </a14:m>
                <a:endParaRPr lang="en-US" b="0" dirty="0"/>
              </a:p>
              <a:p>
                <a:pPr marL="114300" indent="0">
                  <a:buNone/>
                </a:pPr>
                <a:r>
                  <a:rPr lang="en-US" dirty="0"/>
                  <a:t>because by causality,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𝑡</m:t>
                        </m:r>
                      </m:sub>
                    </m:sSub>
                  </m:oMath>
                </a14:m>
                <a:r>
                  <a:rPr lang="en-US" dirty="0"/>
                  <a:t> depends only on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−2</m:t>
                            </m:r>
                          </m:sub>
                        </m:sSub>
                        <m:r>
                          <a:rPr lang="en-US" b="0" i="1" smtClean="0">
                            <a:latin typeface="Cambria Math" panose="02040503050406030204" pitchFamily="18" charset="0"/>
                          </a:rPr>
                          <m:t>,…</m:t>
                        </m:r>
                      </m:e>
                    </m:d>
                    <m:r>
                      <a:rPr lang="en-US" b="0" i="1" smtClean="0">
                        <a:latin typeface="Cambria Math" panose="02040503050406030204" pitchFamily="18" charset="0"/>
                      </a:rPr>
                      <m:t>.</m:t>
                    </m:r>
                  </m:oMath>
                </a14:m>
                <a:endParaRPr lang="en-US" b="0" dirty="0"/>
              </a:p>
              <a:p>
                <a:pPr marL="114300" indent="0">
                  <a:buNone/>
                </a:pPr>
                <a:r>
                  <a:rPr lang="en-US" dirty="0"/>
                  <a:t>When </a:t>
                </a: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oMath>
                </a14:m>
                <a:r>
                  <a:rPr lang="en-US" dirty="0"/>
                  <a: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𝜙</m:t>
                        </m:r>
                      </m:e>
                      <m:sub>
                        <m:r>
                          <a:rPr lang="en-US" b="0" i="1" dirty="0" smtClean="0">
                            <a:latin typeface="Cambria Math" panose="02040503050406030204" pitchFamily="18" charset="0"/>
                          </a:rPr>
                          <m:t>hh</m:t>
                        </m:r>
                      </m:sub>
                    </m:sSub>
                  </m:oMath>
                </a14:m>
                <a:r>
                  <a:rPr lang="en-US" dirty="0"/>
                  <a:t> is not zero,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11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𝑝</m:t>
                        </m:r>
                        <m:r>
                          <a:rPr lang="en-US" b="0" i="1" smtClean="0">
                            <a:latin typeface="Cambria Math" panose="02040503050406030204" pitchFamily="18" charset="0"/>
                          </a:rPr>
                          <m:t>−1, </m:t>
                        </m:r>
                        <m:r>
                          <a:rPr lang="en-US" b="0" i="1" smtClean="0">
                            <a:latin typeface="Cambria Math" panose="02040503050406030204" pitchFamily="18" charset="0"/>
                          </a:rPr>
                          <m:t>𝑝</m:t>
                        </m:r>
                        <m:r>
                          <a:rPr lang="en-US" b="0" i="1" smtClean="0">
                            <a:latin typeface="Cambria Math" panose="02040503050406030204" pitchFamily="18" charset="0"/>
                          </a:rPr>
                          <m:t>−1</m:t>
                        </m:r>
                      </m:sub>
                    </m:sSub>
                  </m:oMath>
                </a14:m>
                <a:r>
                  <a:rPr lang="en-US" dirty="0"/>
                  <a:t> are not necessarily zero.</a:t>
                </a:r>
              </a:p>
              <a:p>
                <a:pPr marL="114300" indent="0">
                  <a:buNone/>
                </a:pPr>
                <a:endParaRPr lang="en-US" b="0" dirty="0"/>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710214" y="1381327"/>
                <a:ext cx="11176986" cy="4975023"/>
              </a:xfrm>
              <a:blipFill>
                <a:blip r:embed="rId2"/>
                <a:stretch>
                  <a:fillRect/>
                </a:stretch>
              </a:blipFill>
            </p:spPr>
            <p:txBody>
              <a:bodyPr/>
              <a:lstStyle/>
              <a:p>
                <a:r>
                  <a:rPr lang="ru-UA">
                    <a:noFill/>
                  </a:rPr>
                  <a:t> </a:t>
                </a:r>
              </a:p>
            </p:txBody>
          </p:sp>
        </mc:Fallback>
      </mc:AlternateContent>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14</a:t>
            </a:fld>
            <a:endParaRPr lang="en-US"/>
          </a:p>
        </p:txBody>
      </p:sp>
    </p:spTree>
    <p:extLst>
      <p:ext uri="{BB962C8B-B14F-4D97-AF65-F5344CB8AC3E}">
        <p14:creationId xmlns:p14="http://schemas.microsoft.com/office/powerpoint/2010/main" val="1154384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0515600" cy="1325563"/>
          </a:xfrm>
        </p:spPr>
        <p:txBody>
          <a:bodyPr/>
          <a:lstStyle/>
          <a:p>
            <a:r>
              <a:rPr lang="en-US" dirty="0"/>
              <a:t>Example 3.16 The PACF of an AR(p)(continued)</a:t>
            </a:r>
            <a:endParaRPr lang="ru-RU" dirty="0"/>
          </a:p>
        </p:txBody>
      </p:sp>
      <p:pic>
        <p:nvPicPr>
          <p:cNvPr id="5" name="Рисунок 4">
            <a:extLst>
              <a:ext uri="{FF2B5EF4-FFF2-40B4-BE49-F238E27FC236}">
                <a16:creationId xmlns:a16="http://schemas.microsoft.com/office/drawing/2014/main" id="{4BC00B5C-9365-466A-8EAC-C43E12F9B8BE}"/>
              </a:ext>
            </a:extLst>
          </p:cNvPr>
          <p:cNvPicPr>
            <a:picLocks noChangeAspect="1"/>
          </p:cNvPicPr>
          <p:nvPr/>
        </p:nvPicPr>
        <p:blipFill>
          <a:blip r:embed="rId2"/>
          <a:stretch>
            <a:fillRect/>
          </a:stretch>
        </p:blipFill>
        <p:spPr>
          <a:xfrm>
            <a:off x="5001874" y="3840956"/>
            <a:ext cx="6885326" cy="3150578"/>
          </a:xfrm>
          <a:prstGeom prst="rect">
            <a:avLst/>
          </a:prstGeom>
        </p:spPr>
      </p:pic>
      <p:sp>
        <p:nvSpPr>
          <p:cNvPr id="4" name="Текст 3"/>
          <p:cNvSpPr>
            <a:spLocks noGrp="1"/>
          </p:cNvSpPr>
          <p:nvPr>
            <p:ph type="body" idx="2"/>
          </p:nvPr>
        </p:nvSpPr>
        <p:spPr>
          <a:xfrm>
            <a:off x="710214" y="1325563"/>
            <a:ext cx="11176986" cy="5030787"/>
          </a:xfrm>
        </p:spPr>
        <p:txBody>
          <a:bodyPr>
            <a:normAutofit/>
          </a:bodyPr>
          <a:lstStyle/>
          <a:p>
            <a:pPr marL="114300" indent="0">
              <a:buNone/>
            </a:pPr>
            <a:r>
              <a:rPr lang="en-US" dirty="0"/>
              <a:t>The</a:t>
            </a:r>
            <a:r>
              <a:rPr lang="ru-RU" dirty="0"/>
              <a:t> </a:t>
            </a:r>
            <a:r>
              <a:rPr lang="en-US" dirty="0"/>
              <a:t>figure shows the ACF and the PACF of the AR(2) model:</a:t>
            </a:r>
          </a:p>
          <a:p>
            <a:pPr marL="114300" indent="0">
              <a:buNone/>
            </a:pPr>
            <a:r>
              <a:rPr lang="en-US" dirty="0"/>
              <a:t>R code:</a:t>
            </a:r>
          </a:p>
          <a:p>
            <a:pPr marL="114300" indent="0">
              <a:buNone/>
            </a:pPr>
            <a:r>
              <a:rPr lang="en-US" sz="2000" dirty="0">
                <a:solidFill>
                  <a:srgbClr val="2F0BE3"/>
                </a:solidFill>
              </a:rPr>
              <a:t>ACF = </a:t>
            </a:r>
            <a:r>
              <a:rPr lang="en-US" sz="2000" dirty="0" err="1">
                <a:solidFill>
                  <a:srgbClr val="2F0BE3"/>
                </a:solidFill>
              </a:rPr>
              <a:t>ARMAacf</a:t>
            </a:r>
            <a:r>
              <a:rPr lang="en-US" sz="2000" dirty="0">
                <a:solidFill>
                  <a:srgbClr val="2F0BE3"/>
                </a:solidFill>
              </a:rPr>
              <a:t>(</a:t>
            </a:r>
            <a:r>
              <a:rPr lang="en-US" sz="2000" dirty="0" err="1">
                <a:solidFill>
                  <a:srgbClr val="2F0BE3"/>
                </a:solidFill>
              </a:rPr>
              <a:t>ar</a:t>
            </a:r>
            <a:r>
              <a:rPr lang="en-US" sz="2000" dirty="0">
                <a:solidFill>
                  <a:srgbClr val="2F0BE3"/>
                </a:solidFill>
              </a:rPr>
              <a:t>=c(1.5,-.75), ma=0, 24)[-1] </a:t>
            </a:r>
          </a:p>
          <a:p>
            <a:pPr marL="114300" indent="0">
              <a:buNone/>
            </a:pPr>
            <a:r>
              <a:rPr lang="en-US" sz="2000" dirty="0">
                <a:solidFill>
                  <a:srgbClr val="2F0BE3"/>
                </a:solidFill>
              </a:rPr>
              <a:t>PACF = </a:t>
            </a:r>
            <a:r>
              <a:rPr lang="en-US" sz="2000" dirty="0" err="1">
                <a:solidFill>
                  <a:srgbClr val="2F0BE3"/>
                </a:solidFill>
              </a:rPr>
              <a:t>ARMAacf</a:t>
            </a:r>
            <a:r>
              <a:rPr lang="en-US" sz="2000" dirty="0">
                <a:solidFill>
                  <a:srgbClr val="2F0BE3"/>
                </a:solidFill>
              </a:rPr>
              <a:t>(</a:t>
            </a:r>
            <a:r>
              <a:rPr lang="en-US" sz="2000" dirty="0" err="1">
                <a:solidFill>
                  <a:srgbClr val="2F0BE3"/>
                </a:solidFill>
              </a:rPr>
              <a:t>ar</a:t>
            </a:r>
            <a:r>
              <a:rPr lang="en-US" sz="2000" dirty="0">
                <a:solidFill>
                  <a:srgbClr val="2F0BE3"/>
                </a:solidFill>
              </a:rPr>
              <a:t>=c(1.5,-.75), ma=0, 24, </a:t>
            </a:r>
            <a:r>
              <a:rPr lang="en-US" sz="2000" dirty="0" err="1">
                <a:solidFill>
                  <a:srgbClr val="2F0BE3"/>
                </a:solidFill>
              </a:rPr>
              <a:t>pacf</a:t>
            </a:r>
            <a:r>
              <a:rPr lang="en-US" sz="2000" dirty="0">
                <a:solidFill>
                  <a:srgbClr val="2F0BE3"/>
                </a:solidFill>
              </a:rPr>
              <a:t>=TRUE) </a:t>
            </a:r>
          </a:p>
          <a:p>
            <a:pPr marL="114300" indent="0">
              <a:buNone/>
            </a:pPr>
            <a:r>
              <a:rPr lang="en-US" sz="2000" dirty="0">
                <a:solidFill>
                  <a:srgbClr val="2F0BE3"/>
                </a:solidFill>
              </a:rPr>
              <a:t>par(</a:t>
            </a:r>
            <a:r>
              <a:rPr lang="en-US" sz="2000" dirty="0" err="1">
                <a:solidFill>
                  <a:srgbClr val="2F0BE3"/>
                </a:solidFill>
              </a:rPr>
              <a:t>mfrow</a:t>
            </a:r>
            <a:r>
              <a:rPr lang="en-US" sz="2000" dirty="0">
                <a:solidFill>
                  <a:srgbClr val="2F0BE3"/>
                </a:solidFill>
              </a:rPr>
              <a:t>=c(1,2)) plot(ACF, type="h", </a:t>
            </a:r>
            <a:r>
              <a:rPr lang="en-US" sz="2000" dirty="0" err="1">
                <a:solidFill>
                  <a:srgbClr val="2F0BE3"/>
                </a:solidFill>
              </a:rPr>
              <a:t>xlab</a:t>
            </a:r>
            <a:r>
              <a:rPr lang="en-US" sz="2000" dirty="0">
                <a:solidFill>
                  <a:srgbClr val="2F0BE3"/>
                </a:solidFill>
              </a:rPr>
              <a:t>="lag", </a:t>
            </a:r>
            <a:r>
              <a:rPr lang="en-US" sz="2000" dirty="0" err="1">
                <a:solidFill>
                  <a:srgbClr val="2F0BE3"/>
                </a:solidFill>
              </a:rPr>
              <a:t>ylim</a:t>
            </a:r>
            <a:r>
              <a:rPr lang="en-US" sz="2000" dirty="0">
                <a:solidFill>
                  <a:srgbClr val="2F0BE3"/>
                </a:solidFill>
              </a:rPr>
              <a:t>=c(-.8,1)); </a:t>
            </a:r>
            <a:r>
              <a:rPr lang="en-US" sz="2000" dirty="0" err="1">
                <a:solidFill>
                  <a:srgbClr val="2F0BE3"/>
                </a:solidFill>
              </a:rPr>
              <a:t>abline</a:t>
            </a:r>
            <a:r>
              <a:rPr lang="en-US" sz="2000" dirty="0">
                <a:solidFill>
                  <a:srgbClr val="2F0BE3"/>
                </a:solidFill>
              </a:rPr>
              <a:t>(h=0) </a:t>
            </a:r>
          </a:p>
          <a:p>
            <a:pPr marL="114300" indent="0">
              <a:buNone/>
            </a:pPr>
            <a:r>
              <a:rPr lang="en-US" sz="2000" dirty="0">
                <a:solidFill>
                  <a:srgbClr val="2F0BE3"/>
                </a:solidFill>
              </a:rPr>
              <a:t>plot(PACF, type="h", </a:t>
            </a:r>
            <a:r>
              <a:rPr lang="en-US" sz="2000" dirty="0" err="1">
                <a:solidFill>
                  <a:srgbClr val="2F0BE3"/>
                </a:solidFill>
              </a:rPr>
              <a:t>xlab</a:t>
            </a:r>
            <a:r>
              <a:rPr lang="en-US" sz="2000" dirty="0">
                <a:solidFill>
                  <a:srgbClr val="2F0BE3"/>
                </a:solidFill>
              </a:rPr>
              <a:t>="lag", </a:t>
            </a:r>
            <a:r>
              <a:rPr lang="en-US" sz="2000" dirty="0" err="1">
                <a:solidFill>
                  <a:srgbClr val="2F0BE3"/>
                </a:solidFill>
              </a:rPr>
              <a:t>ylim</a:t>
            </a:r>
            <a:r>
              <a:rPr lang="en-US" sz="2000" dirty="0">
                <a:solidFill>
                  <a:srgbClr val="2F0BE3"/>
                </a:solidFill>
              </a:rPr>
              <a:t>=c(-.8,1)); </a:t>
            </a:r>
            <a:r>
              <a:rPr lang="en-US" sz="2000" dirty="0" err="1">
                <a:solidFill>
                  <a:srgbClr val="2F0BE3"/>
                </a:solidFill>
              </a:rPr>
              <a:t>abline</a:t>
            </a:r>
            <a:r>
              <a:rPr lang="en-US" sz="2000" dirty="0">
                <a:solidFill>
                  <a:srgbClr val="2F0BE3"/>
                </a:solidFill>
              </a:rPr>
              <a:t>(h=0)</a:t>
            </a:r>
          </a:p>
          <a:p>
            <a:pPr marL="114300" indent="0">
              <a:buNone/>
            </a:pPr>
            <a:endParaRPr lang="en-US" dirty="0"/>
          </a:p>
          <a:p>
            <a:pPr marL="114300" indent="0">
              <a:buNone/>
            </a:pPr>
            <a:endParaRPr lang="en-US" b="0" dirty="0"/>
          </a:p>
          <a:p>
            <a:pPr marL="114300" indent="0">
              <a:buNone/>
            </a:pPr>
            <a:endParaRPr lang="en-US" b="0" dirty="0"/>
          </a:p>
        </p:txBody>
      </p:sp>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15</a:t>
            </a:fld>
            <a:endParaRPr lang="en-US"/>
          </a:p>
        </p:txBody>
      </p:sp>
    </p:spTree>
    <p:extLst>
      <p:ext uri="{BB962C8B-B14F-4D97-AF65-F5344CB8AC3E}">
        <p14:creationId xmlns:p14="http://schemas.microsoft.com/office/powerpoint/2010/main" val="589195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0515600" cy="1325563"/>
          </a:xfrm>
        </p:spPr>
        <p:txBody>
          <a:bodyPr/>
          <a:lstStyle/>
          <a:p>
            <a:r>
              <a:rPr lang="en-US" dirty="0"/>
              <a:t>Example 3.17 The PACF of an invertible MA(q)</a:t>
            </a:r>
            <a:endParaRPr lang="ru-RU" dirty="0"/>
          </a:p>
        </p:txBody>
      </p:sp>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710214" y="1325563"/>
                <a:ext cx="11176986" cy="5030787"/>
              </a:xfrm>
            </p:spPr>
            <p:txBody>
              <a:bodyPr>
                <a:normAutofit/>
              </a:bodyPr>
              <a:lstStyle/>
              <a:p>
                <a:pPr marL="114300" indent="0">
                  <a:buNone/>
                </a:pPr>
                <a:r>
                  <a:rPr lang="en-US" dirty="0"/>
                  <a:t>For an invertible MA(q), we can write </a:t>
                </a:r>
              </a:p>
              <a:p>
                <a:pPr marL="11430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𝑗</m:t>
                              </m:r>
                            </m:sub>
                          </m:sSub>
                        </m:e>
                      </m:nary>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m:oMathPara>
                </a14:m>
                <a:endParaRPr lang="en-US" dirty="0"/>
              </a:p>
              <a:p>
                <a:pPr marL="114300" indent="0">
                  <a:buNone/>
                </a:pPr>
                <a:r>
                  <a:rPr lang="en-US" dirty="0"/>
                  <a:t>For an MA(1),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with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𝜃</m:t>
                        </m:r>
                      </m:e>
                    </m:d>
                    <m:r>
                      <a:rPr lang="en-US" b="0" i="1" smtClean="0">
                        <a:latin typeface="Cambria Math" panose="02040503050406030204" pitchFamily="18" charset="0"/>
                      </a:rPr>
                      <m:t>&lt;1,</m:t>
                    </m:r>
                  </m:oMath>
                </a14:m>
                <a:r>
                  <a:rPr lang="en-US" b="0" dirty="0"/>
                  <a:t> calculation similar to Example 3.15 will yield </a:t>
                </a:r>
              </a:p>
              <a:p>
                <a:pPr marL="11430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hh</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𝜃</m:t>
                                  </m:r>
                                </m:e>
                              </m:d>
                            </m:e>
                            <m:sup>
                              <m:r>
                                <a:rPr lang="en-US" b="0" i="1" smtClean="0">
                                  <a:latin typeface="Cambria Math" panose="02040503050406030204" pitchFamily="18" charset="0"/>
                                </a:rPr>
                                <m:t>h</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2</m:t>
                                  </m:r>
                                </m:sup>
                              </m:sSup>
                            </m:e>
                          </m:d>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2</m:t>
                              </m:r>
                              <m:d>
                                <m:dPr>
                                  <m:ctrlPr>
                                    <a:rPr lang="en-US" b="0" i="1" smtClean="0">
                                      <a:latin typeface="Cambria Math" panose="02040503050406030204" pitchFamily="18" charset="0"/>
                                    </a:rPr>
                                  </m:ctrlPr>
                                </m:dPr>
                                <m:e>
                                  <m:r>
                                    <a:rPr lang="en-US" b="0" i="1" smtClean="0">
                                      <a:latin typeface="Cambria Math" panose="02040503050406030204" pitchFamily="18" charset="0"/>
                                    </a:rPr>
                                    <m:t>h</m:t>
                                  </m:r>
                                  <m:r>
                                    <a:rPr lang="en-US" b="0" i="1" smtClean="0">
                                      <a:latin typeface="Cambria Math" panose="02040503050406030204" pitchFamily="18" charset="0"/>
                                    </a:rPr>
                                    <m:t>+1</m:t>
                                  </m:r>
                                </m:e>
                              </m:d>
                            </m:sup>
                          </m:sSup>
                        </m:den>
                      </m:f>
                      <m:r>
                        <a:rPr lang="en-US" b="0" i="1" smtClean="0">
                          <a:latin typeface="Cambria Math" panose="02040503050406030204" pitchFamily="18" charset="0"/>
                        </a:rPr>
                        <m:t>,</m:t>
                      </m:r>
                      <m:r>
                        <a:rPr lang="en-US" b="0" i="0" smtClean="0">
                          <a:latin typeface="Cambria Math" panose="02040503050406030204" pitchFamily="18" charset="0"/>
                        </a:rPr>
                        <m:t>  </m:t>
                      </m:r>
                      <m:r>
                        <m:rPr>
                          <m:sty m:val="p"/>
                        </m:rPr>
                        <a:rPr lang="en-US" b="0" i="0" smtClean="0">
                          <a:latin typeface="Cambria Math" panose="02040503050406030204" pitchFamily="18" charset="0"/>
                        </a:rPr>
                        <m:t>h</m:t>
                      </m:r>
                      <m:r>
                        <a:rPr lang="en-US" b="0" i="1" smtClean="0">
                          <a:latin typeface="Cambria Math" panose="02040503050406030204" pitchFamily="18" charset="0"/>
                        </a:rPr>
                        <m:t>≥1.</m:t>
                      </m:r>
                    </m:oMath>
                  </m:oMathPara>
                </a14:m>
                <a:endParaRPr lang="en-US" b="0" dirty="0"/>
              </a:p>
              <a:p>
                <a:pPr marL="114300" indent="0">
                  <a:buNone/>
                </a:pPr>
                <a:endParaRPr lang="en-US" b="0" dirty="0"/>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710214" y="1325563"/>
                <a:ext cx="11176986" cy="5030787"/>
              </a:xfrm>
              <a:blipFill>
                <a:blip r:embed="rId2"/>
                <a:stretch>
                  <a:fillRect l="-109"/>
                </a:stretch>
              </a:blipFill>
            </p:spPr>
            <p:txBody>
              <a:bodyPr/>
              <a:lstStyle/>
              <a:p>
                <a:r>
                  <a:rPr lang="ru-UA">
                    <a:noFill/>
                  </a:rPr>
                  <a:t> </a:t>
                </a:r>
              </a:p>
            </p:txBody>
          </p:sp>
        </mc:Fallback>
      </mc:AlternateContent>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16</a:t>
            </a:fld>
            <a:endParaRPr lang="en-US"/>
          </a:p>
        </p:txBody>
      </p:sp>
    </p:spTree>
    <p:extLst>
      <p:ext uri="{BB962C8B-B14F-4D97-AF65-F5344CB8AC3E}">
        <p14:creationId xmlns:p14="http://schemas.microsoft.com/office/powerpoint/2010/main" val="41160737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Текст 3"/>
          <p:cNvSpPr>
            <a:spLocks noGrp="1"/>
          </p:cNvSpPr>
          <p:nvPr>
            <p:ph type="body" idx="2"/>
          </p:nvPr>
        </p:nvSpPr>
        <p:spPr>
          <a:xfrm>
            <a:off x="710214" y="1325563"/>
            <a:ext cx="11176986" cy="5030787"/>
          </a:xfrm>
        </p:spPr>
        <p:txBody>
          <a:bodyPr>
            <a:normAutofit/>
          </a:bodyPr>
          <a:lstStyle/>
          <a:p>
            <a:pPr marL="114300" indent="0">
              <a:buNone/>
            </a:pPr>
            <a:r>
              <a:rPr lang="en-US" dirty="0"/>
              <a:t>The PACF for MA models behaves much like the ACF for AR models. Also, the PACF for AR models behaves much like the ACF for MA models. Because an invertible ARMA model has an infinite AR representation, the PACF will not cut off .</a:t>
            </a:r>
            <a:br>
              <a:rPr lang="en-US" dirty="0"/>
            </a:br>
            <a:endParaRPr lang="en-US" dirty="0"/>
          </a:p>
        </p:txBody>
      </p:sp>
      <p:sp>
        <p:nvSpPr>
          <p:cNvPr id="2" name="Заголовок 1"/>
          <p:cNvSpPr>
            <a:spLocks noGrp="1"/>
          </p:cNvSpPr>
          <p:nvPr>
            <p:ph type="title"/>
          </p:nvPr>
        </p:nvSpPr>
        <p:spPr>
          <a:xfrm>
            <a:off x="0" y="0"/>
            <a:ext cx="10515600" cy="1325563"/>
          </a:xfrm>
        </p:spPr>
        <p:txBody>
          <a:bodyPr/>
          <a:lstStyle/>
          <a:p>
            <a:r>
              <a:rPr lang="en-US" dirty="0"/>
              <a:t>Summary </a:t>
            </a:r>
            <a:endParaRPr lang="ru-RU" dirty="0"/>
          </a:p>
        </p:txBody>
      </p:sp>
      <p:pic>
        <p:nvPicPr>
          <p:cNvPr id="3" name="Рисунок 2">
            <a:extLst>
              <a:ext uri="{FF2B5EF4-FFF2-40B4-BE49-F238E27FC236}">
                <a16:creationId xmlns:a16="http://schemas.microsoft.com/office/drawing/2014/main" id="{AD12E9EB-C4AE-48E9-AE7D-E5DC54637C56}"/>
              </a:ext>
            </a:extLst>
          </p:cNvPr>
          <p:cNvPicPr>
            <a:picLocks noChangeAspect="1"/>
          </p:cNvPicPr>
          <p:nvPr/>
        </p:nvPicPr>
        <p:blipFill>
          <a:blip r:embed="rId2"/>
          <a:stretch>
            <a:fillRect/>
          </a:stretch>
        </p:blipFill>
        <p:spPr>
          <a:xfrm>
            <a:off x="2486025" y="3429000"/>
            <a:ext cx="7219950" cy="2590800"/>
          </a:xfrm>
          <a:prstGeom prst="rect">
            <a:avLst/>
          </a:prstGeom>
        </p:spPr>
      </p:pic>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17</a:t>
            </a:fld>
            <a:endParaRPr lang="en-US"/>
          </a:p>
        </p:txBody>
      </p:sp>
    </p:spTree>
    <p:extLst>
      <p:ext uri="{BB962C8B-B14F-4D97-AF65-F5344CB8AC3E}">
        <p14:creationId xmlns:p14="http://schemas.microsoft.com/office/powerpoint/2010/main" val="25954066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Текст 3"/>
          <p:cNvSpPr>
            <a:spLocks noGrp="1"/>
          </p:cNvSpPr>
          <p:nvPr>
            <p:ph type="body" idx="2"/>
          </p:nvPr>
        </p:nvSpPr>
        <p:spPr>
          <a:xfrm>
            <a:off x="710214" y="1325563"/>
            <a:ext cx="11176986" cy="5030787"/>
          </a:xfrm>
        </p:spPr>
        <p:txBody>
          <a:bodyPr>
            <a:normAutofit fontScale="70000" lnSpcReduction="20000"/>
          </a:bodyPr>
          <a:lstStyle/>
          <a:p>
            <a:pPr marL="114300" indent="0">
              <a:buNone/>
            </a:pPr>
            <a:br>
              <a:rPr lang="en-US" dirty="0"/>
            </a:br>
            <a:r>
              <a:rPr lang="en-US" dirty="0"/>
              <a:t>The ACF and the PACF given in</a:t>
            </a:r>
            <a:endParaRPr lang="ru-RU" dirty="0"/>
          </a:p>
          <a:p>
            <a:pPr marL="114300" indent="0">
              <a:buNone/>
            </a:pPr>
            <a:r>
              <a:rPr lang="en-US" dirty="0"/>
              <a:t>Figure are consistent with the </a:t>
            </a:r>
            <a:endParaRPr lang="ru-RU" dirty="0"/>
          </a:p>
          <a:p>
            <a:pPr marL="114300" indent="0">
              <a:buNone/>
            </a:pPr>
            <a:r>
              <a:rPr lang="en-US" dirty="0"/>
              <a:t>behavior of</a:t>
            </a:r>
            <a:r>
              <a:rPr lang="ru-RU" dirty="0"/>
              <a:t> </a:t>
            </a:r>
            <a:r>
              <a:rPr lang="en-US" dirty="0"/>
              <a:t>an AR(2). The ACF has </a:t>
            </a:r>
            <a:endParaRPr lang="ru-RU" dirty="0"/>
          </a:p>
          <a:p>
            <a:pPr marL="114300" indent="0">
              <a:buNone/>
            </a:pPr>
            <a:r>
              <a:rPr lang="en-US" dirty="0"/>
              <a:t>cycles corresponding roughly to a</a:t>
            </a:r>
            <a:endParaRPr lang="ru-RU" dirty="0"/>
          </a:p>
          <a:p>
            <a:pPr marL="114300" indent="0">
              <a:buNone/>
            </a:pPr>
            <a:r>
              <a:rPr lang="en-US" dirty="0"/>
              <a:t>12-month period, and</a:t>
            </a:r>
            <a:r>
              <a:rPr lang="ru-RU" dirty="0"/>
              <a:t> </a:t>
            </a:r>
            <a:r>
              <a:rPr lang="en-US" dirty="0"/>
              <a:t>the PACF has</a:t>
            </a:r>
            <a:endParaRPr lang="ru-RU" dirty="0"/>
          </a:p>
          <a:p>
            <a:pPr marL="114300" indent="0">
              <a:buNone/>
            </a:pPr>
            <a:r>
              <a:rPr lang="en-US" dirty="0"/>
              <a:t>large values for </a:t>
            </a:r>
            <a:r>
              <a:rPr lang="en-US" i="1" dirty="0"/>
              <a:t>h </a:t>
            </a:r>
            <a:r>
              <a:rPr lang="en-US" dirty="0"/>
              <a:t>= 1; 2 and then</a:t>
            </a:r>
            <a:endParaRPr lang="ru-RU" dirty="0"/>
          </a:p>
          <a:p>
            <a:pPr marL="114300" indent="0">
              <a:buNone/>
            </a:pPr>
            <a:r>
              <a:rPr lang="en-US" dirty="0"/>
              <a:t>is essentially zero for higher</a:t>
            </a:r>
            <a:br>
              <a:rPr lang="en-US" dirty="0"/>
            </a:br>
            <a:r>
              <a:rPr lang="en-US" dirty="0"/>
              <a:t>order lags. These results suggest  </a:t>
            </a:r>
          </a:p>
          <a:p>
            <a:pPr marL="114300" indent="0">
              <a:buNone/>
            </a:pPr>
            <a:r>
              <a:rPr lang="en-US" dirty="0"/>
              <a:t>that a second-order (</a:t>
            </a:r>
            <a:r>
              <a:rPr lang="en-US" i="1" dirty="0"/>
              <a:t>p </a:t>
            </a:r>
            <a:r>
              <a:rPr lang="en-US" dirty="0"/>
              <a:t>= 2)</a:t>
            </a:r>
            <a:br>
              <a:rPr lang="en-US" dirty="0"/>
            </a:br>
            <a:r>
              <a:rPr lang="en-US" dirty="0"/>
              <a:t>autoregressive model might provide</a:t>
            </a:r>
          </a:p>
          <a:p>
            <a:pPr marL="114300" indent="0">
              <a:buNone/>
            </a:pPr>
            <a:r>
              <a:rPr lang="en-US" dirty="0"/>
              <a:t> a good fit.</a:t>
            </a:r>
          </a:p>
          <a:p>
            <a:pPr marL="114300" indent="0">
              <a:buNone/>
            </a:pPr>
            <a:endParaRPr lang="ru-RU" sz="1600" dirty="0">
              <a:solidFill>
                <a:srgbClr val="002060"/>
              </a:solidFill>
            </a:endParaRPr>
          </a:p>
          <a:p>
            <a:pPr marL="3771900" lvl="8" indent="0">
              <a:buNone/>
            </a:pPr>
            <a:r>
              <a:rPr lang="en-US" sz="2300" dirty="0">
                <a:solidFill>
                  <a:srgbClr val="002060"/>
                </a:solidFill>
              </a:rPr>
              <a:t>acf2(rec, 48) </a:t>
            </a:r>
            <a:r>
              <a:rPr lang="en-US" sz="2300" dirty="0">
                <a:solidFill>
                  <a:srgbClr val="00B050"/>
                </a:solidFill>
              </a:rPr>
              <a:t># will produce values and a graphic</a:t>
            </a:r>
          </a:p>
          <a:p>
            <a:pPr marL="3771900" lvl="8" indent="0">
              <a:buNone/>
            </a:pPr>
            <a:r>
              <a:rPr lang="en-US" sz="2300" dirty="0">
                <a:solidFill>
                  <a:srgbClr val="002060"/>
                </a:solidFill>
              </a:rPr>
              <a:t>(</a:t>
            </a:r>
            <a:r>
              <a:rPr lang="en-US" sz="2300" dirty="0" err="1">
                <a:solidFill>
                  <a:srgbClr val="002060"/>
                </a:solidFill>
              </a:rPr>
              <a:t>regr</a:t>
            </a:r>
            <a:r>
              <a:rPr lang="en-US" sz="2300" dirty="0">
                <a:solidFill>
                  <a:srgbClr val="002060"/>
                </a:solidFill>
              </a:rPr>
              <a:t> = </a:t>
            </a:r>
            <a:r>
              <a:rPr lang="en-US" sz="2300" dirty="0" err="1">
                <a:solidFill>
                  <a:srgbClr val="002060"/>
                </a:solidFill>
              </a:rPr>
              <a:t>ar.ols</a:t>
            </a:r>
            <a:r>
              <a:rPr lang="en-US" sz="2300" dirty="0">
                <a:solidFill>
                  <a:srgbClr val="002060"/>
                </a:solidFill>
              </a:rPr>
              <a:t>(rec, order=2, demean=FALSE, intercept=TRUE))</a:t>
            </a:r>
          </a:p>
          <a:p>
            <a:pPr marL="3771900" lvl="8" indent="0">
              <a:buNone/>
            </a:pPr>
            <a:r>
              <a:rPr lang="en-US" sz="2300" dirty="0" err="1">
                <a:solidFill>
                  <a:srgbClr val="002060"/>
                </a:solidFill>
              </a:rPr>
              <a:t>regr$asy.se.coef</a:t>
            </a:r>
            <a:r>
              <a:rPr lang="en-US" sz="2300" dirty="0">
                <a:solidFill>
                  <a:srgbClr val="002060"/>
                </a:solidFill>
              </a:rPr>
              <a:t> </a:t>
            </a:r>
            <a:r>
              <a:rPr lang="en-US" sz="2300" dirty="0">
                <a:solidFill>
                  <a:srgbClr val="00B050"/>
                </a:solidFill>
              </a:rPr>
              <a:t># standard errors of the estimates</a:t>
            </a:r>
            <a:endParaRPr lang="ru-RU" sz="2300" dirty="0">
              <a:solidFill>
                <a:srgbClr val="00B050"/>
              </a:solidFill>
            </a:endParaRPr>
          </a:p>
          <a:p>
            <a:pPr marL="3771900" lvl="8" indent="0">
              <a:buNone/>
            </a:pPr>
            <a:endParaRPr lang="ru-RU" sz="600" dirty="0">
              <a:solidFill>
                <a:srgbClr val="00B050"/>
              </a:solidFill>
            </a:endParaRPr>
          </a:p>
          <a:p>
            <a:pPr marL="114300" indent="0">
              <a:buNone/>
            </a:pPr>
            <a:endParaRPr lang="ru-RU" dirty="0"/>
          </a:p>
          <a:p>
            <a:pPr marL="114300" indent="0">
              <a:buNone/>
            </a:pPr>
            <a:endParaRPr lang="en-US" dirty="0"/>
          </a:p>
        </p:txBody>
      </p:sp>
      <p:sp>
        <p:nvSpPr>
          <p:cNvPr id="2" name="Заголовок 1"/>
          <p:cNvSpPr>
            <a:spLocks noGrp="1"/>
          </p:cNvSpPr>
          <p:nvPr>
            <p:ph type="title"/>
          </p:nvPr>
        </p:nvSpPr>
        <p:spPr>
          <a:xfrm>
            <a:off x="0" y="0"/>
            <a:ext cx="10515600" cy="1325563"/>
          </a:xfrm>
        </p:spPr>
        <p:txBody>
          <a:bodyPr>
            <a:normAutofit/>
          </a:bodyPr>
          <a:lstStyle/>
          <a:p>
            <a:r>
              <a:rPr lang="en-US" b="1" dirty="0"/>
              <a:t>Example 3.18 Preliminary Analysis of the Recruitment Series</a:t>
            </a:r>
            <a:r>
              <a:rPr lang="en-US" dirty="0"/>
              <a:t> </a:t>
            </a:r>
            <a:endParaRPr lang="ru-RU" dirty="0"/>
          </a:p>
        </p:txBody>
      </p:sp>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18</a:t>
            </a:fld>
            <a:endParaRPr lang="en-US"/>
          </a:p>
        </p:txBody>
      </p:sp>
      <p:pic>
        <p:nvPicPr>
          <p:cNvPr id="3" name="Рисунок 2">
            <a:extLst>
              <a:ext uri="{FF2B5EF4-FFF2-40B4-BE49-F238E27FC236}">
                <a16:creationId xmlns:a16="http://schemas.microsoft.com/office/drawing/2014/main" id="{BB935A52-766E-46F1-9101-7383F003A4B3}"/>
              </a:ext>
            </a:extLst>
          </p:cNvPr>
          <p:cNvPicPr>
            <a:picLocks noChangeAspect="1"/>
          </p:cNvPicPr>
          <p:nvPr/>
        </p:nvPicPr>
        <p:blipFill>
          <a:blip r:embed="rId2"/>
          <a:stretch>
            <a:fillRect/>
          </a:stretch>
        </p:blipFill>
        <p:spPr>
          <a:xfrm>
            <a:off x="4828306" y="1059482"/>
            <a:ext cx="7363694" cy="4151205"/>
          </a:xfrm>
          <a:prstGeom prst="rect">
            <a:avLst/>
          </a:prstGeom>
        </p:spPr>
      </p:pic>
    </p:spTree>
    <p:extLst>
      <p:ext uri="{BB962C8B-B14F-4D97-AF65-F5344CB8AC3E}">
        <p14:creationId xmlns:p14="http://schemas.microsoft.com/office/powerpoint/2010/main" val="2459030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0515600" cy="1325563"/>
          </a:xfrm>
        </p:spPr>
        <p:txBody>
          <a:bodyPr>
            <a:normAutofit/>
          </a:bodyPr>
          <a:lstStyle/>
          <a:p>
            <a:pPr algn="ctr"/>
            <a:r>
              <a:rPr lang="en-US" sz="4000" dirty="0">
                <a:solidFill>
                  <a:srgbClr val="0070C0"/>
                </a:solidFill>
              </a:rPr>
              <a:t>PACF Q</a:t>
            </a:r>
            <a:r>
              <a:rPr lang="en-CA" sz="4000" dirty="0" err="1">
                <a:solidFill>
                  <a:srgbClr val="0070C0"/>
                </a:solidFill>
              </a:rPr>
              <a:t>uiz</a:t>
            </a:r>
            <a:r>
              <a:rPr lang="en-CA" sz="4000" dirty="0">
                <a:solidFill>
                  <a:srgbClr val="0070C0"/>
                </a:solidFill>
              </a:rPr>
              <a:t>. Qualitative.</a:t>
            </a:r>
            <a:br>
              <a:rPr lang="en-US" sz="4000" b="0" dirty="0"/>
            </a:br>
            <a:endParaRPr lang="ru-RU" sz="4000" dirty="0"/>
          </a:p>
        </p:txBody>
      </p:sp>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758758" y="914400"/>
                <a:ext cx="11128442" cy="5411450"/>
              </a:xfrm>
            </p:spPr>
            <p:txBody>
              <a:bodyPr>
                <a:normAutofit/>
              </a:bodyPr>
              <a:lstStyle/>
              <a:p>
                <a:pPr marL="114300" indent="0">
                  <a:buNone/>
                </a:pPr>
                <a:r>
                  <a:rPr lang="en-CA" dirty="0"/>
                  <a:t>1. Write down a difference equation of autocovariance for ARMA(1,1)</a:t>
                </a:r>
              </a:p>
              <a:p>
                <a:pPr marL="114300" indent="0">
                  <a:buNone/>
                </a:pPr>
                <a:endParaRPr lang="en-CA" dirty="0"/>
              </a:p>
              <a:p>
                <a:pPr marL="628650" indent="-514350" fontAlgn="ctr">
                  <a:buFont typeface="+mj-lt"/>
                  <a:buAutoNum type="alphaUcPeriod"/>
                </a:pPr>
                <a14:m>
                  <m:oMath xmlns:m="http://schemas.openxmlformats.org/officeDocument/2006/math">
                    <m:r>
                      <a:rPr lang="x-IV_mathan" i="1">
                        <a:latin typeface="Cambria Math" panose="02040503050406030204" pitchFamily="18" charset="0"/>
                      </a:rPr>
                      <m:t>𝛾</m:t>
                    </m:r>
                    <m:d>
                      <m:dPr>
                        <m:ctrlPr>
                          <a:rPr lang="x-IV_mathan" i="1">
                            <a:latin typeface="Cambria Math" panose="02040503050406030204" pitchFamily="18" charset="0"/>
                          </a:rPr>
                        </m:ctrlPr>
                      </m:dPr>
                      <m:e>
                        <m:r>
                          <a:rPr lang="x-IV_mathan" i="1">
                            <a:latin typeface="Cambria Math" panose="02040503050406030204" pitchFamily="18" charset="0"/>
                          </a:rPr>
                          <m:t>h</m:t>
                        </m:r>
                      </m:e>
                    </m:d>
                    <m:r>
                      <a:rPr lang="x-IV_mathan" i="1">
                        <a:latin typeface="Cambria Math" panose="02040503050406030204" pitchFamily="18" charset="0"/>
                      </a:rPr>
                      <m:t>−</m:t>
                    </m:r>
                    <m:r>
                      <a:rPr lang="x-IV_mathan" i="1">
                        <a:latin typeface="Cambria Math" panose="02040503050406030204" pitchFamily="18" charset="0"/>
                      </a:rPr>
                      <m:t>𝜙𝛾</m:t>
                    </m:r>
                    <m:d>
                      <m:dPr>
                        <m:ctrlPr>
                          <a:rPr lang="x-IV_mathan" i="1">
                            <a:latin typeface="Cambria Math" panose="02040503050406030204" pitchFamily="18" charset="0"/>
                          </a:rPr>
                        </m:ctrlPr>
                      </m:dPr>
                      <m:e>
                        <m:r>
                          <a:rPr lang="x-IV_mathan" i="1">
                            <a:latin typeface="Cambria Math" panose="02040503050406030204" pitchFamily="18" charset="0"/>
                          </a:rPr>
                          <m:t>h</m:t>
                        </m:r>
                        <m:r>
                          <a:rPr lang="x-IV_mathan" i="1">
                            <a:latin typeface="Cambria Math" panose="02040503050406030204" pitchFamily="18" charset="0"/>
                          </a:rPr>
                          <m:t>−1</m:t>
                        </m:r>
                      </m:e>
                    </m:d>
                    <m:r>
                      <a:rPr lang="x-IV_mathan" i="1">
                        <a:latin typeface="Cambria Math" panose="02040503050406030204" pitchFamily="18" charset="0"/>
                      </a:rPr>
                      <m:t>=0,  </m:t>
                    </m:r>
                    <m:r>
                      <a:rPr lang="x-IV_mathan" i="1">
                        <a:latin typeface="Cambria Math" panose="02040503050406030204" pitchFamily="18" charset="0"/>
                      </a:rPr>
                      <m:t>h</m:t>
                    </m:r>
                    <m:r>
                      <a:rPr lang="x-IV_mathan" i="1">
                        <a:latin typeface="Cambria Math" panose="02040503050406030204" pitchFamily="18" charset="0"/>
                      </a:rPr>
                      <m:t>=2,3,…,</m:t>
                    </m:r>
                  </m:oMath>
                </a14:m>
                <a:endParaRPr lang="x-IV_mathan" i="1" dirty="0"/>
              </a:p>
              <a:p>
                <a:pPr marL="628650" indent="-514350" fontAlgn="ctr">
                  <a:buFont typeface="+mj-lt"/>
                  <a:buAutoNum type="alphaUcPeriod"/>
                </a:pPr>
                <a14:m>
                  <m:oMath xmlns:m="http://schemas.openxmlformats.org/officeDocument/2006/math">
                    <m:r>
                      <a:rPr lang="x-IV_mathan" i="1">
                        <a:latin typeface="Cambria Math" panose="02040503050406030204" pitchFamily="18" charset="0"/>
                      </a:rPr>
                      <m:t>𝛾</m:t>
                    </m:r>
                    <m:d>
                      <m:dPr>
                        <m:ctrlPr>
                          <a:rPr lang="x-IV_mathan" i="1">
                            <a:latin typeface="Cambria Math" panose="02040503050406030204" pitchFamily="18" charset="0"/>
                          </a:rPr>
                        </m:ctrlPr>
                      </m:dPr>
                      <m:e>
                        <m:r>
                          <a:rPr lang="x-IV_mathan" i="1">
                            <a:latin typeface="Cambria Math" panose="02040503050406030204" pitchFamily="18" charset="0"/>
                          </a:rPr>
                          <m:t>h</m:t>
                        </m:r>
                      </m:e>
                    </m:d>
                    <m:r>
                      <a:rPr lang="x-IV_mathan" i="1">
                        <a:latin typeface="Cambria Math" panose="02040503050406030204" pitchFamily="18" charset="0"/>
                      </a:rPr>
                      <m:t>−</m:t>
                    </m:r>
                    <m:r>
                      <a:rPr lang="x-IV_mathan" i="1">
                        <a:latin typeface="Cambria Math" panose="02040503050406030204" pitchFamily="18" charset="0"/>
                      </a:rPr>
                      <m:t>𝜃𝛾</m:t>
                    </m:r>
                    <m:d>
                      <m:dPr>
                        <m:ctrlPr>
                          <a:rPr lang="x-IV_mathan" i="1">
                            <a:latin typeface="Cambria Math" panose="02040503050406030204" pitchFamily="18" charset="0"/>
                          </a:rPr>
                        </m:ctrlPr>
                      </m:dPr>
                      <m:e>
                        <m:r>
                          <a:rPr lang="x-IV_mathan" i="1">
                            <a:latin typeface="Cambria Math" panose="02040503050406030204" pitchFamily="18" charset="0"/>
                          </a:rPr>
                          <m:t>h</m:t>
                        </m:r>
                        <m:r>
                          <a:rPr lang="x-IV_mathan" i="1">
                            <a:latin typeface="Cambria Math" panose="02040503050406030204" pitchFamily="18" charset="0"/>
                          </a:rPr>
                          <m:t>−1</m:t>
                        </m:r>
                      </m:e>
                    </m:d>
                    <m:r>
                      <a:rPr lang="x-IV_mathan" i="1">
                        <a:latin typeface="Cambria Math" panose="02040503050406030204" pitchFamily="18" charset="0"/>
                      </a:rPr>
                      <m:t>=0,  </m:t>
                    </m:r>
                    <m:r>
                      <a:rPr lang="x-IV_mathan" i="1">
                        <a:latin typeface="Cambria Math" panose="02040503050406030204" pitchFamily="18" charset="0"/>
                      </a:rPr>
                      <m:t>h</m:t>
                    </m:r>
                    <m:r>
                      <a:rPr lang="x-IV_mathan" i="1">
                        <a:latin typeface="Cambria Math" panose="02040503050406030204" pitchFamily="18" charset="0"/>
                      </a:rPr>
                      <m:t>=2,3,…,</m:t>
                    </m:r>
                  </m:oMath>
                </a14:m>
                <a:endParaRPr lang="x-IV_mathan" i="1" dirty="0"/>
              </a:p>
              <a:p>
                <a:pPr marL="628650" indent="-514350" fontAlgn="ctr">
                  <a:buFont typeface="+mj-lt"/>
                  <a:buAutoNum type="alphaUcPeriod"/>
                </a:pPr>
                <a14:m>
                  <m:oMath xmlns:m="http://schemas.openxmlformats.org/officeDocument/2006/math">
                    <m:r>
                      <a:rPr lang="x-IV_mathan" i="1">
                        <a:latin typeface="Cambria Math" panose="02040503050406030204" pitchFamily="18" charset="0"/>
                      </a:rPr>
                      <m:t>𝛾</m:t>
                    </m:r>
                    <m:d>
                      <m:dPr>
                        <m:ctrlPr>
                          <a:rPr lang="x-IV_mathan" i="1">
                            <a:latin typeface="Cambria Math" panose="02040503050406030204" pitchFamily="18" charset="0"/>
                          </a:rPr>
                        </m:ctrlPr>
                      </m:dPr>
                      <m:e>
                        <m:r>
                          <a:rPr lang="x-IV_mathan" i="1">
                            <a:latin typeface="Cambria Math" panose="02040503050406030204" pitchFamily="18" charset="0"/>
                          </a:rPr>
                          <m:t>h</m:t>
                        </m:r>
                      </m:e>
                    </m:d>
                    <m:r>
                      <a:rPr lang="x-IV_mathan" i="1">
                        <a:latin typeface="Cambria Math" panose="02040503050406030204" pitchFamily="18" charset="0"/>
                      </a:rPr>
                      <m:t>+</m:t>
                    </m:r>
                    <m:f>
                      <m:fPr>
                        <m:ctrlPr>
                          <a:rPr lang="x-IV_mathan" i="1">
                            <a:latin typeface="Cambria Math" panose="02040503050406030204" pitchFamily="18" charset="0"/>
                          </a:rPr>
                        </m:ctrlPr>
                      </m:fPr>
                      <m:num>
                        <m:r>
                          <a:rPr lang="x-IV_mathan" i="1">
                            <a:latin typeface="Cambria Math" panose="02040503050406030204" pitchFamily="18" charset="0"/>
                          </a:rPr>
                          <m:t>1</m:t>
                        </m:r>
                      </m:num>
                      <m:den>
                        <m:r>
                          <a:rPr lang="x-IV_mathan" i="1">
                            <a:latin typeface="Cambria Math" panose="02040503050406030204" pitchFamily="18" charset="0"/>
                          </a:rPr>
                          <m:t>𝜙</m:t>
                        </m:r>
                      </m:den>
                    </m:f>
                    <m:r>
                      <a:rPr lang="x-IV_mathan" i="1">
                        <a:latin typeface="Cambria Math" panose="02040503050406030204" pitchFamily="18" charset="0"/>
                      </a:rPr>
                      <m:t>𝛾</m:t>
                    </m:r>
                    <m:d>
                      <m:dPr>
                        <m:ctrlPr>
                          <a:rPr lang="x-IV_mathan" i="1">
                            <a:latin typeface="Cambria Math" panose="02040503050406030204" pitchFamily="18" charset="0"/>
                          </a:rPr>
                        </m:ctrlPr>
                      </m:dPr>
                      <m:e>
                        <m:r>
                          <a:rPr lang="x-IV_mathan" i="1">
                            <a:latin typeface="Cambria Math" panose="02040503050406030204" pitchFamily="18" charset="0"/>
                          </a:rPr>
                          <m:t>h</m:t>
                        </m:r>
                        <m:r>
                          <a:rPr lang="x-IV_mathan" i="1">
                            <a:latin typeface="Cambria Math" panose="02040503050406030204" pitchFamily="18" charset="0"/>
                          </a:rPr>
                          <m:t>−1</m:t>
                        </m:r>
                      </m:e>
                    </m:d>
                    <m:r>
                      <a:rPr lang="x-IV_mathan" i="1">
                        <a:latin typeface="Cambria Math" panose="02040503050406030204" pitchFamily="18" charset="0"/>
                      </a:rPr>
                      <m:t>=0,  </m:t>
                    </m:r>
                    <m:r>
                      <a:rPr lang="x-IV_mathan" i="1">
                        <a:latin typeface="Cambria Math" panose="02040503050406030204" pitchFamily="18" charset="0"/>
                      </a:rPr>
                      <m:t>h</m:t>
                    </m:r>
                    <m:r>
                      <a:rPr lang="x-IV_mathan" i="1">
                        <a:latin typeface="Cambria Math" panose="02040503050406030204" pitchFamily="18" charset="0"/>
                      </a:rPr>
                      <m:t>=2,3,…,</m:t>
                    </m:r>
                  </m:oMath>
                </a14:m>
                <a:endParaRPr lang="x-IV_mathan" i="1" dirty="0"/>
              </a:p>
              <a:p>
                <a:pPr marL="628650" indent="-514350" fontAlgn="ctr">
                  <a:buFont typeface="+mj-lt"/>
                  <a:buAutoNum type="alphaUcPeriod"/>
                </a:pPr>
                <a14:m>
                  <m:oMath xmlns:m="http://schemas.openxmlformats.org/officeDocument/2006/math">
                    <m:r>
                      <a:rPr lang="x-IV_mathan" i="1">
                        <a:latin typeface="Cambria Math" panose="02040503050406030204" pitchFamily="18" charset="0"/>
                      </a:rPr>
                      <m:t>𝛾</m:t>
                    </m:r>
                    <m:d>
                      <m:dPr>
                        <m:ctrlPr>
                          <a:rPr lang="x-IV_mathan" i="1">
                            <a:latin typeface="Cambria Math" panose="02040503050406030204" pitchFamily="18" charset="0"/>
                          </a:rPr>
                        </m:ctrlPr>
                      </m:dPr>
                      <m:e>
                        <m:r>
                          <a:rPr lang="x-IV_mathan" i="1">
                            <a:latin typeface="Cambria Math" panose="02040503050406030204" pitchFamily="18" charset="0"/>
                          </a:rPr>
                          <m:t>h</m:t>
                        </m:r>
                      </m:e>
                    </m:d>
                    <m:r>
                      <a:rPr lang="x-IV_mathan" i="1">
                        <a:latin typeface="Cambria Math" panose="02040503050406030204" pitchFamily="18" charset="0"/>
                      </a:rPr>
                      <m:t>+</m:t>
                    </m:r>
                    <m:f>
                      <m:fPr>
                        <m:ctrlPr>
                          <a:rPr lang="x-IV_mathan" i="1">
                            <a:latin typeface="Cambria Math" panose="02040503050406030204" pitchFamily="18" charset="0"/>
                          </a:rPr>
                        </m:ctrlPr>
                      </m:fPr>
                      <m:num>
                        <m:r>
                          <a:rPr lang="x-IV_mathan" i="1">
                            <a:latin typeface="Cambria Math" panose="02040503050406030204" pitchFamily="18" charset="0"/>
                          </a:rPr>
                          <m:t>1</m:t>
                        </m:r>
                      </m:num>
                      <m:den>
                        <m:r>
                          <m:rPr>
                            <m:sty m:val="p"/>
                          </m:rPr>
                          <a:rPr lang="x-IV_mathan" i="1">
                            <a:latin typeface="Cambria Math" panose="02040503050406030204" pitchFamily="18" charset="0"/>
                          </a:rPr>
                          <m:t>θ</m:t>
                        </m:r>
                      </m:den>
                    </m:f>
                    <m:r>
                      <a:rPr lang="x-IV_mathan" i="1">
                        <a:latin typeface="Cambria Math" panose="02040503050406030204" pitchFamily="18" charset="0"/>
                      </a:rPr>
                      <m:t>𝛾</m:t>
                    </m:r>
                    <m:d>
                      <m:dPr>
                        <m:ctrlPr>
                          <a:rPr lang="x-IV_mathan" i="1">
                            <a:latin typeface="Cambria Math" panose="02040503050406030204" pitchFamily="18" charset="0"/>
                          </a:rPr>
                        </m:ctrlPr>
                      </m:dPr>
                      <m:e>
                        <m:r>
                          <a:rPr lang="x-IV_mathan" i="1">
                            <a:latin typeface="Cambria Math" panose="02040503050406030204" pitchFamily="18" charset="0"/>
                          </a:rPr>
                          <m:t>h</m:t>
                        </m:r>
                        <m:r>
                          <a:rPr lang="x-IV_mathan" i="1">
                            <a:latin typeface="Cambria Math" panose="02040503050406030204" pitchFamily="18" charset="0"/>
                          </a:rPr>
                          <m:t>−1</m:t>
                        </m:r>
                      </m:e>
                    </m:d>
                    <m:r>
                      <a:rPr lang="x-IV_mathan" i="1">
                        <a:latin typeface="Cambria Math" panose="02040503050406030204" pitchFamily="18" charset="0"/>
                      </a:rPr>
                      <m:t>=0,  </m:t>
                    </m:r>
                    <m:r>
                      <a:rPr lang="x-IV_mathan" i="1">
                        <a:latin typeface="Cambria Math" panose="02040503050406030204" pitchFamily="18" charset="0"/>
                      </a:rPr>
                      <m:t>h</m:t>
                    </m:r>
                    <m:r>
                      <a:rPr lang="x-IV_mathan" i="1">
                        <a:latin typeface="Cambria Math" panose="02040503050406030204" pitchFamily="18" charset="0"/>
                      </a:rPr>
                      <m:t>=2,3,…,</m:t>
                    </m:r>
                  </m:oMath>
                </a14:m>
                <a:endParaRPr lang="x-IV_mathan" i="1" dirty="0"/>
              </a:p>
              <a:p>
                <a:pPr marL="114300" indent="0">
                  <a:buNone/>
                </a:pPr>
                <a:endParaRPr lang="en-CA" dirty="0"/>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758758" y="914400"/>
                <a:ext cx="11128442" cy="5411450"/>
              </a:xfrm>
              <a:blipFill>
                <a:blip r:embed="rId2"/>
                <a:stretch>
                  <a:fillRect l="-55"/>
                </a:stretch>
              </a:blipFill>
            </p:spPr>
            <p:txBody>
              <a:bodyPr/>
              <a:lstStyle/>
              <a:p>
                <a:r>
                  <a:rPr lang="ru-UA">
                    <a:noFill/>
                  </a:rPr>
                  <a:t> </a:t>
                </a:r>
              </a:p>
            </p:txBody>
          </p:sp>
        </mc:Fallback>
      </mc:AlternateContent>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19</a:t>
            </a:fld>
            <a:endParaRPr lang="en-US" dirty="0"/>
          </a:p>
        </p:txBody>
      </p:sp>
    </p:spTree>
    <p:extLst>
      <p:ext uri="{BB962C8B-B14F-4D97-AF65-F5344CB8AC3E}">
        <p14:creationId xmlns:p14="http://schemas.microsoft.com/office/powerpoint/2010/main" val="2390143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624032" y="680937"/>
            <a:ext cx="10515600" cy="2482230"/>
          </a:xfrm>
        </p:spPr>
        <p:txBody>
          <a:bodyPr>
            <a:normAutofit/>
          </a:bodyPr>
          <a:lstStyle/>
          <a:p>
            <a:r>
              <a:rPr lang="en-US" dirty="0">
                <a:solidFill>
                  <a:schemeClr val="bg1">
                    <a:lumMod val="65000"/>
                  </a:schemeClr>
                </a:solidFill>
              </a:rPr>
              <a:t>Chapter 3</a:t>
            </a:r>
            <a:br>
              <a:rPr lang="en-US" dirty="0">
                <a:solidFill>
                  <a:schemeClr val="bg1">
                    <a:lumMod val="65000"/>
                  </a:schemeClr>
                </a:solidFill>
              </a:rPr>
            </a:br>
            <a:r>
              <a:rPr lang="en-US" dirty="0">
                <a:solidFill>
                  <a:schemeClr val="bg1">
                    <a:lumMod val="65000"/>
                  </a:schemeClr>
                </a:solidFill>
              </a:rPr>
              <a:t>ARIMA Models</a:t>
            </a:r>
            <a:endParaRPr lang="ru-RU" dirty="0">
              <a:solidFill>
                <a:schemeClr val="bg1">
                  <a:lumMod val="65000"/>
                </a:schemeClr>
              </a:solidFill>
            </a:endParaRPr>
          </a:p>
        </p:txBody>
      </p:sp>
      <p:sp>
        <p:nvSpPr>
          <p:cNvPr id="5" name="Текст 4"/>
          <p:cNvSpPr>
            <a:spLocks noGrp="1"/>
          </p:cNvSpPr>
          <p:nvPr>
            <p:ph type="body" idx="1"/>
          </p:nvPr>
        </p:nvSpPr>
        <p:spPr>
          <a:xfrm>
            <a:off x="894945" y="3758191"/>
            <a:ext cx="11297055" cy="1500187"/>
          </a:xfrm>
        </p:spPr>
        <p:txBody>
          <a:bodyPr>
            <a:normAutofit/>
          </a:bodyPr>
          <a:lstStyle/>
          <a:p>
            <a:r>
              <a:rPr lang="en-US" sz="4000" dirty="0">
                <a:solidFill>
                  <a:srgbClr val="C00000"/>
                </a:solidFill>
              </a:rPr>
              <a:t>3.3 Autocorrelation and Partial Autocorrelation</a:t>
            </a:r>
            <a:endParaRPr lang="ru-RU" sz="4000" dirty="0">
              <a:solidFill>
                <a:srgbClr val="C00000"/>
              </a:solidFill>
            </a:endParaRPr>
          </a:p>
        </p:txBody>
      </p:sp>
      <p:sp>
        <p:nvSpPr>
          <p:cNvPr id="3" name="Номер слайда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a:t>
            </a:fld>
            <a:endParaRPr lang="en-US" dirty="0"/>
          </a:p>
        </p:txBody>
      </p:sp>
    </p:spTree>
    <p:extLst>
      <p:ext uri="{BB962C8B-B14F-4D97-AF65-F5344CB8AC3E}">
        <p14:creationId xmlns:p14="http://schemas.microsoft.com/office/powerpoint/2010/main" val="3303609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0515600" cy="1325563"/>
          </a:xfrm>
        </p:spPr>
        <p:txBody>
          <a:bodyPr>
            <a:normAutofit/>
          </a:bodyPr>
          <a:lstStyle/>
          <a:p>
            <a:pPr algn="ctr"/>
            <a:r>
              <a:rPr lang="en-US" sz="4000" dirty="0">
                <a:solidFill>
                  <a:srgbClr val="0070C0"/>
                </a:solidFill>
              </a:rPr>
              <a:t>PACF Q</a:t>
            </a:r>
            <a:r>
              <a:rPr lang="en-CA" sz="4000" dirty="0" err="1">
                <a:solidFill>
                  <a:srgbClr val="0070C0"/>
                </a:solidFill>
              </a:rPr>
              <a:t>uiz</a:t>
            </a:r>
            <a:r>
              <a:rPr lang="en-CA" sz="4000" dirty="0">
                <a:solidFill>
                  <a:srgbClr val="0070C0"/>
                </a:solidFill>
              </a:rPr>
              <a:t>. Qualitative.</a:t>
            </a:r>
            <a:br>
              <a:rPr lang="en-US" sz="4000" b="0" dirty="0"/>
            </a:br>
            <a:endParaRPr lang="ru-RU" sz="4000" dirty="0"/>
          </a:p>
        </p:txBody>
      </p:sp>
      <p:sp>
        <p:nvSpPr>
          <p:cNvPr id="4" name="Текст 3"/>
          <p:cNvSpPr>
            <a:spLocks noGrp="1"/>
          </p:cNvSpPr>
          <p:nvPr>
            <p:ph type="body" idx="2"/>
          </p:nvPr>
        </p:nvSpPr>
        <p:spPr>
          <a:xfrm>
            <a:off x="758758" y="914400"/>
            <a:ext cx="11128442" cy="5411450"/>
          </a:xfrm>
        </p:spPr>
        <p:txBody>
          <a:bodyPr>
            <a:normAutofit/>
          </a:bodyPr>
          <a:lstStyle/>
          <a:p>
            <a:pPr marL="114300" indent="0">
              <a:buNone/>
            </a:pPr>
            <a:r>
              <a:rPr lang="en-CA" dirty="0"/>
              <a:t>2. What is PACF?</a:t>
            </a:r>
          </a:p>
          <a:p>
            <a:pPr marL="114300" indent="0">
              <a:buNone/>
            </a:pPr>
            <a:endParaRPr lang="en-CA" dirty="0"/>
          </a:p>
          <a:p>
            <a:pPr marL="628650" indent="-514350" fontAlgn="ctr">
              <a:buFont typeface="+mj-lt"/>
              <a:buAutoNum type="alphaUcPeriod"/>
            </a:pPr>
            <a:r>
              <a:rPr lang="en-CA" dirty="0"/>
              <a:t>Princeton Area Community Foundation</a:t>
            </a:r>
          </a:p>
          <a:p>
            <a:pPr marL="628650" indent="-514350" fontAlgn="ctr">
              <a:buFont typeface="+mj-lt"/>
              <a:buAutoNum type="alphaUcPeriod"/>
            </a:pPr>
            <a:r>
              <a:rPr lang="en-US" dirty="0"/>
              <a:t>Partial Autocorrelation Function</a:t>
            </a:r>
          </a:p>
          <a:p>
            <a:pPr marL="628650" indent="-514350" fontAlgn="ctr">
              <a:buFont typeface="+mj-lt"/>
              <a:buAutoNum type="alphaUcPeriod"/>
            </a:pPr>
            <a:r>
              <a:rPr lang="en-US" dirty="0"/>
              <a:t>Polish Arts and Culture Foundation </a:t>
            </a:r>
          </a:p>
          <a:p>
            <a:pPr marL="628650" indent="-514350" fontAlgn="ctr">
              <a:buFont typeface="+mj-lt"/>
              <a:buAutoNum type="alphaUcPeriod"/>
            </a:pPr>
            <a:r>
              <a:rPr lang="en-US" dirty="0"/>
              <a:t>Performance Assessment and Control Facility</a:t>
            </a:r>
          </a:p>
          <a:p>
            <a:pPr marL="114300" indent="0">
              <a:buNone/>
            </a:pPr>
            <a:endParaRPr lang="en-CA" dirty="0"/>
          </a:p>
        </p:txBody>
      </p:sp>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20</a:t>
            </a:fld>
            <a:endParaRPr lang="en-US" dirty="0"/>
          </a:p>
        </p:txBody>
      </p:sp>
    </p:spTree>
    <p:extLst>
      <p:ext uri="{BB962C8B-B14F-4D97-AF65-F5344CB8AC3E}">
        <p14:creationId xmlns:p14="http://schemas.microsoft.com/office/powerpoint/2010/main" val="34195164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0515600" cy="1325563"/>
          </a:xfrm>
        </p:spPr>
        <p:txBody>
          <a:bodyPr>
            <a:normAutofit/>
          </a:bodyPr>
          <a:lstStyle/>
          <a:p>
            <a:pPr algn="ctr"/>
            <a:r>
              <a:rPr lang="en-US" sz="4000" dirty="0">
                <a:solidFill>
                  <a:srgbClr val="0070C0"/>
                </a:solidFill>
              </a:rPr>
              <a:t>PACF Q</a:t>
            </a:r>
            <a:r>
              <a:rPr lang="en-CA" sz="4000" dirty="0" err="1">
                <a:solidFill>
                  <a:srgbClr val="0070C0"/>
                </a:solidFill>
              </a:rPr>
              <a:t>uiz</a:t>
            </a:r>
            <a:r>
              <a:rPr lang="en-CA" sz="4000" dirty="0">
                <a:solidFill>
                  <a:srgbClr val="0070C0"/>
                </a:solidFill>
              </a:rPr>
              <a:t>. Qualitative.</a:t>
            </a:r>
            <a:br>
              <a:rPr lang="en-US" sz="4000" b="0" dirty="0"/>
            </a:br>
            <a:endParaRPr lang="ru-RU" sz="4000" dirty="0"/>
          </a:p>
        </p:txBody>
      </p:sp>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758758" y="914400"/>
                <a:ext cx="11128442" cy="5411450"/>
              </a:xfrm>
            </p:spPr>
            <p:txBody>
              <a:bodyPr>
                <a:normAutofit/>
              </a:bodyPr>
              <a:lstStyle/>
              <a:p>
                <a:pPr marL="114300" indent="0">
                  <a:buNone/>
                </a:pPr>
                <a:r>
                  <a:rPr lang="en-CA" dirty="0"/>
                  <a:t>3. In the textbook definition of PACF </a:t>
                </a:r>
                <a14:m>
                  <m:oMath xmlns:m="http://schemas.openxmlformats.org/officeDocument/2006/math">
                    <m:sSub>
                      <m:sSubPr>
                        <m:ctrlPr>
                          <a:rPr lang="en-US" b="0" i="1" dirty="0" smtClean="0">
                            <a:latin typeface="Cambria Math" panose="02040503050406030204" pitchFamily="18" charset="0"/>
                          </a:rPr>
                        </m:ctrlPr>
                      </m:sSubPr>
                      <m:e>
                        <m:r>
                          <a:rPr lang="en-CA" i="1" dirty="0" smtClean="0">
                            <a:latin typeface="Cambria Math" panose="02040503050406030204" pitchFamily="18" charset="0"/>
                          </a:rPr>
                          <m:t>𝜙</m:t>
                        </m:r>
                      </m:e>
                      <m:sub>
                        <m:r>
                          <a:rPr lang="en-US" b="0" i="1" dirty="0" smtClean="0">
                            <a:latin typeface="Cambria Math" panose="02040503050406030204" pitchFamily="18" charset="0"/>
                          </a:rPr>
                          <m:t>hh</m:t>
                        </m:r>
                      </m:sub>
                    </m:sSub>
                  </m:oMath>
                </a14:m>
                <a:r>
                  <a:rPr lang="en-CA" dirty="0"/>
                  <a:t>, what is the defining formula?</a:t>
                </a:r>
              </a:p>
              <a:p>
                <a:r>
                  <a:rPr lang="en-CA" dirty="0"/>
                  <a:t> </a:t>
                </a:r>
              </a:p>
              <a:p>
                <a:pPr marL="628650" indent="-514350" fontAlgn="ctr">
                  <a:buFont typeface="+mj-lt"/>
                  <a:buAutoNum type="alphaUcPeriod"/>
                </a:pPr>
                <a14:m>
                  <m:oMath xmlns:m="http://schemas.openxmlformats.org/officeDocument/2006/math">
                    <m:sSub>
                      <m:sSubPr>
                        <m:ctrlPr>
                          <a:rPr lang="x-IV_mathan" i="1">
                            <a:latin typeface="Cambria Math" panose="02040503050406030204" pitchFamily="18" charset="0"/>
                          </a:rPr>
                        </m:ctrlPr>
                      </m:sSubPr>
                      <m:e>
                        <m:r>
                          <a:rPr lang="x-IV_mathan" i="1">
                            <a:latin typeface="Cambria Math" panose="02040503050406030204" pitchFamily="18" charset="0"/>
                          </a:rPr>
                          <m:t>𝜙</m:t>
                        </m:r>
                      </m:e>
                      <m:sub>
                        <m:r>
                          <a:rPr lang="x-IV_mathan" i="1">
                            <a:latin typeface="Cambria Math" panose="02040503050406030204" pitchFamily="18" charset="0"/>
                          </a:rPr>
                          <m:t>hh</m:t>
                        </m:r>
                      </m:sub>
                    </m:sSub>
                    <m:r>
                      <a:rPr lang="x-IV_mathan" i="1">
                        <a:latin typeface="Cambria Math" panose="02040503050406030204" pitchFamily="18" charset="0"/>
                      </a:rPr>
                      <m:t>=</m:t>
                    </m:r>
                    <m:r>
                      <a:rPr lang="x-IV_mathan" i="1">
                        <a:latin typeface="Cambria Math" panose="02040503050406030204" pitchFamily="18" charset="0"/>
                      </a:rPr>
                      <m:t>𝑐𝑜𝑟𝑟</m:t>
                    </m:r>
                    <m:r>
                      <a:rPr lang="x-IV_mathan" i="1">
                        <a:latin typeface="Cambria Math" panose="02040503050406030204" pitchFamily="18" charset="0"/>
                      </a:rPr>
                      <m:t> </m:t>
                    </m:r>
                    <m:d>
                      <m:dPr>
                        <m:ctrlPr>
                          <a:rPr lang="x-IV_mathan" i="1">
                            <a:latin typeface="Cambria Math" panose="02040503050406030204" pitchFamily="18" charset="0"/>
                          </a:rPr>
                        </m:ctrlPr>
                      </m:dPr>
                      <m:e>
                        <m:sSub>
                          <m:sSubPr>
                            <m:ctrlPr>
                              <a:rPr lang="x-IV_mathan" i="1">
                                <a:latin typeface="Cambria Math" panose="02040503050406030204" pitchFamily="18" charset="0"/>
                              </a:rPr>
                            </m:ctrlPr>
                          </m:sSubPr>
                          <m:e>
                            <m:r>
                              <a:rPr lang="x-IV_mathan" i="1">
                                <a:latin typeface="Cambria Math" panose="02040503050406030204" pitchFamily="18" charset="0"/>
                              </a:rPr>
                              <m:t>𝑥</m:t>
                            </m:r>
                          </m:e>
                          <m:sub>
                            <m:r>
                              <a:rPr lang="x-IV_mathan" i="1">
                                <a:latin typeface="Cambria Math" panose="02040503050406030204" pitchFamily="18" charset="0"/>
                              </a:rPr>
                              <m:t>𝑡</m:t>
                            </m:r>
                            <m:r>
                              <a:rPr lang="x-IV_mathan" i="1">
                                <a:latin typeface="Cambria Math" panose="02040503050406030204" pitchFamily="18" charset="0"/>
                              </a:rPr>
                              <m:t>+</m:t>
                            </m:r>
                            <m:r>
                              <a:rPr lang="x-IV_mathan" i="1">
                                <a:latin typeface="Cambria Math" panose="02040503050406030204" pitchFamily="18" charset="0"/>
                              </a:rPr>
                              <m:t>h</m:t>
                            </m:r>
                          </m:sub>
                        </m:sSub>
                        <m:r>
                          <a:rPr lang="x-IV_mathan" i="1">
                            <a:latin typeface="Cambria Math" panose="02040503050406030204" pitchFamily="18" charset="0"/>
                          </a:rPr>
                          <m:t>−</m:t>
                        </m:r>
                        <m:sSub>
                          <m:sSubPr>
                            <m:ctrlPr>
                              <a:rPr lang="x-IV_mathan" i="1">
                                <a:latin typeface="Cambria Math" panose="02040503050406030204" pitchFamily="18" charset="0"/>
                              </a:rPr>
                            </m:ctrlPr>
                          </m:sSubPr>
                          <m:e>
                            <m:acc>
                              <m:accPr>
                                <m:chr m:val="̂"/>
                                <m:ctrlPr>
                                  <a:rPr lang="x-IV_mathan" i="1">
                                    <a:latin typeface="Cambria Math" panose="02040503050406030204" pitchFamily="18" charset="0"/>
                                  </a:rPr>
                                </m:ctrlPr>
                              </m:accPr>
                              <m:e>
                                <m:r>
                                  <a:rPr lang="x-IV_mathan" i="1">
                                    <a:latin typeface="Cambria Math" panose="02040503050406030204" pitchFamily="18" charset="0"/>
                                  </a:rPr>
                                  <m:t>𝑥</m:t>
                                </m:r>
                              </m:e>
                            </m:acc>
                          </m:e>
                          <m:sub>
                            <m:r>
                              <a:rPr lang="x-IV_mathan" i="1">
                                <a:latin typeface="Cambria Math" panose="02040503050406030204" pitchFamily="18" charset="0"/>
                              </a:rPr>
                              <m:t>𝑡</m:t>
                            </m:r>
                            <m:r>
                              <a:rPr lang="x-IV_mathan" i="1">
                                <a:latin typeface="Cambria Math" panose="02040503050406030204" pitchFamily="18" charset="0"/>
                              </a:rPr>
                              <m:t>+</m:t>
                            </m:r>
                            <m:r>
                              <a:rPr lang="x-IV_mathan" i="1">
                                <a:latin typeface="Cambria Math" panose="02040503050406030204" pitchFamily="18" charset="0"/>
                              </a:rPr>
                              <m:t>h</m:t>
                            </m:r>
                          </m:sub>
                        </m:sSub>
                        <m:r>
                          <a:rPr lang="x-IV_mathan" i="1">
                            <a:latin typeface="Cambria Math" panose="02040503050406030204" pitchFamily="18" charset="0"/>
                          </a:rPr>
                          <m:t>, </m:t>
                        </m:r>
                        <m:sSub>
                          <m:sSubPr>
                            <m:ctrlPr>
                              <a:rPr lang="x-IV_mathan" i="1">
                                <a:latin typeface="Cambria Math" panose="02040503050406030204" pitchFamily="18" charset="0"/>
                              </a:rPr>
                            </m:ctrlPr>
                          </m:sSubPr>
                          <m:e>
                            <m:r>
                              <a:rPr lang="x-IV_mathan" i="1">
                                <a:latin typeface="Cambria Math" panose="02040503050406030204" pitchFamily="18" charset="0"/>
                              </a:rPr>
                              <m:t>𝑥</m:t>
                            </m:r>
                          </m:e>
                          <m:sub>
                            <m:r>
                              <a:rPr lang="x-IV_mathan" i="1">
                                <a:latin typeface="Cambria Math" panose="02040503050406030204" pitchFamily="18" charset="0"/>
                              </a:rPr>
                              <m:t>𝑡</m:t>
                            </m:r>
                          </m:sub>
                        </m:sSub>
                        <m:r>
                          <a:rPr lang="x-IV_mathan" i="1">
                            <a:latin typeface="Cambria Math" panose="02040503050406030204" pitchFamily="18" charset="0"/>
                          </a:rPr>
                          <m:t>−</m:t>
                        </m:r>
                        <m:sSub>
                          <m:sSubPr>
                            <m:ctrlPr>
                              <a:rPr lang="x-IV_mathan" i="1">
                                <a:latin typeface="Cambria Math" panose="02040503050406030204" pitchFamily="18" charset="0"/>
                              </a:rPr>
                            </m:ctrlPr>
                          </m:sSubPr>
                          <m:e>
                            <m:acc>
                              <m:accPr>
                                <m:chr m:val="̂"/>
                                <m:ctrlPr>
                                  <a:rPr lang="x-IV_mathan" i="1">
                                    <a:latin typeface="Cambria Math" panose="02040503050406030204" pitchFamily="18" charset="0"/>
                                  </a:rPr>
                                </m:ctrlPr>
                              </m:accPr>
                              <m:e>
                                <m:r>
                                  <a:rPr lang="x-IV_mathan" i="1">
                                    <a:latin typeface="Cambria Math" panose="02040503050406030204" pitchFamily="18" charset="0"/>
                                  </a:rPr>
                                  <m:t>𝑥</m:t>
                                </m:r>
                              </m:e>
                            </m:acc>
                          </m:e>
                          <m:sub>
                            <m:r>
                              <a:rPr lang="x-IV_mathan" i="1">
                                <a:latin typeface="Cambria Math" panose="02040503050406030204" pitchFamily="18" charset="0"/>
                              </a:rPr>
                              <m:t>𝑡</m:t>
                            </m:r>
                          </m:sub>
                        </m:sSub>
                      </m:e>
                    </m:d>
                    <m:r>
                      <a:rPr lang="x-IV_mathan" i="1">
                        <a:latin typeface="Cambria Math" panose="02040503050406030204" pitchFamily="18" charset="0"/>
                      </a:rPr>
                      <m:t>,</m:t>
                    </m:r>
                  </m:oMath>
                </a14:m>
                <a:endParaRPr lang="x-IV_mathan" i="1" dirty="0"/>
              </a:p>
              <a:p>
                <a:pPr marL="628650" indent="-514350" fontAlgn="ctr">
                  <a:buFont typeface="+mj-lt"/>
                  <a:buAutoNum type="alphaUcPeriod"/>
                </a:pPr>
                <a14:m>
                  <m:oMath xmlns:m="http://schemas.openxmlformats.org/officeDocument/2006/math">
                    <m:sSub>
                      <m:sSubPr>
                        <m:ctrlPr>
                          <a:rPr lang="x-IV_mathan" i="1">
                            <a:latin typeface="Cambria Math" panose="02040503050406030204" pitchFamily="18" charset="0"/>
                          </a:rPr>
                        </m:ctrlPr>
                      </m:sSubPr>
                      <m:e>
                        <m:r>
                          <a:rPr lang="x-IV_mathan" i="1">
                            <a:latin typeface="Cambria Math" panose="02040503050406030204" pitchFamily="18" charset="0"/>
                          </a:rPr>
                          <m:t>𝜙</m:t>
                        </m:r>
                      </m:e>
                      <m:sub>
                        <m:r>
                          <a:rPr lang="x-IV_mathan" i="1">
                            <a:latin typeface="Cambria Math" panose="02040503050406030204" pitchFamily="18" charset="0"/>
                          </a:rPr>
                          <m:t>hh</m:t>
                        </m:r>
                      </m:sub>
                    </m:sSub>
                    <m:r>
                      <a:rPr lang="x-IV_mathan" i="1">
                        <a:latin typeface="Cambria Math" panose="02040503050406030204" pitchFamily="18" charset="0"/>
                      </a:rPr>
                      <m:t>=</m:t>
                    </m:r>
                    <m:r>
                      <a:rPr lang="x-IV_mathan" i="1">
                        <a:latin typeface="Cambria Math" panose="02040503050406030204" pitchFamily="18" charset="0"/>
                      </a:rPr>
                      <m:t>𝑐𝑜𝑟𝑟</m:t>
                    </m:r>
                    <m:r>
                      <a:rPr lang="x-IV_mathan" i="1">
                        <a:latin typeface="Cambria Math" panose="02040503050406030204" pitchFamily="18" charset="0"/>
                      </a:rPr>
                      <m:t> </m:t>
                    </m:r>
                    <m:d>
                      <m:dPr>
                        <m:ctrlPr>
                          <a:rPr lang="x-IV_mathan" i="1">
                            <a:latin typeface="Cambria Math" panose="02040503050406030204" pitchFamily="18" charset="0"/>
                          </a:rPr>
                        </m:ctrlPr>
                      </m:dPr>
                      <m:e>
                        <m:sSub>
                          <m:sSubPr>
                            <m:ctrlPr>
                              <a:rPr lang="x-IV_mathan" i="1">
                                <a:latin typeface="Cambria Math" panose="02040503050406030204" pitchFamily="18" charset="0"/>
                              </a:rPr>
                            </m:ctrlPr>
                          </m:sSubPr>
                          <m:e>
                            <m:r>
                              <a:rPr lang="x-IV_mathan" i="1">
                                <a:latin typeface="Cambria Math" panose="02040503050406030204" pitchFamily="18" charset="0"/>
                              </a:rPr>
                              <m:t>𝑥</m:t>
                            </m:r>
                          </m:e>
                          <m:sub>
                            <m:r>
                              <a:rPr lang="x-IV_mathan" i="1">
                                <a:latin typeface="Cambria Math" panose="02040503050406030204" pitchFamily="18" charset="0"/>
                              </a:rPr>
                              <m:t>𝑡</m:t>
                            </m:r>
                            <m:r>
                              <a:rPr lang="x-IV_mathan" i="1">
                                <a:latin typeface="Cambria Math" panose="02040503050406030204" pitchFamily="18" charset="0"/>
                              </a:rPr>
                              <m:t>+</m:t>
                            </m:r>
                            <m:r>
                              <a:rPr lang="x-IV_mathan" i="1">
                                <a:latin typeface="Cambria Math" panose="02040503050406030204" pitchFamily="18" charset="0"/>
                              </a:rPr>
                              <m:t>h</m:t>
                            </m:r>
                          </m:sub>
                        </m:sSub>
                        <m:r>
                          <a:rPr lang="x-IV_mathan" i="1">
                            <a:latin typeface="Cambria Math" panose="02040503050406030204" pitchFamily="18" charset="0"/>
                          </a:rPr>
                          <m:t>−</m:t>
                        </m:r>
                        <m:sSub>
                          <m:sSubPr>
                            <m:ctrlPr>
                              <a:rPr lang="x-IV_mathan" i="1">
                                <a:latin typeface="Cambria Math" panose="02040503050406030204" pitchFamily="18" charset="0"/>
                              </a:rPr>
                            </m:ctrlPr>
                          </m:sSubPr>
                          <m:e>
                            <m:acc>
                              <m:accPr>
                                <m:chr m:val="̂"/>
                                <m:ctrlPr>
                                  <a:rPr lang="x-IV_mathan" i="1">
                                    <a:latin typeface="Cambria Math" panose="02040503050406030204" pitchFamily="18" charset="0"/>
                                  </a:rPr>
                                </m:ctrlPr>
                              </m:accPr>
                              <m:e>
                                <m:r>
                                  <a:rPr lang="x-IV_mathan" i="1">
                                    <a:latin typeface="Cambria Math" panose="02040503050406030204" pitchFamily="18" charset="0"/>
                                  </a:rPr>
                                  <m:t>𝑥</m:t>
                                </m:r>
                              </m:e>
                            </m:acc>
                          </m:e>
                          <m:sub>
                            <m:r>
                              <a:rPr lang="x-IV_mathan" i="1">
                                <a:latin typeface="Cambria Math" panose="02040503050406030204" pitchFamily="18" charset="0"/>
                              </a:rPr>
                              <m:t>𝑡</m:t>
                            </m:r>
                          </m:sub>
                        </m:sSub>
                        <m:r>
                          <a:rPr lang="x-IV_mathan" i="1">
                            <a:latin typeface="Cambria Math" panose="02040503050406030204" pitchFamily="18" charset="0"/>
                          </a:rPr>
                          <m:t>, </m:t>
                        </m:r>
                        <m:sSub>
                          <m:sSubPr>
                            <m:ctrlPr>
                              <a:rPr lang="x-IV_mathan" i="1">
                                <a:latin typeface="Cambria Math" panose="02040503050406030204" pitchFamily="18" charset="0"/>
                              </a:rPr>
                            </m:ctrlPr>
                          </m:sSubPr>
                          <m:e>
                            <m:r>
                              <a:rPr lang="x-IV_mathan" i="1">
                                <a:latin typeface="Cambria Math" panose="02040503050406030204" pitchFamily="18" charset="0"/>
                              </a:rPr>
                              <m:t>𝑥</m:t>
                            </m:r>
                          </m:e>
                          <m:sub>
                            <m:r>
                              <a:rPr lang="x-IV_mathan" i="1">
                                <a:latin typeface="Cambria Math" panose="02040503050406030204" pitchFamily="18" charset="0"/>
                              </a:rPr>
                              <m:t>𝑡</m:t>
                            </m:r>
                          </m:sub>
                        </m:sSub>
                        <m:r>
                          <a:rPr lang="x-IV_mathan" i="1">
                            <a:latin typeface="Cambria Math" panose="02040503050406030204" pitchFamily="18" charset="0"/>
                          </a:rPr>
                          <m:t>−</m:t>
                        </m:r>
                        <m:sSub>
                          <m:sSubPr>
                            <m:ctrlPr>
                              <a:rPr lang="x-IV_mathan" i="1">
                                <a:latin typeface="Cambria Math" panose="02040503050406030204" pitchFamily="18" charset="0"/>
                              </a:rPr>
                            </m:ctrlPr>
                          </m:sSubPr>
                          <m:e>
                            <m:acc>
                              <m:accPr>
                                <m:chr m:val="̂"/>
                                <m:ctrlPr>
                                  <a:rPr lang="x-IV_mathan" i="1">
                                    <a:latin typeface="Cambria Math" panose="02040503050406030204" pitchFamily="18" charset="0"/>
                                  </a:rPr>
                                </m:ctrlPr>
                              </m:accPr>
                              <m:e>
                                <m:r>
                                  <a:rPr lang="x-IV_mathan" i="1">
                                    <a:latin typeface="Cambria Math" panose="02040503050406030204" pitchFamily="18" charset="0"/>
                                  </a:rPr>
                                  <m:t>𝑥</m:t>
                                </m:r>
                              </m:e>
                            </m:acc>
                          </m:e>
                          <m:sub>
                            <m:r>
                              <a:rPr lang="x-IV_mathan" i="1">
                                <a:latin typeface="Cambria Math" panose="02040503050406030204" pitchFamily="18" charset="0"/>
                              </a:rPr>
                              <m:t>𝑡</m:t>
                            </m:r>
                          </m:sub>
                        </m:sSub>
                      </m:e>
                    </m:d>
                    <m:r>
                      <a:rPr lang="x-IV_mathan" i="1">
                        <a:latin typeface="Cambria Math" panose="02040503050406030204" pitchFamily="18" charset="0"/>
                      </a:rPr>
                      <m:t>,</m:t>
                    </m:r>
                  </m:oMath>
                </a14:m>
                <a:endParaRPr lang="x-IV_mathan" i="1" dirty="0"/>
              </a:p>
              <a:p>
                <a:pPr marL="628650" indent="-514350" fontAlgn="ctr">
                  <a:buFont typeface="+mj-lt"/>
                  <a:buAutoNum type="alphaUcPeriod"/>
                </a:pPr>
                <a14:m>
                  <m:oMath xmlns:m="http://schemas.openxmlformats.org/officeDocument/2006/math">
                    <m:sSub>
                      <m:sSubPr>
                        <m:ctrlPr>
                          <a:rPr lang="x-IV_mathan" i="1">
                            <a:latin typeface="Cambria Math" panose="02040503050406030204" pitchFamily="18" charset="0"/>
                          </a:rPr>
                        </m:ctrlPr>
                      </m:sSubPr>
                      <m:e>
                        <m:r>
                          <a:rPr lang="x-IV_mathan" i="1">
                            <a:latin typeface="Cambria Math" panose="02040503050406030204" pitchFamily="18" charset="0"/>
                          </a:rPr>
                          <m:t>𝜙</m:t>
                        </m:r>
                      </m:e>
                      <m:sub>
                        <m:r>
                          <a:rPr lang="x-IV_mathan" i="1">
                            <a:latin typeface="Cambria Math" panose="02040503050406030204" pitchFamily="18" charset="0"/>
                          </a:rPr>
                          <m:t>hh</m:t>
                        </m:r>
                      </m:sub>
                    </m:sSub>
                    <m:r>
                      <a:rPr lang="x-IV_mathan" i="1">
                        <a:latin typeface="Cambria Math" panose="02040503050406030204" pitchFamily="18" charset="0"/>
                      </a:rPr>
                      <m:t>=</m:t>
                    </m:r>
                    <m:r>
                      <a:rPr lang="x-IV_mathan" i="1">
                        <a:latin typeface="Cambria Math" panose="02040503050406030204" pitchFamily="18" charset="0"/>
                      </a:rPr>
                      <m:t>𝑐𝑜𝑟𝑟</m:t>
                    </m:r>
                    <m:r>
                      <a:rPr lang="x-IV_mathan" i="1">
                        <a:latin typeface="Cambria Math" panose="02040503050406030204" pitchFamily="18" charset="0"/>
                      </a:rPr>
                      <m:t> </m:t>
                    </m:r>
                    <m:d>
                      <m:dPr>
                        <m:ctrlPr>
                          <a:rPr lang="x-IV_mathan" i="1">
                            <a:latin typeface="Cambria Math" panose="02040503050406030204" pitchFamily="18" charset="0"/>
                          </a:rPr>
                        </m:ctrlPr>
                      </m:dPr>
                      <m:e>
                        <m:sSub>
                          <m:sSubPr>
                            <m:ctrlPr>
                              <a:rPr lang="x-IV_mathan" i="1">
                                <a:latin typeface="Cambria Math" panose="02040503050406030204" pitchFamily="18" charset="0"/>
                              </a:rPr>
                            </m:ctrlPr>
                          </m:sSubPr>
                          <m:e>
                            <m:r>
                              <a:rPr lang="x-IV_mathan" i="1">
                                <a:latin typeface="Cambria Math" panose="02040503050406030204" pitchFamily="18" charset="0"/>
                              </a:rPr>
                              <m:t>𝑥</m:t>
                            </m:r>
                          </m:e>
                          <m:sub>
                            <m:r>
                              <a:rPr lang="x-IV_mathan" i="1">
                                <a:latin typeface="Cambria Math" panose="02040503050406030204" pitchFamily="18" charset="0"/>
                              </a:rPr>
                              <m:t>𝑡</m:t>
                            </m:r>
                            <m:r>
                              <a:rPr lang="x-IV_mathan" i="1">
                                <a:latin typeface="Cambria Math" panose="02040503050406030204" pitchFamily="18" charset="0"/>
                              </a:rPr>
                              <m:t>+</m:t>
                            </m:r>
                            <m:r>
                              <a:rPr lang="x-IV_mathan" i="1">
                                <a:latin typeface="Cambria Math" panose="02040503050406030204" pitchFamily="18" charset="0"/>
                              </a:rPr>
                              <m:t>h</m:t>
                            </m:r>
                          </m:sub>
                        </m:sSub>
                        <m:r>
                          <a:rPr lang="x-IV_mathan" i="1">
                            <a:latin typeface="Cambria Math" panose="02040503050406030204" pitchFamily="18" charset="0"/>
                          </a:rPr>
                          <m:t>−</m:t>
                        </m:r>
                        <m:sSub>
                          <m:sSubPr>
                            <m:ctrlPr>
                              <a:rPr lang="x-IV_mathan" i="1">
                                <a:latin typeface="Cambria Math" panose="02040503050406030204" pitchFamily="18" charset="0"/>
                              </a:rPr>
                            </m:ctrlPr>
                          </m:sSubPr>
                          <m:e>
                            <m:r>
                              <a:rPr lang="x-IV_mathan" i="1">
                                <a:latin typeface="Cambria Math" panose="02040503050406030204" pitchFamily="18" charset="0"/>
                              </a:rPr>
                              <m:t>𝐸</m:t>
                            </m:r>
                            <m:acc>
                              <m:accPr>
                                <m:chr m:val="̂"/>
                                <m:ctrlPr>
                                  <a:rPr lang="x-IV_mathan" i="1">
                                    <a:latin typeface="Cambria Math" panose="02040503050406030204" pitchFamily="18" charset="0"/>
                                  </a:rPr>
                                </m:ctrlPr>
                              </m:accPr>
                              <m:e>
                                <m:r>
                                  <a:rPr lang="x-IV_mathan" i="1">
                                    <a:latin typeface="Cambria Math" panose="02040503050406030204" pitchFamily="18" charset="0"/>
                                  </a:rPr>
                                  <m:t>𝑥</m:t>
                                </m:r>
                              </m:e>
                            </m:acc>
                          </m:e>
                          <m:sub>
                            <m:r>
                              <a:rPr lang="x-IV_mathan" i="1">
                                <a:latin typeface="Cambria Math" panose="02040503050406030204" pitchFamily="18" charset="0"/>
                              </a:rPr>
                              <m:t>𝑡</m:t>
                            </m:r>
                            <m:r>
                              <a:rPr lang="x-IV_mathan" i="1">
                                <a:latin typeface="Cambria Math" panose="02040503050406030204" pitchFamily="18" charset="0"/>
                              </a:rPr>
                              <m:t>+</m:t>
                            </m:r>
                            <m:r>
                              <a:rPr lang="x-IV_mathan" i="1">
                                <a:latin typeface="Cambria Math" panose="02040503050406030204" pitchFamily="18" charset="0"/>
                              </a:rPr>
                              <m:t>h</m:t>
                            </m:r>
                          </m:sub>
                        </m:sSub>
                        <m:r>
                          <a:rPr lang="x-IV_mathan" i="1">
                            <a:latin typeface="Cambria Math" panose="02040503050406030204" pitchFamily="18" charset="0"/>
                          </a:rPr>
                          <m:t>, </m:t>
                        </m:r>
                        <m:sSub>
                          <m:sSubPr>
                            <m:ctrlPr>
                              <a:rPr lang="x-IV_mathan" i="1">
                                <a:latin typeface="Cambria Math" panose="02040503050406030204" pitchFamily="18" charset="0"/>
                              </a:rPr>
                            </m:ctrlPr>
                          </m:sSubPr>
                          <m:e>
                            <m:r>
                              <a:rPr lang="x-IV_mathan" i="1">
                                <a:latin typeface="Cambria Math" panose="02040503050406030204" pitchFamily="18" charset="0"/>
                              </a:rPr>
                              <m:t>𝑥</m:t>
                            </m:r>
                          </m:e>
                          <m:sub>
                            <m:r>
                              <a:rPr lang="x-IV_mathan" i="1">
                                <a:latin typeface="Cambria Math" panose="02040503050406030204" pitchFamily="18" charset="0"/>
                              </a:rPr>
                              <m:t>𝑡</m:t>
                            </m:r>
                          </m:sub>
                        </m:sSub>
                        <m:r>
                          <a:rPr lang="x-IV_mathan" i="1">
                            <a:latin typeface="Cambria Math" panose="02040503050406030204" pitchFamily="18" charset="0"/>
                          </a:rPr>
                          <m:t>−</m:t>
                        </m:r>
                        <m:r>
                          <a:rPr lang="x-IV_mathan" i="1">
                            <a:latin typeface="Cambria Math" panose="02040503050406030204" pitchFamily="18" charset="0"/>
                          </a:rPr>
                          <m:t>𝐸</m:t>
                        </m:r>
                        <m:sSub>
                          <m:sSubPr>
                            <m:ctrlPr>
                              <a:rPr lang="x-IV_mathan" i="1">
                                <a:latin typeface="Cambria Math" panose="02040503050406030204" pitchFamily="18" charset="0"/>
                              </a:rPr>
                            </m:ctrlPr>
                          </m:sSubPr>
                          <m:e>
                            <m:acc>
                              <m:accPr>
                                <m:chr m:val="̂"/>
                                <m:ctrlPr>
                                  <a:rPr lang="x-IV_mathan" i="1">
                                    <a:latin typeface="Cambria Math" panose="02040503050406030204" pitchFamily="18" charset="0"/>
                                  </a:rPr>
                                </m:ctrlPr>
                              </m:accPr>
                              <m:e>
                                <m:r>
                                  <a:rPr lang="x-IV_mathan" i="1">
                                    <a:latin typeface="Cambria Math" panose="02040503050406030204" pitchFamily="18" charset="0"/>
                                  </a:rPr>
                                  <m:t>𝑥</m:t>
                                </m:r>
                              </m:e>
                            </m:acc>
                          </m:e>
                          <m:sub>
                            <m:r>
                              <a:rPr lang="x-IV_mathan" i="1">
                                <a:latin typeface="Cambria Math" panose="02040503050406030204" pitchFamily="18" charset="0"/>
                              </a:rPr>
                              <m:t>𝑡</m:t>
                            </m:r>
                          </m:sub>
                        </m:sSub>
                      </m:e>
                    </m:d>
                    <m:r>
                      <a:rPr lang="x-IV_mathan" i="1">
                        <a:latin typeface="Cambria Math" panose="02040503050406030204" pitchFamily="18" charset="0"/>
                      </a:rPr>
                      <m:t>,</m:t>
                    </m:r>
                  </m:oMath>
                </a14:m>
                <a:endParaRPr lang="x-IV_mathan" i="1" dirty="0"/>
              </a:p>
              <a:p>
                <a:pPr marL="628650" indent="-514350" fontAlgn="ctr">
                  <a:buFont typeface="+mj-lt"/>
                  <a:buAutoNum type="alphaUcPeriod"/>
                </a:pPr>
                <a14:m>
                  <m:oMath xmlns:m="http://schemas.openxmlformats.org/officeDocument/2006/math">
                    <m:sSub>
                      <m:sSubPr>
                        <m:ctrlPr>
                          <a:rPr lang="x-IV_mathan" i="1">
                            <a:latin typeface="Cambria Math" panose="02040503050406030204" pitchFamily="18" charset="0"/>
                          </a:rPr>
                        </m:ctrlPr>
                      </m:sSubPr>
                      <m:e>
                        <m:r>
                          <a:rPr lang="x-IV_mathan" i="1">
                            <a:latin typeface="Cambria Math" panose="02040503050406030204" pitchFamily="18" charset="0"/>
                          </a:rPr>
                          <m:t>𝜙</m:t>
                        </m:r>
                      </m:e>
                      <m:sub>
                        <m:r>
                          <a:rPr lang="x-IV_mathan" i="1">
                            <a:latin typeface="Cambria Math" panose="02040503050406030204" pitchFamily="18" charset="0"/>
                          </a:rPr>
                          <m:t>hh</m:t>
                        </m:r>
                      </m:sub>
                    </m:sSub>
                    <m:r>
                      <a:rPr lang="x-IV_mathan" i="1">
                        <a:latin typeface="Cambria Math" panose="02040503050406030204" pitchFamily="18" charset="0"/>
                      </a:rPr>
                      <m:t>=</m:t>
                    </m:r>
                    <m:r>
                      <a:rPr lang="x-IV_mathan" i="1">
                        <a:latin typeface="Cambria Math" panose="02040503050406030204" pitchFamily="18" charset="0"/>
                      </a:rPr>
                      <m:t>𝑐𝑜𝑟𝑟</m:t>
                    </m:r>
                    <m:r>
                      <a:rPr lang="x-IV_mathan" i="1">
                        <a:latin typeface="Cambria Math" panose="02040503050406030204" pitchFamily="18" charset="0"/>
                      </a:rPr>
                      <m:t> </m:t>
                    </m:r>
                    <m:d>
                      <m:dPr>
                        <m:ctrlPr>
                          <a:rPr lang="x-IV_mathan" i="1">
                            <a:latin typeface="Cambria Math" panose="02040503050406030204" pitchFamily="18" charset="0"/>
                          </a:rPr>
                        </m:ctrlPr>
                      </m:dPr>
                      <m:e>
                        <m:sSub>
                          <m:sSubPr>
                            <m:ctrlPr>
                              <a:rPr lang="x-IV_mathan" i="1">
                                <a:latin typeface="Cambria Math" panose="02040503050406030204" pitchFamily="18" charset="0"/>
                              </a:rPr>
                            </m:ctrlPr>
                          </m:sSubPr>
                          <m:e>
                            <m:r>
                              <a:rPr lang="x-IV_mathan" i="1">
                                <a:latin typeface="Cambria Math" panose="02040503050406030204" pitchFamily="18" charset="0"/>
                              </a:rPr>
                              <m:t>𝑥</m:t>
                            </m:r>
                          </m:e>
                          <m:sub>
                            <m:r>
                              <a:rPr lang="x-IV_mathan" i="1">
                                <a:latin typeface="Cambria Math" panose="02040503050406030204" pitchFamily="18" charset="0"/>
                              </a:rPr>
                              <m:t>𝑡</m:t>
                            </m:r>
                            <m:r>
                              <a:rPr lang="x-IV_mathan" i="1">
                                <a:latin typeface="Cambria Math" panose="02040503050406030204" pitchFamily="18" charset="0"/>
                              </a:rPr>
                              <m:t>+</m:t>
                            </m:r>
                            <m:r>
                              <a:rPr lang="x-IV_mathan" i="1">
                                <a:latin typeface="Cambria Math" panose="02040503050406030204" pitchFamily="18" charset="0"/>
                              </a:rPr>
                              <m:t>h</m:t>
                            </m:r>
                          </m:sub>
                        </m:sSub>
                        <m:r>
                          <a:rPr lang="x-IV_mathan" i="1">
                            <a:latin typeface="Cambria Math" panose="02040503050406030204" pitchFamily="18" charset="0"/>
                          </a:rPr>
                          <m:t>−</m:t>
                        </m:r>
                        <m:sSub>
                          <m:sSubPr>
                            <m:ctrlPr>
                              <a:rPr lang="x-IV_mathan" i="1">
                                <a:latin typeface="Cambria Math" panose="02040503050406030204" pitchFamily="18" charset="0"/>
                              </a:rPr>
                            </m:ctrlPr>
                          </m:sSubPr>
                          <m:e>
                            <m:acc>
                              <m:accPr>
                                <m:chr m:val="̂"/>
                                <m:ctrlPr>
                                  <a:rPr lang="x-IV_mathan" i="1">
                                    <a:latin typeface="Cambria Math" panose="02040503050406030204" pitchFamily="18" charset="0"/>
                                  </a:rPr>
                                </m:ctrlPr>
                              </m:accPr>
                              <m:e>
                                <m:r>
                                  <a:rPr lang="x-IV_mathan" i="1">
                                    <a:latin typeface="Cambria Math" panose="02040503050406030204" pitchFamily="18" charset="0"/>
                                  </a:rPr>
                                  <m:t>𝑤</m:t>
                                </m:r>
                              </m:e>
                            </m:acc>
                          </m:e>
                          <m:sub>
                            <m:r>
                              <a:rPr lang="x-IV_mathan" i="1">
                                <a:latin typeface="Cambria Math" panose="02040503050406030204" pitchFamily="18" charset="0"/>
                              </a:rPr>
                              <m:t>𝑡</m:t>
                            </m:r>
                            <m:r>
                              <a:rPr lang="x-IV_mathan" i="1">
                                <a:latin typeface="Cambria Math" panose="02040503050406030204" pitchFamily="18" charset="0"/>
                              </a:rPr>
                              <m:t>+</m:t>
                            </m:r>
                            <m:r>
                              <a:rPr lang="x-IV_mathan" i="1">
                                <a:latin typeface="Cambria Math" panose="02040503050406030204" pitchFamily="18" charset="0"/>
                              </a:rPr>
                              <m:t>h</m:t>
                            </m:r>
                          </m:sub>
                        </m:sSub>
                        <m:r>
                          <a:rPr lang="x-IV_mathan" i="1">
                            <a:latin typeface="Cambria Math" panose="02040503050406030204" pitchFamily="18" charset="0"/>
                          </a:rPr>
                          <m:t>, </m:t>
                        </m:r>
                        <m:sSub>
                          <m:sSubPr>
                            <m:ctrlPr>
                              <a:rPr lang="x-IV_mathan" i="1">
                                <a:latin typeface="Cambria Math" panose="02040503050406030204" pitchFamily="18" charset="0"/>
                              </a:rPr>
                            </m:ctrlPr>
                          </m:sSubPr>
                          <m:e>
                            <m:r>
                              <a:rPr lang="x-IV_mathan" i="1">
                                <a:latin typeface="Cambria Math" panose="02040503050406030204" pitchFamily="18" charset="0"/>
                              </a:rPr>
                              <m:t>𝑥</m:t>
                            </m:r>
                          </m:e>
                          <m:sub>
                            <m:r>
                              <a:rPr lang="x-IV_mathan" i="1">
                                <a:latin typeface="Cambria Math" panose="02040503050406030204" pitchFamily="18" charset="0"/>
                              </a:rPr>
                              <m:t>𝑡</m:t>
                            </m:r>
                          </m:sub>
                        </m:sSub>
                        <m:r>
                          <a:rPr lang="x-IV_mathan" i="1">
                            <a:latin typeface="Cambria Math" panose="02040503050406030204" pitchFamily="18" charset="0"/>
                          </a:rPr>
                          <m:t>−</m:t>
                        </m:r>
                        <m:sSub>
                          <m:sSubPr>
                            <m:ctrlPr>
                              <a:rPr lang="x-IV_mathan" i="1">
                                <a:latin typeface="Cambria Math" panose="02040503050406030204" pitchFamily="18" charset="0"/>
                              </a:rPr>
                            </m:ctrlPr>
                          </m:sSubPr>
                          <m:e>
                            <m:acc>
                              <m:accPr>
                                <m:chr m:val="̂"/>
                                <m:ctrlPr>
                                  <a:rPr lang="x-IV_mathan" i="1">
                                    <a:latin typeface="Cambria Math" panose="02040503050406030204" pitchFamily="18" charset="0"/>
                                  </a:rPr>
                                </m:ctrlPr>
                              </m:accPr>
                              <m:e>
                                <m:r>
                                  <a:rPr lang="x-IV_mathan" i="1">
                                    <a:latin typeface="Cambria Math" panose="02040503050406030204" pitchFamily="18" charset="0"/>
                                  </a:rPr>
                                  <m:t>𝑤</m:t>
                                </m:r>
                              </m:e>
                            </m:acc>
                          </m:e>
                          <m:sub>
                            <m:r>
                              <a:rPr lang="x-IV_mathan" i="1">
                                <a:latin typeface="Cambria Math" panose="02040503050406030204" pitchFamily="18" charset="0"/>
                              </a:rPr>
                              <m:t>𝑡</m:t>
                            </m:r>
                          </m:sub>
                        </m:sSub>
                      </m:e>
                    </m:d>
                    <m:r>
                      <a:rPr lang="x-IV_mathan" i="1">
                        <a:latin typeface="Cambria Math" panose="02040503050406030204" pitchFamily="18" charset="0"/>
                      </a:rPr>
                      <m:t>,</m:t>
                    </m:r>
                  </m:oMath>
                </a14:m>
                <a:endParaRPr lang="x-IV_mathan" i="1" dirty="0"/>
              </a:p>
              <a:p>
                <a:pPr marL="114300" indent="0">
                  <a:buNone/>
                </a:pPr>
                <a:endParaRPr lang="en-CA" dirty="0"/>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758758" y="914400"/>
                <a:ext cx="11128442" cy="5411450"/>
              </a:xfrm>
              <a:blipFill>
                <a:blip r:embed="rId2"/>
                <a:stretch>
                  <a:fillRect l="-55"/>
                </a:stretch>
              </a:blipFill>
            </p:spPr>
            <p:txBody>
              <a:bodyPr/>
              <a:lstStyle/>
              <a:p>
                <a:r>
                  <a:rPr lang="ru-UA">
                    <a:noFill/>
                  </a:rPr>
                  <a:t> </a:t>
                </a:r>
              </a:p>
            </p:txBody>
          </p:sp>
        </mc:Fallback>
      </mc:AlternateContent>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21</a:t>
            </a:fld>
            <a:endParaRPr lang="en-US" dirty="0"/>
          </a:p>
        </p:txBody>
      </p:sp>
    </p:spTree>
    <p:extLst>
      <p:ext uri="{BB962C8B-B14F-4D97-AF65-F5344CB8AC3E}">
        <p14:creationId xmlns:p14="http://schemas.microsoft.com/office/powerpoint/2010/main" val="23182717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0515600" cy="1325563"/>
          </a:xfrm>
        </p:spPr>
        <p:txBody>
          <a:bodyPr>
            <a:normAutofit/>
          </a:bodyPr>
          <a:lstStyle/>
          <a:p>
            <a:pPr algn="ctr"/>
            <a:r>
              <a:rPr lang="en-US" sz="4000" dirty="0">
                <a:solidFill>
                  <a:srgbClr val="0070C0"/>
                </a:solidFill>
              </a:rPr>
              <a:t>PACF Q</a:t>
            </a:r>
            <a:r>
              <a:rPr lang="en-CA" sz="4000" dirty="0" err="1">
                <a:solidFill>
                  <a:srgbClr val="0070C0"/>
                </a:solidFill>
              </a:rPr>
              <a:t>uiz</a:t>
            </a:r>
            <a:r>
              <a:rPr lang="en-CA" sz="4000" dirty="0">
                <a:solidFill>
                  <a:srgbClr val="0070C0"/>
                </a:solidFill>
              </a:rPr>
              <a:t>. Qualitative.</a:t>
            </a:r>
            <a:br>
              <a:rPr lang="en-US" sz="4000" b="0" dirty="0"/>
            </a:br>
            <a:endParaRPr lang="ru-RU" sz="4000" dirty="0"/>
          </a:p>
        </p:txBody>
      </p:sp>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758758" y="914400"/>
                <a:ext cx="11128442" cy="5411450"/>
              </a:xfrm>
            </p:spPr>
            <p:txBody>
              <a:bodyPr>
                <a:normAutofit/>
              </a:bodyPr>
              <a:lstStyle/>
              <a:p>
                <a:pPr marL="114300" indent="0">
                  <a:buNone/>
                </a:pPr>
                <a:r>
                  <a:rPr lang="en-CA" dirty="0"/>
                  <a:t>4. In the textbook definition of PACF </a:t>
                </a:r>
                <a14:m>
                  <m:oMath xmlns:m="http://schemas.openxmlformats.org/officeDocument/2006/math">
                    <m:sSub>
                      <m:sSubPr>
                        <m:ctrlPr>
                          <a:rPr lang="en-CA" i="1" dirty="0" smtClean="0">
                            <a:latin typeface="Cambria Math" panose="02040503050406030204" pitchFamily="18" charset="0"/>
                          </a:rPr>
                        </m:ctrlPr>
                      </m:sSubPr>
                      <m:e>
                        <m:r>
                          <a:rPr lang="en-CA" i="1" dirty="0" smtClean="0">
                            <a:latin typeface="Cambria Math" panose="02040503050406030204" pitchFamily="18" charset="0"/>
                          </a:rPr>
                          <m:t>𝜙</m:t>
                        </m:r>
                      </m:e>
                      <m:sub>
                        <m:r>
                          <a:rPr lang="en-US" b="0" i="1" dirty="0" smtClean="0">
                            <a:latin typeface="Cambria Math" panose="02040503050406030204" pitchFamily="18" charset="0"/>
                          </a:rPr>
                          <m:t>hh</m:t>
                        </m:r>
                      </m:sub>
                    </m:sSub>
                    <m:r>
                      <a:rPr lang="en-CA" i="1" dirty="0">
                        <a:latin typeface="Cambria Math" panose="02040503050406030204" pitchFamily="18" charset="0"/>
                      </a:rPr>
                      <m:t> </m:t>
                    </m:r>
                  </m:oMath>
                </a14:m>
                <a:r>
                  <a:rPr lang="en-CA" dirty="0"/>
                  <a:t>what is </a:t>
                </a:r>
                <a14:m>
                  <m:oMath xmlns:m="http://schemas.openxmlformats.org/officeDocument/2006/math">
                    <m:sSub>
                      <m:sSubPr>
                        <m:ctrlPr>
                          <a:rPr lang="ru-UA" i="1">
                            <a:latin typeface="Cambria Math" panose="02040503050406030204" pitchFamily="18" charset="0"/>
                          </a:rPr>
                        </m:ctrlPr>
                      </m:sSubPr>
                      <m:e>
                        <m:acc>
                          <m:accPr>
                            <m:chr m:val="̂"/>
                            <m:ctrlPr>
                              <a:rPr lang="ru-UA" i="1">
                                <a:latin typeface="Cambria Math" panose="02040503050406030204" pitchFamily="18" charset="0"/>
                              </a:rPr>
                            </m:ctrlPr>
                          </m:accPr>
                          <m:e>
                            <m:r>
                              <m:rPr>
                                <m:sty m:val="p"/>
                              </m:rPr>
                              <a:rPr lang="ru-UA">
                                <a:latin typeface="Cambria Math" panose="02040503050406030204" pitchFamily="18" charset="0"/>
                              </a:rPr>
                              <m:t>x</m:t>
                            </m:r>
                          </m:e>
                        </m:acc>
                      </m:e>
                      <m:sub>
                        <m:r>
                          <a:rPr lang="ru-UA">
                            <a:latin typeface="Cambria Math" panose="02040503050406030204" pitchFamily="18" charset="0"/>
                          </a:rPr>
                          <m:t>𝑡</m:t>
                        </m:r>
                        <m:r>
                          <a:rPr lang="ru-UA">
                            <a:latin typeface="Cambria Math" panose="02040503050406030204" pitchFamily="18" charset="0"/>
                          </a:rPr>
                          <m:t>+</m:t>
                        </m:r>
                        <m:r>
                          <a:rPr lang="ru-UA" i="1">
                            <a:latin typeface="Cambria Math" panose="02040503050406030204" pitchFamily="18" charset="0"/>
                          </a:rPr>
                          <m:t>h</m:t>
                        </m:r>
                      </m:sub>
                    </m:sSub>
                    <m:r>
                      <a:rPr lang="ru-UA">
                        <a:latin typeface="Cambria Math" panose="02040503050406030204" pitchFamily="18" charset="0"/>
                      </a:rPr>
                      <m:t>?</m:t>
                    </m:r>
                  </m:oMath>
                </a14:m>
                <a:endParaRPr lang="ru-UA" dirty="0"/>
              </a:p>
              <a:p>
                <a:r>
                  <a:rPr lang="en-CA" dirty="0"/>
                  <a:t> </a:t>
                </a:r>
              </a:p>
              <a:p>
                <a:pPr marL="628650" indent="-514350" fontAlgn="ctr">
                  <a:buFont typeface="+mj-lt"/>
                  <a:buAutoNum type="alphaUcPeriod"/>
                </a:pPr>
                <a:r>
                  <a:rPr lang="en-US" dirty="0"/>
                  <a:t>It  is the linear combination of </a:t>
                </a:r>
                <a14:m>
                  <m:oMath xmlns:m="http://schemas.openxmlformats.org/officeDocument/2006/math">
                    <m:d>
                      <m:dPr>
                        <m:begChr m:val="{"/>
                        <m:endChr m:val="}"/>
                        <m:ctrlPr>
                          <a:rPr lang="ru-UA" i="1">
                            <a:latin typeface="Cambria Math" panose="02040503050406030204" pitchFamily="18" charset="0"/>
                          </a:rPr>
                        </m:ctrlPr>
                      </m:dPr>
                      <m:e>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𝑡</m:t>
                            </m:r>
                            <m:r>
                              <a:rPr lang="ru-UA">
                                <a:latin typeface="Cambria Math" panose="02040503050406030204" pitchFamily="18" charset="0"/>
                              </a:rPr>
                              <m:t>+</m:t>
                            </m:r>
                            <m:r>
                              <a:rPr lang="ru-UA">
                                <a:latin typeface="Cambria Math" panose="02040503050406030204" pitchFamily="18" charset="0"/>
                              </a:rPr>
                              <m:t>h</m:t>
                            </m:r>
                            <m:r>
                              <a:rPr lang="ru-UA">
                                <a:latin typeface="Cambria Math" panose="02040503050406030204" pitchFamily="18" charset="0"/>
                              </a:rPr>
                              <m:t>−1</m:t>
                            </m:r>
                          </m:sub>
                        </m:sSub>
                        <m:r>
                          <a:rPr lang="ru-UA">
                            <a:latin typeface="Cambria Math" panose="02040503050406030204" pitchFamily="18" charset="0"/>
                          </a:rPr>
                          <m:t>, </m:t>
                        </m:r>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𝑡</m:t>
                            </m:r>
                            <m:r>
                              <a:rPr lang="ru-UA">
                                <a:latin typeface="Cambria Math" panose="02040503050406030204" pitchFamily="18" charset="0"/>
                              </a:rPr>
                              <m:t>+</m:t>
                            </m:r>
                            <m:r>
                              <a:rPr lang="ru-UA">
                                <a:latin typeface="Cambria Math" panose="02040503050406030204" pitchFamily="18" charset="0"/>
                              </a:rPr>
                              <m:t>h</m:t>
                            </m:r>
                            <m:r>
                              <a:rPr lang="ru-UA">
                                <a:latin typeface="Cambria Math" panose="02040503050406030204" pitchFamily="18" charset="0"/>
                              </a:rPr>
                              <m:t>−2</m:t>
                            </m:r>
                          </m:sub>
                        </m:sSub>
                        <m:r>
                          <a:rPr lang="ru-UA">
                            <a:latin typeface="Cambria Math" panose="02040503050406030204" pitchFamily="18" charset="0"/>
                          </a:rPr>
                          <m:t>,…</m:t>
                        </m:r>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𝑡</m:t>
                            </m:r>
                            <m:r>
                              <a:rPr lang="ru-UA">
                                <a:latin typeface="Cambria Math" panose="02040503050406030204" pitchFamily="18" charset="0"/>
                              </a:rPr>
                              <m:t>+1</m:t>
                            </m:r>
                          </m:sub>
                        </m:sSub>
                      </m:e>
                    </m:d>
                  </m:oMath>
                </a14:m>
                <a:r>
                  <a:rPr lang="en-US" dirty="0"/>
                  <a:t> that approximates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err="1" smtClean="0">
                            <a:latin typeface="Cambria Math" panose="02040503050406030204" pitchFamily="18" charset="0"/>
                          </a:rPr>
                          <m:t>𝑡</m:t>
                        </m:r>
                        <m:r>
                          <a:rPr lang="en-US" i="1" dirty="0" err="1">
                            <a:latin typeface="Cambria Math" panose="02040503050406030204" pitchFamily="18" charset="0"/>
                          </a:rPr>
                          <m:t>+</m:t>
                        </m:r>
                        <m:r>
                          <a:rPr lang="en-US" i="1" dirty="0" err="1" smtClean="0">
                            <a:latin typeface="Cambria Math" panose="02040503050406030204" pitchFamily="18" charset="0"/>
                          </a:rPr>
                          <m:t>h</m:t>
                        </m:r>
                      </m:sub>
                    </m:sSub>
                  </m:oMath>
                </a14:m>
                <a:r>
                  <a:rPr lang="en-US" dirty="0"/>
                  <a:t> </a:t>
                </a:r>
                <a:endParaRPr lang="ru-UA" dirty="0"/>
              </a:p>
              <a:p>
                <a:pPr marL="628650" indent="-514350" fontAlgn="ctr">
                  <a:buFont typeface="+mj-lt"/>
                  <a:buAutoNum type="alphaUcPeriod"/>
                </a:pPr>
                <a:r>
                  <a:rPr lang="en-US" dirty="0"/>
                  <a:t>It is the linear combination of </a:t>
                </a:r>
                <a14:m>
                  <m:oMath xmlns:m="http://schemas.openxmlformats.org/officeDocument/2006/math">
                    <m:d>
                      <m:dPr>
                        <m:begChr m:val="{"/>
                        <m:endChr m:val="}"/>
                        <m:ctrlPr>
                          <a:rPr lang="ru-UA" i="1">
                            <a:latin typeface="Cambria Math" panose="02040503050406030204" pitchFamily="18" charset="0"/>
                          </a:rPr>
                        </m:ctrlPr>
                      </m:dPr>
                      <m:e>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𝑡</m:t>
                            </m:r>
                            <m:r>
                              <a:rPr lang="ru-UA">
                                <a:latin typeface="Cambria Math" panose="02040503050406030204" pitchFamily="18" charset="0"/>
                              </a:rPr>
                              <m:t>+</m:t>
                            </m:r>
                            <m:r>
                              <a:rPr lang="ru-UA">
                                <a:latin typeface="Cambria Math" panose="02040503050406030204" pitchFamily="18" charset="0"/>
                              </a:rPr>
                              <m:t>h</m:t>
                            </m:r>
                            <m:r>
                              <a:rPr lang="ru-UA">
                                <a:latin typeface="Cambria Math" panose="02040503050406030204" pitchFamily="18" charset="0"/>
                              </a:rPr>
                              <m:t>−1</m:t>
                            </m:r>
                          </m:sub>
                        </m:sSub>
                        <m:r>
                          <a:rPr lang="ru-UA">
                            <a:latin typeface="Cambria Math" panose="02040503050406030204" pitchFamily="18" charset="0"/>
                          </a:rPr>
                          <m:t>, </m:t>
                        </m:r>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𝑡</m:t>
                            </m:r>
                            <m:r>
                              <a:rPr lang="ru-UA">
                                <a:latin typeface="Cambria Math" panose="02040503050406030204" pitchFamily="18" charset="0"/>
                              </a:rPr>
                              <m:t>+</m:t>
                            </m:r>
                            <m:r>
                              <a:rPr lang="ru-UA">
                                <a:latin typeface="Cambria Math" panose="02040503050406030204" pitchFamily="18" charset="0"/>
                              </a:rPr>
                              <m:t>h</m:t>
                            </m:r>
                            <m:r>
                              <a:rPr lang="ru-UA">
                                <a:latin typeface="Cambria Math" panose="02040503050406030204" pitchFamily="18" charset="0"/>
                              </a:rPr>
                              <m:t>−2</m:t>
                            </m:r>
                          </m:sub>
                        </m:sSub>
                        <m:r>
                          <a:rPr lang="ru-UA">
                            <a:latin typeface="Cambria Math" panose="02040503050406030204" pitchFamily="18" charset="0"/>
                          </a:rPr>
                          <m:t>,…</m:t>
                        </m:r>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𝑡</m:t>
                            </m:r>
                            <m:r>
                              <a:rPr lang="ru-UA">
                                <a:latin typeface="Cambria Math" panose="02040503050406030204" pitchFamily="18" charset="0"/>
                              </a:rPr>
                              <m:t>+1</m:t>
                            </m:r>
                          </m:sub>
                        </m:sSub>
                      </m:e>
                    </m:d>
                  </m:oMath>
                </a14:m>
                <a:r>
                  <a:rPr lang="en-US" dirty="0"/>
                  <a:t> that approximates </a:t>
                </a:r>
                <a14:m>
                  <m:oMath xmlns:m="http://schemas.openxmlformats.org/officeDocument/2006/math">
                    <m:sSub>
                      <m:sSubPr>
                        <m:ctrlPr>
                          <a:rPr lang="en-US" i="1" dirty="0" err="1"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err="1" smtClean="0">
                            <a:latin typeface="Cambria Math" panose="02040503050406030204" pitchFamily="18" charset="0"/>
                          </a:rPr>
                          <m:t>𝑡</m:t>
                        </m:r>
                      </m:sub>
                    </m:sSub>
                  </m:oMath>
                </a14:m>
                <a:r>
                  <a:rPr lang="en-US" dirty="0"/>
                  <a:t> </a:t>
                </a:r>
                <a:endParaRPr lang="ru-UA" dirty="0"/>
              </a:p>
              <a:p>
                <a:pPr marL="628650" indent="-514350" fontAlgn="ctr">
                  <a:buFont typeface="+mj-lt"/>
                  <a:buAutoNum type="alphaUcPeriod"/>
                </a:pPr>
                <a:r>
                  <a:rPr lang="en-US" dirty="0"/>
                  <a:t>It is the linear combination of </a:t>
                </a:r>
                <a14:m>
                  <m:oMath xmlns:m="http://schemas.openxmlformats.org/officeDocument/2006/math">
                    <m:d>
                      <m:dPr>
                        <m:begChr m:val="{"/>
                        <m:endChr m:val="}"/>
                        <m:ctrlPr>
                          <a:rPr lang="ru-UA" i="1">
                            <a:latin typeface="Cambria Math" panose="02040503050406030204" pitchFamily="18" charset="0"/>
                          </a:rPr>
                        </m:ctrlPr>
                      </m:dPr>
                      <m:e>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𝑡</m:t>
                            </m:r>
                            <m:r>
                              <a:rPr lang="ru-UA">
                                <a:latin typeface="Cambria Math" panose="02040503050406030204" pitchFamily="18" charset="0"/>
                              </a:rPr>
                              <m:t>+</m:t>
                            </m:r>
                            <m:r>
                              <a:rPr lang="ru-UA">
                                <a:latin typeface="Cambria Math" panose="02040503050406030204" pitchFamily="18" charset="0"/>
                              </a:rPr>
                              <m:t>h</m:t>
                            </m:r>
                            <m:r>
                              <a:rPr lang="ru-UA">
                                <a:latin typeface="Cambria Math" panose="02040503050406030204" pitchFamily="18" charset="0"/>
                              </a:rPr>
                              <m:t>−1</m:t>
                            </m:r>
                          </m:sub>
                        </m:sSub>
                        <m:r>
                          <a:rPr lang="ru-UA">
                            <a:latin typeface="Cambria Math" panose="02040503050406030204" pitchFamily="18" charset="0"/>
                          </a:rPr>
                          <m:t>, </m:t>
                        </m:r>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𝑡</m:t>
                            </m:r>
                            <m:r>
                              <a:rPr lang="ru-UA">
                                <a:latin typeface="Cambria Math" panose="02040503050406030204" pitchFamily="18" charset="0"/>
                              </a:rPr>
                              <m:t>+</m:t>
                            </m:r>
                            <m:r>
                              <a:rPr lang="ru-UA">
                                <a:latin typeface="Cambria Math" panose="02040503050406030204" pitchFamily="18" charset="0"/>
                              </a:rPr>
                              <m:t>h</m:t>
                            </m:r>
                            <m:r>
                              <a:rPr lang="ru-UA">
                                <a:latin typeface="Cambria Math" panose="02040503050406030204" pitchFamily="18" charset="0"/>
                              </a:rPr>
                              <m:t>−2</m:t>
                            </m:r>
                          </m:sub>
                        </m:sSub>
                        <m:r>
                          <a:rPr lang="ru-UA">
                            <a:latin typeface="Cambria Math" panose="02040503050406030204" pitchFamily="18" charset="0"/>
                          </a:rPr>
                          <m:t>,…</m:t>
                        </m:r>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𝑡</m:t>
                            </m:r>
                            <m:r>
                              <a:rPr lang="ru-UA">
                                <a:latin typeface="Cambria Math" panose="02040503050406030204" pitchFamily="18" charset="0"/>
                              </a:rPr>
                              <m:t>+1</m:t>
                            </m:r>
                          </m:sub>
                        </m:sSub>
                        <m:r>
                          <a:rPr lang="ru-UA">
                            <a:latin typeface="Cambria Math" panose="02040503050406030204" pitchFamily="18" charset="0"/>
                          </a:rPr>
                          <m:t>, </m:t>
                        </m:r>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𝑡</m:t>
                            </m:r>
                          </m:sub>
                        </m:sSub>
                        <m:r>
                          <a:rPr lang="ru-UA">
                            <a:latin typeface="Cambria Math" panose="02040503050406030204" pitchFamily="18" charset="0"/>
                          </a:rPr>
                          <m:t>, </m:t>
                        </m:r>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𝑡</m:t>
                            </m:r>
                            <m:r>
                              <a:rPr lang="ru-UA">
                                <a:latin typeface="Cambria Math" panose="02040503050406030204" pitchFamily="18" charset="0"/>
                              </a:rPr>
                              <m:t>−1</m:t>
                            </m:r>
                          </m:sub>
                        </m:sSub>
                        <m:r>
                          <a:rPr lang="ru-UA">
                            <a:latin typeface="Cambria Math" panose="02040503050406030204" pitchFamily="18" charset="0"/>
                          </a:rPr>
                          <m:t>,…</m:t>
                        </m:r>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1</m:t>
                            </m:r>
                          </m:sub>
                        </m:sSub>
                      </m:e>
                    </m:d>
                  </m:oMath>
                </a14:m>
                <a:r>
                  <a:rPr lang="en-US" dirty="0"/>
                  <a:t> that approximates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err="1" smtClean="0">
                            <a:latin typeface="Cambria Math" panose="02040503050406030204" pitchFamily="18" charset="0"/>
                          </a:rPr>
                          <m:t>𝑡</m:t>
                        </m:r>
                        <m:r>
                          <a:rPr lang="en-US" i="1" dirty="0" err="1">
                            <a:latin typeface="Cambria Math" panose="02040503050406030204" pitchFamily="18" charset="0"/>
                          </a:rPr>
                          <m:t>+</m:t>
                        </m:r>
                        <m:r>
                          <a:rPr lang="en-US" i="1" dirty="0" err="1" smtClean="0">
                            <a:latin typeface="Cambria Math" panose="02040503050406030204" pitchFamily="18" charset="0"/>
                          </a:rPr>
                          <m:t>h</m:t>
                        </m:r>
                      </m:sub>
                    </m:sSub>
                  </m:oMath>
                </a14:m>
                <a:r>
                  <a:rPr lang="en-US" dirty="0"/>
                  <a:t>  </a:t>
                </a:r>
                <a:endParaRPr lang="ru-UA" dirty="0"/>
              </a:p>
              <a:p>
                <a:pPr marL="628650" indent="-514350" fontAlgn="ctr">
                  <a:buFont typeface="+mj-lt"/>
                  <a:buAutoNum type="alphaUcPeriod"/>
                </a:pPr>
                <a:r>
                  <a:rPr lang="en-US" dirty="0"/>
                  <a:t>It is the linear combination of </a:t>
                </a:r>
                <a14:m>
                  <m:oMath xmlns:m="http://schemas.openxmlformats.org/officeDocument/2006/math">
                    <m:d>
                      <m:dPr>
                        <m:begChr m:val="{"/>
                        <m:endChr m:val="}"/>
                        <m:ctrlPr>
                          <a:rPr lang="ru-UA" i="1">
                            <a:latin typeface="Cambria Math" panose="02040503050406030204" pitchFamily="18" charset="0"/>
                          </a:rPr>
                        </m:ctrlPr>
                      </m:dPr>
                      <m:e>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𝑡</m:t>
                            </m:r>
                            <m:r>
                              <a:rPr lang="ru-UA">
                                <a:latin typeface="Cambria Math" panose="02040503050406030204" pitchFamily="18" charset="0"/>
                              </a:rPr>
                              <m:t>+</m:t>
                            </m:r>
                            <m:r>
                              <a:rPr lang="ru-UA">
                                <a:latin typeface="Cambria Math" panose="02040503050406030204" pitchFamily="18" charset="0"/>
                              </a:rPr>
                              <m:t>h</m:t>
                            </m:r>
                            <m:r>
                              <a:rPr lang="ru-UA">
                                <a:latin typeface="Cambria Math" panose="02040503050406030204" pitchFamily="18" charset="0"/>
                              </a:rPr>
                              <m:t>−1</m:t>
                            </m:r>
                          </m:sub>
                        </m:sSub>
                        <m:r>
                          <a:rPr lang="ru-UA">
                            <a:latin typeface="Cambria Math" panose="02040503050406030204" pitchFamily="18" charset="0"/>
                          </a:rPr>
                          <m:t>, </m:t>
                        </m:r>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𝑡</m:t>
                            </m:r>
                            <m:r>
                              <a:rPr lang="ru-UA">
                                <a:latin typeface="Cambria Math" panose="02040503050406030204" pitchFamily="18" charset="0"/>
                              </a:rPr>
                              <m:t>+</m:t>
                            </m:r>
                            <m:r>
                              <a:rPr lang="ru-UA">
                                <a:latin typeface="Cambria Math" panose="02040503050406030204" pitchFamily="18" charset="0"/>
                              </a:rPr>
                              <m:t>h</m:t>
                            </m:r>
                            <m:r>
                              <a:rPr lang="ru-UA">
                                <a:latin typeface="Cambria Math" panose="02040503050406030204" pitchFamily="18" charset="0"/>
                              </a:rPr>
                              <m:t>−2</m:t>
                            </m:r>
                          </m:sub>
                        </m:sSub>
                        <m:r>
                          <a:rPr lang="ru-UA">
                            <a:latin typeface="Cambria Math" panose="02040503050406030204" pitchFamily="18" charset="0"/>
                          </a:rPr>
                          <m:t>,…</m:t>
                        </m:r>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𝑡</m:t>
                            </m:r>
                            <m:r>
                              <a:rPr lang="ru-UA">
                                <a:latin typeface="Cambria Math" panose="02040503050406030204" pitchFamily="18" charset="0"/>
                              </a:rPr>
                              <m:t>+1</m:t>
                            </m:r>
                          </m:sub>
                        </m:sSub>
                        <m:r>
                          <a:rPr lang="ru-UA">
                            <a:latin typeface="Cambria Math" panose="02040503050406030204" pitchFamily="18" charset="0"/>
                          </a:rPr>
                          <m:t>, </m:t>
                        </m:r>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𝑡</m:t>
                            </m:r>
                          </m:sub>
                        </m:sSub>
                        <m:r>
                          <a:rPr lang="ru-UA">
                            <a:latin typeface="Cambria Math" panose="02040503050406030204" pitchFamily="18" charset="0"/>
                          </a:rPr>
                          <m:t>, </m:t>
                        </m:r>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𝑡</m:t>
                            </m:r>
                            <m:r>
                              <a:rPr lang="ru-UA">
                                <a:latin typeface="Cambria Math" panose="02040503050406030204" pitchFamily="18" charset="0"/>
                              </a:rPr>
                              <m:t>−1</m:t>
                            </m:r>
                          </m:sub>
                        </m:sSub>
                        <m:r>
                          <a:rPr lang="ru-UA">
                            <a:latin typeface="Cambria Math" panose="02040503050406030204" pitchFamily="18" charset="0"/>
                          </a:rPr>
                          <m:t>,…</m:t>
                        </m:r>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1</m:t>
                            </m:r>
                          </m:sub>
                        </m:sSub>
                      </m:e>
                    </m:d>
                  </m:oMath>
                </a14:m>
                <a:r>
                  <a:rPr lang="en-US" dirty="0"/>
                  <a:t> that approximates </a:t>
                </a:r>
                <a14:m>
                  <m:oMath xmlns:m="http://schemas.openxmlformats.org/officeDocument/2006/math">
                    <m:sSub>
                      <m:sSubPr>
                        <m:ctrlPr>
                          <a:rPr lang="en-US" i="1" dirty="0" err="1"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err="1" smtClean="0">
                            <a:latin typeface="Cambria Math" panose="02040503050406030204" pitchFamily="18" charset="0"/>
                          </a:rPr>
                          <m:t>𝑡</m:t>
                        </m:r>
                      </m:sub>
                    </m:sSub>
                  </m:oMath>
                </a14:m>
                <a:r>
                  <a:rPr lang="en-US" dirty="0"/>
                  <a:t> </a:t>
                </a:r>
                <a:endParaRPr lang="ru-UA" dirty="0"/>
              </a:p>
              <a:p>
                <a:pPr marL="114300" indent="0">
                  <a:buNone/>
                </a:pPr>
                <a:endParaRPr lang="en-CA" dirty="0"/>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758758" y="914400"/>
                <a:ext cx="11128442" cy="5411450"/>
              </a:xfrm>
              <a:blipFill>
                <a:blip r:embed="rId2"/>
                <a:stretch>
                  <a:fillRect l="-55"/>
                </a:stretch>
              </a:blipFill>
            </p:spPr>
            <p:txBody>
              <a:bodyPr/>
              <a:lstStyle/>
              <a:p>
                <a:r>
                  <a:rPr lang="ru-UA">
                    <a:noFill/>
                  </a:rPr>
                  <a:t> </a:t>
                </a:r>
              </a:p>
            </p:txBody>
          </p:sp>
        </mc:Fallback>
      </mc:AlternateContent>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22</a:t>
            </a:fld>
            <a:endParaRPr lang="en-US" dirty="0"/>
          </a:p>
        </p:txBody>
      </p:sp>
    </p:spTree>
    <p:extLst>
      <p:ext uri="{BB962C8B-B14F-4D97-AF65-F5344CB8AC3E}">
        <p14:creationId xmlns:p14="http://schemas.microsoft.com/office/powerpoint/2010/main" val="27323361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0515600" cy="1325563"/>
          </a:xfrm>
        </p:spPr>
        <p:txBody>
          <a:bodyPr>
            <a:normAutofit/>
          </a:bodyPr>
          <a:lstStyle/>
          <a:p>
            <a:pPr algn="ctr"/>
            <a:r>
              <a:rPr lang="en-US" sz="4000" dirty="0">
                <a:solidFill>
                  <a:srgbClr val="0070C0"/>
                </a:solidFill>
              </a:rPr>
              <a:t>PACF Q</a:t>
            </a:r>
            <a:r>
              <a:rPr lang="en-CA" sz="4000" dirty="0" err="1">
                <a:solidFill>
                  <a:srgbClr val="0070C0"/>
                </a:solidFill>
              </a:rPr>
              <a:t>uiz</a:t>
            </a:r>
            <a:r>
              <a:rPr lang="en-CA" sz="4000" dirty="0">
                <a:solidFill>
                  <a:srgbClr val="0070C0"/>
                </a:solidFill>
              </a:rPr>
              <a:t>. Qualitative.</a:t>
            </a:r>
            <a:br>
              <a:rPr lang="en-US" sz="4000" b="0" dirty="0"/>
            </a:br>
            <a:endParaRPr lang="ru-RU" sz="4000" dirty="0"/>
          </a:p>
        </p:txBody>
      </p:sp>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758758" y="914400"/>
                <a:ext cx="11128442" cy="5411450"/>
              </a:xfrm>
            </p:spPr>
            <p:txBody>
              <a:bodyPr>
                <a:normAutofit/>
              </a:bodyPr>
              <a:lstStyle/>
              <a:p>
                <a:pPr marL="114300" indent="0">
                  <a:buNone/>
                </a:pPr>
                <a:r>
                  <a:rPr lang="en-CA" dirty="0"/>
                  <a:t>5. In the textbook definition of PACF </a:t>
                </a:r>
                <a14:m>
                  <m:oMath xmlns:m="http://schemas.openxmlformats.org/officeDocument/2006/math">
                    <m:sSub>
                      <m:sSubPr>
                        <m:ctrlPr>
                          <a:rPr lang="en-CA" i="1" dirty="0" smtClean="0">
                            <a:latin typeface="Cambria Math" panose="02040503050406030204" pitchFamily="18" charset="0"/>
                          </a:rPr>
                        </m:ctrlPr>
                      </m:sSubPr>
                      <m:e>
                        <m:r>
                          <a:rPr lang="en-CA" i="1" dirty="0" smtClean="0">
                            <a:latin typeface="Cambria Math" panose="02040503050406030204" pitchFamily="18" charset="0"/>
                          </a:rPr>
                          <m:t>𝜙</m:t>
                        </m:r>
                      </m:e>
                      <m:sub>
                        <m:r>
                          <a:rPr lang="en-US" b="0" i="1" dirty="0" smtClean="0">
                            <a:latin typeface="Cambria Math" panose="02040503050406030204" pitchFamily="18" charset="0"/>
                          </a:rPr>
                          <m:t>hh</m:t>
                        </m:r>
                      </m:sub>
                    </m:sSub>
                    <m:r>
                      <a:rPr lang="en-CA" i="1" dirty="0">
                        <a:latin typeface="Cambria Math" panose="02040503050406030204" pitchFamily="18" charset="0"/>
                      </a:rPr>
                      <m:t> </m:t>
                    </m:r>
                  </m:oMath>
                </a14:m>
                <a:r>
                  <a:rPr lang="en-CA" dirty="0"/>
                  <a:t>what is </a:t>
                </a:r>
                <a14:m>
                  <m:oMath xmlns:m="http://schemas.openxmlformats.org/officeDocument/2006/math">
                    <m:sSub>
                      <m:sSubPr>
                        <m:ctrlPr>
                          <a:rPr lang="ru-UA" i="1">
                            <a:latin typeface="Cambria Math" panose="02040503050406030204" pitchFamily="18" charset="0"/>
                          </a:rPr>
                        </m:ctrlPr>
                      </m:sSubPr>
                      <m:e>
                        <m:acc>
                          <m:accPr>
                            <m:chr m:val="̂"/>
                            <m:ctrlPr>
                              <a:rPr lang="ru-UA" i="1">
                                <a:latin typeface="Cambria Math" panose="02040503050406030204" pitchFamily="18" charset="0"/>
                              </a:rPr>
                            </m:ctrlPr>
                          </m:accPr>
                          <m:e>
                            <m:r>
                              <m:rPr>
                                <m:sty m:val="p"/>
                              </m:rPr>
                              <a:rPr lang="ru-UA">
                                <a:latin typeface="Cambria Math" panose="02040503050406030204" pitchFamily="18" charset="0"/>
                              </a:rPr>
                              <m:t>x</m:t>
                            </m:r>
                          </m:e>
                        </m:acc>
                      </m:e>
                      <m:sub>
                        <m:r>
                          <a:rPr lang="ru-UA">
                            <a:latin typeface="Cambria Math" panose="02040503050406030204" pitchFamily="18" charset="0"/>
                          </a:rPr>
                          <m:t>𝑡</m:t>
                        </m:r>
                      </m:sub>
                    </m:sSub>
                    <m:r>
                      <a:rPr lang="ru-UA">
                        <a:latin typeface="Cambria Math" panose="02040503050406030204" pitchFamily="18" charset="0"/>
                      </a:rPr>
                      <m:t>?</m:t>
                    </m:r>
                  </m:oMath>
                </a14:m>
                <a:endParaRPr lang="ru-UA" dirty="0"/>
              </a:p>
              <a:p>
                <a:r>
                  <a:rPr lang="en-CA" dirty="0"/>
                  <a:t> </a:t>
                </a:r>
              </a:p>
              <a:p>
                <a:pPr marL="628650" indent="-514350" fontAlgn="ctr">
                  <a:buFont typeface="+mj-lt"/>
                  <a:buAutoNum type="alphaUcPeriod"/>
                </a:pPr>
                <a:r>
                  <a:rPr lang="en-US" dirty="0"/>
                  <a:t>It  is the linear combination of </a:t>
                </a:r>
                <a14:m>
                  <m:oMath xmlns:m="http://schemas.openxmlformats.org/officeDocument/2006/math">
                    <m:d>
                      <m:dPr>
                        <m:begChr m:val="{"/>
                        <m:endChr m:val="}"/>
                        <m:ctrlPr>
                          <a:rPr lang="ru-UA" i="1">
                            <a:latin typeface="Cambria Math" panose="02040503050406030204" pitchFamily="18" charset="0"/>
                          </a:rPr>
                        </m:ctrlPr>
                      </m:dPr>
                      <m:e>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𝑡</m:t>
                            </m:r>
                            <m:r>
                              <a:rPr lang="ru-UA">
                                <a:latin typeface="Cambria Math" panose="02040503050406030204" pitchFamily="18" charset="0"/>
                              </a:rPr>
                              <m:t>−1</m:t>
                            </m:r>
                          </m:sub>
                        </m:sSub>
                        <m:r>
                          <a:rPr lang="ru-UA">
                            <a:latin typeface="Cambria Math" panose="02040503050406030204" pitchFamily="18" charset="0"/>
                          </a:rPr>
                          <m:t>, </m:t>
                        </m:r>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𝑡</m:t>
                            </m:r>
                            <m:r>
                              <a:rPr lang="ru-UA">
                                <a:latin typeface="Cambria Math" panose="02040503050406030204" pitchFamily="18" charset="0"/>
                              </a:rPr>
                              <m:t>−2</m:t>
                            </m:r>
                          </m:sub>
                        </m:sSub>
                        <m:r>
                          <a:rPr lang="ru-UA">
                            <a:latin typeface="Cambria Math" panose="02040503050406030204" pitchFamily="18" charset="0"/>
                          </a:rPr>
                          <m:t>,…</m:t>
                        </m:r>
                        <m:sSub>
                          <m:sSubPr>
                            <m:ctrlPr>
                              <a:rPr lang="ru-UA" i="1">
                                <a:latin typeface="Cambria Math" panose="02040503050406030204" pitchFamily="18" charset="0"/>
                              </a:rPr>
                            </m:ctrlPr>
                          </m:sSubPr>
                          <m:e>
                            <m:r>
                              <a:rPr lang="ru-UA">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that approximates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err="1" smtClean="0">
                            <a:latin typeface="Cambria Math" panose="02040503050406030204" pitchFamily="18" charset="0"/>
                          </a:rPr>
                          <m:t>𝑡</m:t>
                        </m:r>
                      </m:sub>
                    </m:sSub>
                  </m:oMath>
                </a14:m>
                <a:r>
                  <a:rPr lang="en-US" dirty="0"/>
                  <a:t> </a:t>
                </a:r>
                <a:endParaRPr lang="ru-UA" dirty="0"/>
              </a:p>
              <a:p>
                <a:pPr marL="628650" indent="-514350" fontAlgn="ctr">
                  <a:buFont typeface="+mj-lt"/>
                  <a:buAutoNum type="alphaUcPeriod"/>
                </a:pPr>
                <a:r>
                  <a:rPr lang="en-US" dirty="0"/>
                  <a:t>It is the linear combination of </a:t>
                </a:r>
                <a14:m>
                  <m:oMath xmlns:m="http://schemas.openxmlformats.org/officeDocument/2006/math">
                    <m:d>
                      <m:dPr>
                        <m:begChr m:val="{"/>
                        <m:endChr m:val="}"/>
                        <m:ctrlPr>
                          <a:rPr lang="ru-UA" i="1">
                            <a:latin typeface="Cambria Math" panose="02040503050406030204" pitchFamily="18" charset="0"/>
                          </a:rPr>
                        </m:ctrlPr>
                      </m:dPr>
                      <m:e>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𝑡</m:t>
                            </m:r>
                            <m:r>
                              <a:rPr lang="ru-UA">
                                <a:latin typeface="Cambria Math" panose="02040503050406030204" pitchFamily="18" charset="0"/>
                              </a:rPr>
                              <m:t>+</m:t>
                            </m:r>
                            <m:r>
                              <a:rPr lang="ru-UA">
                                <a:latin typeface="Cambria Math" panose="02040503050406030204" pitchFamily="18" charset="0"/>
                              </a:rPr>
                              <m:t>h</m:t>
                            </m:r>
                            <m:r>
                              <a:rPr lang="ru-UA">
                                <a:latin typeface="Cambria Math" panose="02040503050406030204" pitchFamily="18" charset="0"/>
                              </a:rPr>
                              <m:t>−1</m:t>
                            </m:r>
                          </m:sub>
                        </m:sSub>
                        <m:r>
                          <a:rPr lang="ru-UA">
                            <a:latin typeface="Cambria Math" panose="02040503050406030204" pitchFamily="18" charset="0"/>
                          </a:rPr>
                          <m:t>, </m:t>
                        </m:r>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𝑡</m:t>
                            </m:r>
                            <m:r>
                              <a:rPr lang="ru-UA">
                                <a:latin typeface="Cambria Math" panose="02040503050406030204" pitchFamily="18" charset="0"/>
                              </a:rPr>
                              <m:t>+</m:t>
                            </m:r>
                            <m:r>
                              <a:rPr lang="ru-UA">
                                <a:latin typeface="Cambria Math" panose="02040503050406030204" pitchFamily="18" charset="0"/>
                              </a:rPr>
                              <m:t>h</m:t>
                            </m:r>
                            <m:r>
                              <a:rPr lang="ru-UA">
                                <a:latin typeface="Cambria Math" panose="02040503050406030204" pitchFamily="18" charset="0"/>
                              </a:rPr>
                              <m:t>−2</m:t>
                            </m:r>
                          </m:sub>
                        </m:sSub>
                        <m:r>
                          <a:rPr lang="ru-UA">
                            <a:latin typeface="Cambria Math" panose="02040503050406030204" pitchFamily="18" charset="0"/>
                          </a:rPr>
                          <m:t>,…</m:t>
                        </m:r>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𝑡</m:t>
                            </m:r>
                            <m:r>
                              <a:rPr lang="ru-UA">
                                <a:latin typeface="Cambria Math" panose="02040503050406030204" pitchFamily="18" charset="0"/>
                              </a:rPr>
                              <m:t>+1</m:t>
                            </m:r>
                          </m:sub>
                        </m:sSub>
                        <m:r>
                          <a:rPr lang="ru-UA">
                            <a:latin typeface="Cambria Math" panose="02040503050406030204" pitchFamily="18" charset="0"/>
                          </a:rPr>
                          <m:t>, </m:t>
                        </m:r>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𝑡</m:t>
                            </m:r>
                          </m:sub>
                        </m:sSub>
                        <m:r>
                          <a:rPr lang="ru-UA">
                            <a:latin typeface="Cambria Math" panose="02040503050406030204" pitchFamily="18" charset="0"/>
                          </a:rPr>
                          <m:t>, </m:t>
                        </m:r>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𝑡</m:t>
                            </m:r>
                            <m:r>
                              <a:rPr lang="ru-UA">
                                <a:latin typeface="Cambria Math" panose="02040503050406030204" pitchFamily="18" charset="0"/>
                              </a:rPr>
                              <m:t>−1</m:t>
                            </m:r>
                          </m:sub>
                        </m:sSub>
                        <m:r>
                          <a:rPr lang="ru-UA">
                            <a:latin typeface="Cambria Math" panose="02040503050406030204" pitchFamily="18" charset="0"/>
                          </a:rPr>
                          <m:t>,…</m:t>
                        </m:r>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1</m:t>
                            </m:r>
                          </m:sub>
                        </m:sSub>
                      </m:e>
                    </m:d>
                  </m:oMath>
                </a14:m>
                <a:r>
                  <a:rPr lang="en-US" dirty="0"/>
                  <a:t> that approximates </a:t>
                </a:r>
                <a14:m>
                  <m:oMath xmlns:m="http://schemas.openxmlformats.org/officeDocument/2006/math">
                    <m:sSub>
                      <m:sSubPr>
                        <m:ctrlPr>
                          <a:rPr lang="en-US" i="1" dirty="0" err="1"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err="1" smtClean="0">
                            <a:latin typeface="Cambria Math" panose="02040503050406030204" pitchFamily="18" charset="0"/>
                          </a:rPr>
                          <m:t>𝑡</m:t>
                        </m:r>
                      </m:sub>
                    </m:sSub>
                  </m:oMath>
                </a14:m>
                <a:r>
                  <a:rPr lang="en-US" dirty="0"/>
                  <a:t> </a:t>
                </a:r>
                <a:endParaRPr lang="ru-UA" dirty="0"/>
              </a:p>
              <a:p>
                <a:pPr marL="628650" indent="-514350" fontAlgn="ctr">
                  <a:buFont typeface="+mj-lt"/>
                  <a:buAutoNum type="alphaUcPeriod"/>
                </a:pPr>
                <a:r>
                  <a:rPr lang="en-US" dirty="0"/>
                  <a:t>It is the linear combination of </a:t>
                </a:r>
                <a14:m>
                  <m:oMath xmlns:m="http://schemas.openxmlformats.org/officeDocument/2006/math">
                    <m:d>
                      <m:dPr>
                        <m:begChr m:val="{"/>
                        <m:endChr m:val="}"/>
                        <m:ctrlPr>
                          <a:rPr lang="ru-UA" i="1">
                            <a:latin typeface="Cambria Math" panose="02040503050406030204" pitchFamily="18" charset="0"/>
                          </a:rPr>
                        </m:ctrlPr>
                      </m:dPr>
                      <m:e>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𝑡</m:t>
                            </m:r>
                            <m:r>
                              <a:rPr lang="ru-UA">
                                <a:latin typeface="Cambria Math" panose="02040503050406030204" pitchFamily="18" charset="0"/>
                              </a:rPr>
                              <m:t>+1</m:t>
                            </m:r>
                          </m:sub>
                        </m:sSub>
                        <m:r>
                          <a:rPr lang="ru-UA">
                            <a:latin typeface="Cambria Math" panose="02040503050406030204" pitchFamily="18" charset="0"/>
                          </a:rPr>
                          <m:t>, </m:t>
                        </m:r>
                        <m:sSub>
                          <m:sSubPr>
                            <m:ctrlPr>
                              <a:rPr lang="ru-UA" i="1">
                                <a:latin typeface="Cambria Math" panose="02040503050406030204" pitchFamily="18" charset="0"/>
                              </a:rPr>
                            </m:ctrlPr>
                          </m:sSubPr>
                          <m:e>
                            <m:r>
                              <a:rPr lang="ru-UA">
                                <a:latin typeface="Cambria Math" panose="02040503050406030204" pitchFamily="18" charset="0"/>
                              </a:rPr>
                              <m:t>𝑥</m:t>
                            </m:r>
                          </m:e>
                          <m:sub>
                            <m:r>
                              <m:rPr>
                                <m:sty m:val="p"/>
                              </m:rPr>
                              <a:rPr lang="en-US" b="0" i="0" smtClean="0">
                                <a:latin typeface="Cambria Math" panose="02040503050406030204" pitchFamily="18" charset="0"/>
                              </a:rPr>
                              <m:t>t</m:t>
                            </m:r>
                            <m:r>
                              <a:rPr lang="ru-UA">
                                <a:latin typeface="Cambria Math" panose="02040503050406030204" pitchFamily="18" charset="0"/>
                              </a:rPr>
                              <m:t>+2</m:t>
                            </m:r>
                          </m:sub>
                        </m:sSub>
                        <m:r>
                          <a:rPr lang="ru-UA">
                            <a:latin typeface="Cambria Math" panose="02040503050406030204" pitchFamily="18" charset="0"/>
                          </a:rPr>
                          <m:t>,…</m:t>
                        </m:r>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𝑡</m:t>
                            </m:r>
                            <m:r>
                              <a:rPr lang="ru-UA">
                                <a:latin typeface="Cambria Math" panose="02040503050406030204" pitchFamily="18" charset="0"/>
                              </a:rPr>
                              <m:t>+</m:t>
                            </m:r>
                            <m:r>
                              <a:rPr lang="en-US" b="0" i="1" smtClean="0">
                                <a:latin typeface="Cambria Math" panose="02040503050406030204" pitchFamily="18" charset="0"/>
                              </a:rPr>
                              <m:t>h</m:t>
                            </m:r>
                            <m:r>
                              <a:rPr lang="en-CA" b="0" i="1" smtClean="0">
                                <a:latin typeface="Cambria Math" panose="02040503050406030204" pitchFamily="18" charset="0"/>
                              </a:rPr>
                              <m:t>−1</m:t>
                            </m:r>
                          </m:sub>
                        </m:sSub>
                      </m:e>
                    </m:d>
                  </m:oMath>
                </a14:m>
                <a:r>
                  <a:rPr lang="en-US" dirty="0"/>
                  <a:t> that approximates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err="1" smtClean="0">
                            <a:latin typeface="Cambria Math" panose="02040503050406030204" pitchFamily="18" charset="0"/>
                          </a:rPr>
                          <m:t>𝑡</m:t>
                        </m:r>
                      </m:sub>
                    </m:sSub>
                  </m:oMath>
                </a14:m>
                <a:r>
                  <a:rPr lang="en-US" dirty="0"/>
                  <a:t>  </a:t>
                </a:r>
                <a:endParaRPr lang="ru-UA" dirty="0"/>
              </a:p>
              <a:p>
                <a:pPr marL="628650" indent="-514350" fontAlgn="ctr">
                  <a:buFont typeface="+mj-lt"/>
                  <a:buAutoNum type="alphaUcPeriod"/>
                </a:pPr>
                <a:r>
                  <a:rPr lang="en-US" dirty="0"/>
                  <a:t>It is the linear combination of </a:t>
                </a:r>
                <a14:m>
                  <m:oMath xmlns:m="http://schemas.openxmlformats.org/officeDocument/2006/math">
                    <m:d>
                      <m:dPr>
                        <m:begChr m:val="{"/>
                        <m:endChr m:val="}"/>
                        <m:ctrlPr>
                          <a:rPr lang="ru-UA" i="1">
                            <a:latin typeface="Cambria Math" panose="02040503050406030204" pitchFamily="18" charset="0"/>
                          </a:rPr>
                        </m:ctrlPr>
                      </m:dPr>
                      <m:e>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𝑡</m:t>
                            </m:r>
                            <m:r>
                              <a:rPr lang="ru-UA">
                                <a:latin typeface="Cambria Math" panose="02040503050406030204" pitchFamily="18" charset="0"/>
                              </a:rPr>
                              <m:t>+</m:t>
                            </m:r>
                            <m:r>
                              <a:rPr lang="ru-UA">
                                <a:latin typeface="Cambria Math" panose="02040503050406030204" pitchFamily="18" charset="0"/>
                              </a:rPr>
                              <m:t>h</m:t>
                            </m:r>
                            <m:r>
                              <a:rPr lang="ru-UA">
                                <a:latin typeface="Cambria Math" panose="02040503050406030204" pitchFamily="18" charset="0"/>
                              </a:rPr>
                              <m:t>−1</m:t>
                            </m:r>
                          </m:sub>
                        </m:sSub>
                        <m:r>
                          <a:rPr lang="ru-UA">
                            <a:latin typeface="Cambria Math" panose="02040503050406030204" pitchFamily="18" charset="0"/>
                          </a:rPr>
                          <m:t>, </m:t>
                        </m:r>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𝑡</m:t>
                            </m:r>
                            <m:r>
                              <a:rPr lang="ru-UA">
                                <a:latin typeface="Cambria Math" panose="02040503050406030204" pitchFamily="18" charset="0"/>
                              </a:rPr>
                              <m:t>+</m:t>
                            </m:r>
                            <m:r>
                              <a:rPr lang="ru-UA">
                                <a:latin typeface="Cambria Math" panose="02040503050406030204" pitchFamily="18" charset="0"/>
                              </a:rPr>
                              <m:t>h</m:t>
                            </m:r>
                            <m:r>
                              <a:rPr lang="ru-UA">
                                <a:latin typeface="Cambria Math" panose="02040503050406030204" pitchFamily="18" charset="0"/>
                              </a:rPr>
                              <m:t>−2</m:t>
                            </m:r>
                          </m:sub>
                        </m:sSub>
                        <m:r>
                          <a:rPr lang="ru-UA">
                            <a:latin typeface="Cambria Math" panose="02040503050406030204" pitchFamily="18" charset="0"/>
                          </a:rPr>
                          <m:t>,…</m:t>
                        </m:r>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𝑡</m:t>
                            </m:r>
                            <m:r>
                              <a:rPr lang="ru-UA">
                                <a:latin typeface="Cambria Math" panose="02040503050406030204" pitchFamily="18" charset="0"/>
                              </a:rPr>
                              <m:t>+1</m:t>
                            </m:r>
                          </m:sub>
                        </m:sSub>
                        <m:r>
                          <a:rPr lang="ru-UA">
                            <a:latin typeface="Cambria Math" panose="02040503050406030204" pitchFamily="18" charset="0"/>
                          </a:rPr>
                          <m:t>, </m:t>
                        </m:r>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𝑡</m:t>
                            </m:r>
                          </m:sub>
                        </m:sSub>
                        <m:r>
                          <a:rPr lang="ru-UA">
                            <a:latin typeface="Cambria Math" panose="02040503050406030204" pitchFamily="18" charset="0"/>
                          </a:rPr>
                          <m:t>, </m:t>
                        </m:r>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𝑡</m:t>
                            </m:r>
                            <m:r>
                              <a:rPr lang="ru-UA">
                                <a:latin typeface="Cambria Math" panose="02040503050406030204" pitchFamily="18" charset="0"/>
                              </a:rPr>
                              <m:t>−1</m:t>
                            </m:r>
                          </m:sub>
                        </m:sSub>
                        <m:r>
                          <a:rPr lang="ru-UA">
                            <a:latin typeface="Cambria Math" panose="02040503050406030204" pitchFamily="18" charset="0"/>
                          </a:rPr>
                          <m:t>,…</m:t>
                        </m:r>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1</m:t>
                            </m:r>
                          </m:sub>
                        </m:sSub>
                      </m:e>
                    </m:d>
                  </m:oMath>
                </a14:m>
                <a:r>
                  <a:rPr lang="en-US" dirty="0"/>
                  <a:t> that approximates </a:t>
                </a:r>
                <a14:m>
                  <m:oMath xmlns:m="http://schemas.openxmlformats.org/officeDocument/2006/math">
                    <m:sSub>
                      <m:sSubPr>
                        <m:ctrlPr>
                          <a:rPr lang="en-US" i="1" dirty="0" err="1"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err="1" smtClean="0">
                            <a:latin typeface="Cambria Math" panose="02040503050406030204" pitchFamily="18" charset="0"/>
                          </a:rPr>
                          <m:t>𝑡</m:t>
                        </m:r>
                        <m:r>
                          <a:rPr lang="en-US" b="0" i="1" dirty="0" smtClean="0">
                            <a:latin typeface="Cambria Math" panose="02040503050406030204" pitchFamily="18" charset="0"/>
                          </a:rPr>
                          <m:t>+</m:t>
                        </m:r>
                        <m:r>
                          <a:rPr lang="en-US" b="0" i="1" dirty="0" smtClean="0">
                            <a:latin typeface="Cambria Math" panose="02040503050406030204" pitchFamily="18" charset="0"/>
                          </a:rPr>
                          <m:t>h</m:t>
                        </m:r>
                      </m:sub>
                    </m:sSub>
                  </m:oMath>
                </a14:m>
                <a:r>
                  <a:rPr lang="en-US" dirty="0"/>
                  <a:t> </a:t>
                </a:r>
                <a:endParaRPr lang="ru-UA" dirty="0"/>
              </a:p>
              <a:p>
                <a:pPr marL="114300" indent="0">
                  <a:buNone/>
                </a:pPr>
                <a:endParaRPr lang="en-CA" dirty="0"/>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758758" y="914400"/>
                <a:ext cx="11128442" cy="5411450"/>
              </a:xfrm>
              <a:blipFill>
                <a:blip r:embed="rId2"/>
                <a:stretch>
                  <a:fillRect l="-55" r="-1314"/>
                </a:stretch>
              </a:blipFill>
            </p:spPr>
            <p:txBody>
              <a:bodyPr/>
              <a:lstStyle/>
              <a:p>
                <a:r>
                  <a:rPr lang="en-CA">
                    <a:noFill/>
                  </a:rPr>
                  <a:t> </a:t>
                </a:r>
              </a:p>
            </p:txBody>
          </p:sp>
        </mc:Fallback>
      </mc:AlternateContent>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23</a:t>
            </a:fld>
            <a:endParaRPr lang="en-US" dirty="0"/>
          </a:p>
        </p:txBody>
      </p:sp>
    </p:spTree>
    <p:extLst>
      <p:ext uri="{BB962C8B-B14F-4D97-AF65-F5344CB8AC3E}">
        <p14:creationId xmlns:p14="http://schemas.microsoft.com/office/powerpoint/2010/main" val="14391917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0515600" cy="1325563"/>
          </a:xfrm>
        </p:spPr>
        <p:txBody>
          <a:bodyPr>
            <a:normAutofit/>
          </a:bodyPr>
          <a:lstStyle/>
          <a:p>
            <a:pPr algn="ctr"/>
            <a:r>
              <a:rPr lang="en-US" sz="4000" dirty="0">
                <a:solidFill>
                  <a:srgbClr val="0070C0"/>
                </a:solidFill>
              </a:rPr>
              <a:t>PACF Q</a:t>
            </a:r>
            <a:r>
              <a:rPr lang="en-CA" sz="4000" dirty="0" err="1">
                <a:solidFill>
                  <a:srgbClr val="0070C0"/>
                </a:solidFill>
              </a:rPr>
              <a:t>uiz</a:t>
            </a:r>
            <a:r>
              <a:rPr lang="en-CA" sz="4000" dirty="0">
                <a:solidFill>
                  <a:srgbClr val="0070C0"/>
                </a:solidFill>
              </a:rPr>
              <a:t>. Quantitative.</a:t>
            </a:r>
            <a:br>
              <a:rPr lang="en-US" sz="4000" dirty="0"/>
            </a:br>
            <a:endParaRPr lang="ru-RU" sz="4000" dirty="0"/>
          </a:p>
        </p:txBody>
      </p:sp>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758758" y="914400"/>
                <a:ext cx="11128442" cy="5411450"/>
              </a:xfrm>
            </p:spPr>
            <p:txBody>
              <a:bodyPr>
                <a:normAutofit/>
              </a:bodyPr>
              <a:lstStyle/>
              <a:p>
                <a:pPr marL="114300" indent="0">
                  <a:buNone/>
                </a:pPr>
                <a:r>
                  <a:rPr lang="en-US" dirty="0"/>
                  <a:t> </a:t>
                </a:r>
                <a:r>
                  <a:rPr lang="en-CA" dirty="0"/>
                  <a:t>6. Consider the AR(1) process </a:t>
                </a:r>
                <a14:m>
                  <m:oMath xmlns:m="http://schemas.openxmlformats.org/officeDocument/2006/math">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𝑡</m:t>
                        </m:r>
                      </m:sub>
                    </m:sSub>
                    <m:r>
                      <a:rPr lang="ru-UA">
                        <a:latin typeface="Cambria Math" panose="02040503050406030204" pitchFamily="18" charset="0"/>
                      </a:rPr>
                      <m:t>=0.5</m:t>
                    </m:r>
                    <m:r>
                      <a:rPr lang="ru-UA" i="1">
                        <a:latin typeface="Cambria Math" panose="02040503050406030204" pitchFamily="18" charset="0"/>
                      </a:rPr>
                      <m:t> </m:t>
                    </m:r>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𝑡</m:t>
                        </m:r>
                        <m:r>
                          <a:rPr lang="ru-UA">
                            <a:latin typeface="Cambria Math" panose="02040503050406030204" pitchFamily="18" charset="0"/>
                          </a:rPr>
                          <m:t>−1</m:t>
                        </m:r>
                      </m:sub>
                    </m:sSub>
                    <m:r>
                      <a:rPr lang="ru-UA">
                        <a:latin typeface="Cambria Math" panose="02040503050406030204" pitchFamily="18" charset="0"/>
                      </a:rPr>
                      <m:t>+</m:t>
                    </m:r>
                    <m:sSub>
                      <m:sSubPr>
                        <m:ctrlPr>
                          <a:rPr lang="ru-UA" i="1">
                            <a:latin typeface="Cambria Math" panose="02040503050406030204" pitchFamily="18" charset="0"/>
                          </a:rPr>
                        </m:ctrlPr>
                      </m:sSubPr>
                      <m:e>
                        <m:r>
                          <a:rPr lang="ru-UA">
                            <a:latin typeface="Cambria Math" panose="02040503050406030204" pitchFamily="18" charset="0"/>
                          </a:rPr>
                          <m:t>𝑤</m:t>
                        </m:r>
                      </m:e>
                      <m:sub>
                        <m:r>
                          <a:rPr lang="ru-UA">
                            <a:latin typeface="Cambria Math" panose="02040503050406030204" pitchFamily="18" charset="0"/>
                          </a:rPr>
                          <m:t>𝑡</m:t>
                        </m:r>
                      </m:sub>
                    </m:sSub>
                  </m:oMath>
                </a14:m>
                <a:r>
                  <a:rPr lang="x-IV_mathan" dirty="0"/>
                  <a:t>,  over white noise </a:t>
                </a:r>
                <a14:m>
                  <m:oMath xmlns:m="http://schemas.openxmlformats.org/officeDocument/2006/math">
                    <m:sSub>
                      <m:sSubPr>
                        <m:ctrlPr>
                          <a:rPr lang="ru-UA" i="1">
                            <a:latin typeface="Cambria Math" panose="02040503050406030204" pitchFamily="18" charset="0"/>
                          </a:rPr>
                        </m:ctrlPr>
                      </m:sSubPr>
                      <m:e>
                        <m:r>
                          <a:rPr lang="ru-UA">
                            <a:latin typeface="Cambria Math" panose="02040503050406030204" pitchFamily="18" charset="0"/>
                          </a:rPr>
                          <m:t>𝑤</m:t>
                        </m:r>
                      </m:e>
                      <m:sub>
                        <m:r>
                          <a:rPr lang="ru-UA">
                            <a:latin typeface="Cambria Math" panose="02040503050406030204" pitchFamily="18" charset="0"/>
                          </a:rPr>
                          <m:t>𝑡</m:t>
                        </m:r>
                      </m:sub>
                    </m:sSub>
                    <m:r>
                      <a:rPr lang="ru-UA">
                        <a:latin typeface="Cambria Math" panose="02040503050406030204" pitchFamily="18" charset="0"/>
                      </a:rPr>
                      <m:t>.</m:t>
                    </m:r>
                    <m:r>
                      <a:rPr lang="ru-UA" i="1">
                        <a:latin typeface="Cambria Math" panose="02040503050406030204" pitchFamily="18" charset="0"/>
                      </a:rPr>
                      <m:t> </m:t>
                    </m:r>
                  </m:oMath>
                </a14:m>
                <a:endParaRPr lang="ru-UA" dirty="0"/>
              </a:p>
              <a:p>
                <a:pPr marL="114300" indent="0">
                  <a:buNone/>
                </a:pPr>
                <a:r>
                  <a:rPr lang="en-CA" dirty="0"/>
                  <a:t> </a:t>
                </a:r>
                <a:r>
                  <a:rPr lang="en-US" dirty="0"/>
                  <a:t>Compute the autocorrelation of this process at lag 0: </a:t>
                </a:r>
                <a14:m>
                  <m:oMath xmlns:m="http://schemas.openxmlformats.org/officeDocument/2006/math">
                    <m:r>
                      <a:rPr lang="en-US" i="1" dirty="0" smtClean="0">
                        <a:latin typeface="Cambria Math" panose="02040503050406030204" pitchFamily="18" charset="0"/>
                      </a:rPr>
                      <m:t>𝜌</m:t>
                    </m:r>
                    <m:r>
                      <a:rPr lang="en-US" i="1" dirty="0">
                        <a:latin typeface="Cambria Math" panose="02040503050406030204" pitchFamily="18" charset="0"/>
                      </a:rPr>
                      <m:t>(0) = </m:t>
                    </m:r>
                    <m:r>
                      <a:rPr lang="en-US" i="1" dirty="0" err="1">
                        <a:latin typeface="Cambria Math" panose="02040503050406030204" pitchFamily="18" charset="0"/>
                      </a:rPr>
                      <m:t>𝑐𝑜𝑟</m:t>
                    </m:r>
                    <m:r>
                      <a:rPr lang="en-US" i="1" dirty="0">
                        <a:latin typeface="Cambria Math" panose="02040503050406030204" pitchFamily="18" charset="0"/>
                      </a:rPr>
                      <m:t>(</m:t>
                    </m:r>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𝑡</m:t>
                        </m:r>
                      </m:sub>
                    </m:sSub>
                    <m:r>
                      <a:rPr lang="ru-UA">
                        <a:latin typeface="Cambria Math" panose="02040503050406030204" pitchFamily="18" charset="0"/>
                      </a:rPr>
                      <m:t>,</m:t>
                    </m:r>
                    <m:r>
                      <a:rPr lang="ru-UA" i="1">
                        <a:latin typeface="Cambria Math" panose="02040503050406030204" pitchFamily="18" charset="0"/>
                      </a:rPr>
                      <m:t> </m:t>
                    </m:r>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𝑡</m:t>
                        </m:r>
                      </m:sub>
                    </m:sSub>
                    <m:r>
                      <a:rPr lang="ru-UA">
                        <a:latin typeface="Cambria Math" panose="02040503050406030204" pitchFamily="18" charset="0"/>
                      </a:rPr>
                      <m:t>)</m:t>
                    </m:r>
                  </m:oMath>
                </a14:m>
                <a:endParaRPr lang="ru-UA" dirty="0"/>
              </a:p>
              <a:p>
                <a:pPr marL="114300" indent="0">
                  <a:buNone/>
                </a:pPr>
                <a:r>
                  <a:rPr lang="en-CA" dirty="0"/>
                  <a:t> </a:t>
                </a:r>
              </a:p>
              <a:p>
                <a:pPr marL="628650" indent="-514350">
                  <a:buFont typeface="+mj-lt"/>
                  <a:buAutoNum type="alphaUcPeriod"/>
                </a:pPr>
                <a:r>
                  <a:rPr lang="en-CA" dirty="0"/>
                  <a:t>-2</a:t>
                </a:r>
              </a:p>
              <a:p>
                <a:pPr marL="628650" indent="-514350">
                  <a:buFont typeface="+mj-lt"/>
                  <a:buAutoNum type="alphaUcPeriod"/>
                </a:pPr>
                <a:r>
                  <a:rPr lang="en-CA" dirty="0"/>
                  <a:t>-0.5</a:t>
                </a:r>
              </a:p>
              <a:p>
                <a:pPr marL="628650" indent="-514350">
                  <a:buFont typeface="+mj-lt"/>
                  <a:buAutoNum type="alphaUcPeriod"/>
                </a:pPr>
                <a:r>
                  <a:rPr lang="en-CA" dirty="0"/>
                  <a:t>0</a:t>
                </a:r>
              </a:p>
              <a:p>
                <a:pPr marL="628650" indent="-514350">
                  <a:buFont typeface="+mj-lt"/>
                  <a:buAutoNum type="alphaUcPeriod"/>
                </a:pPr>
                <a:r>
                  <a:rPr lang="en-CA" dirty="0"/>
                  <a:t>0.5</a:t>
                </a:r>
              </a:p>
              <a:p>
                <a:pPr marL="628650" indent="-514350">
                  <a:buFont typeface="+mj-lt"/>
                  <a:buAutoNum type="alphaUcPeriod"/>
                </a:pPr>
                <a:r>
                  <a:rPr lang="en-CA" dirty="0"/>
                  <a:t>1</a:t>
                </a:r>
              </a:p>
              <a:p>
                <a:pPr marL="114300" indent="0">
                  <a:buNone/>
                </a:pPr>
                <a:r>
                  <a:rPr lang="en-US" dirty="0"/>
                  <a:t> </a:t>
                </a:r>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758758" y="914400"/>
                <a:ext cx="11128442" cy="5411450"/>
              </a:xfrm>
              <a:blipFill>
                <a:blip r:embed="rId2"/>
                <a:stretch>
                  <a:fillRect/>
                </a:stretch>
              </a:blipFill>
            </p:spPr>
            <p:txBody>
              <a:bodyPr/>
              <a:lstStyle/>
              <a:p>
                <a:r>
                  <a:rPr lang="ru-UA">
                    <a:noFill/>
                  </a:rPr>
                  <a:t> </a:t>
                </a:r>
              </a:p>
            </p:txBody>
          </p:sp>
        </mc:Fallback>
      </mc:AlternateContent>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24</a:t>
            </a:fld>
            <a:endParaRPr lang="en-US" dirty="0"/>
          </a:p>
        </p:txBody>
      </p:sp>
    </p:spTree>
    <p:extLst>
      <p:ext uri="{BB962C8B-B14F-4D97-AF65-F5344CB8AC3E}">
        <p14:creationId xmlns:p14="http://schemas.microsoft.com/office/powerpoint/2010/main" val="4430327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0515600" cy="1325563"/>
          </a:xfrm>
        </p:spPr>
        <p:txBody>
          <a:bodyPr>
            <a:normAutofit/>
          </a:bodyPr>
          <a:lstStyle/>
          <a:p>
            <a:pPr algn="ctr"/>
            <a:r>
              <a:rPr lang="en-US" sz="4000" dirty="0">
                <a:solidFill>
                  <a:srgbClr val="0070C0"/>
                </a:solidFill>
              </a:rPr>
              <a:t>PACF Q</a:t>
            </a:r>
            <a:r>
              <a:rPr lang="en-CA" sz="4000" dirty="0" err="1">
                <a:solidFill>
                  <a:srgbClr val="0070C0"/>
                </a:solidFill>
              </a:rPr>
              <a:t>uiz</a:t>
            </a:r>
            <a:r>
              <a:rPr lang="en-CA" sz="4000" dirty="0">
                <a:solidFill>
                  <a:srgbClr val="0070C0"/>
                </a:solidFill>
              </a:rPr>
              <a:t>. Quantitative.</a:t>
            </a:r>
            <a:br>
              <a:rPr lang="en-US" sz="4000" dirty="0"/>
            </a:br>
            <a:endParaRPr lang="ru-RU" sz="4000" dirty="0"/>
          </a:p>
        </p:txBody>
      </p:sp>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758758" y="914400"/>
                <a:ext cx="11128442" cy="5411450"/>
              </a:xfrm>
            </p:spPr>
            <p:txBody>
              <a:bodyPr>
                <a:normAutofit/>
              </a:bodyPr>
              <a:lstStyle/>
              <a:p>
                <a:pPr marL="114300" indent="0">
                  <a:buNone/>
                </a:pPr>
                <a:r>
                  <a:rPr lang="en-US" dirty="0"/>
                  <a:t> 7. </a:t>
                </a:r>
                <a:r>
                  <a:rPr lang="en-CA" dirty="0"/>
                  <a:t>Keep considering the AR(1) process </a:t>
                </a:r>
                <a14:m>
                  <m:oMath xmlns:m="http://schemas.openxmlformats.org/officeDocument/2006/math">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𝑡</m:t>
                        </m:r>
                      </m:sub>
                    </m:sSub>
                    <m:r>
                      <a:rPr lang="ru-UA">
                        <a:latin typeface="Cambria Math" panose="02040503050406030204" pitchFamily="18" charset="0"/>
                      </a:rPr>
                      <m:t>=0.5</m:t>
                    </m:r>
                    <m:r>
                      <a:rPr lang="ru-UA" i="1">
                        <a:latin typeface="Cambria Math" panose="02040503050406030204" pitchFamily="18" charset="0"/>
                      </a:rPr>
                      <m:t> </m:t>
                    </m:r>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𝑡</m:t>
                        </m:r>
                        <m:r>
                          <a:rPr lang="ru-UA">
                            <a:latin typeface="Cambria Math" panose="02040503050406030204" pitchFamily="18" charset="0"/>
                          </a:rPr>
                          <m:t>−1</m:t>
                        </m:r>
                      </m:sub>
                    </m:sSub>
                    <m:r>
                      <a:rPr lang="ru-UA">
                        <a:latin typeface="Cambria Math" panose="02040503050406030204" pitchFamily="18" charset="0"/>
                      </a:rPr>
                      <m:t>+</m:t>
                    </m:r>
                    <m:sSub>
                      <m:sSubPr>
                        <m:ctrlPr>
                          <a:rPr lang="ru-UA" i="1">
                            <a:latin typeface="Cambria Math" panose="02040503050406030204" pitchFamily="18" charset="0"/>
                          </a:rPr>
                        </m:ctrlPr>
                      </m:sSubPr>
                      <m:e>
                        <m:r>
                          <a:rPr lang="ru-UA">
                            <a:latin typeface="Cambria Math" panose="02040503050406030204" pitchFamily="18" charset="0"/>
                          </a:rPr>
                          <m:t>𝑤</m:t>
                        </m:r>
                      </m:e>
                      <m:sub>
                        <m:r>
                          <a:rPr lang="ru-UA">
                            <a:latin typeface="Cambria Math" panose="02040503050406030204" pitchFamily="18" charset="0"/>
                          </a:rPr>
                          <m:t>𝑡</m:t>
                        </m:r>
                      </m:sub>
                    </m:sSub>
                  </m:oMath>
                </a14:m>
                <a:r>
                  <a:rPr lang="x-IV_mathan" dirty="0"/>
                  <a:t>,  over white noise </a:t>
                </a:r>
                <a14:m>
                  <m:oMath xmlns:m="http://schemas.openxmlformats.org/officeDocument/2006/math">
                    <m:sSub>
                      <m:sSubPr>
                        <m:ctrlPr>
                          <a:rPr lang="ru-UA" i="1">
                            <a:latin typeface="Cambria Math" panose="02040503050406030204" pitchFamily="18" charset="0"/>
                          </a:rPr>
                        </m:ctrlPr>
                      </m:sSubPr>
                      <m:e>
                        <m:r>
                          <a:rPr lang="ru-UA">
                            <a:latin typeface="Cambria Math" panose="02040503050406030204" pitchFamily="18" charset="0"/>
                          </a:rPr>
                          <m:t>𝑤</m:t>
                        </m:r>
                      </m:e>
                      <m:sub>
                        <m:r>
                          <a:rPr lang="ru-UA">
                            <a:latin typeface="Cambria Math" panose="02040503050406030204" pitchFamily="18" charset="0"/>
                          </a:rPr>
                          <m:t>𝑡</m:t>
                        </m:r>
                      </m:sub>
                    </m:sSub>
                    <m:r>
                      <a:rPr lang="ru-UA">
                        <a:latin typeface="Cambria Math" panose="02040503050406030204" pitchFamily="18" charset="0"/>
                      </a:rPr>
                      <m:t>.</m:t>
                    </m:r>
                    <m:r>
                      <a:rPr lang="ru-UA" i="1">
                        <a:latin typeface="Cambria Math" panose="02040503050406030204" pitchFamily="18" charset="0"/>
                      </a:rPr>
                      <m:t> </m:t>
                    </m:r>
                  </m:oMath>
                </a14:m>
                <a:r>
                  <a:rPr lang="en-US" dirty="0"/>
                  <a:t> Compute the autocorrelation of this process at lag 1:</a:t>
                </a:r>
              </a:p>
              <a:p>
                <a:pPr marL="11430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𝜌</m:t>
                      </m:r>
                      <m:r>
                        <a:rPr lang="en-US" i="1" dirty="0" smtClean="0">
                          <a:latin typeface="Cambria Math" panose="02040503050406030204" pitchFamily="18" charset="0"/>
                        </a:rPr>
                        <m:t>(1) = </m:t>
                      </m:r>
                      <m:r>
                        <a:rPr lang="en-US" i="1" dirty="0" err="1">
                          <a:latin typeface="Cambria Math" panose="02040503050406030204" pitchFamily="18" charset="0"/>
                        </a:rPr>
                        <m:t>𝑐𝑜𝑟</m:t>
                      </m:r>
                      <m:r>
                        <a:rPr lang="en-US" i="1" dirty="0">
                          <a:latin typeface="Cambria Math" panose="02040503050406030204" pitchFamily="18" charset="0"/>
                        </a:rPr>
                        <m:t>(</m:t>
                      </m:r>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𝑡</m:t>
                          </m:r>
                          <m:r>
                            <a:rPr lang="ru-UA">
                              <a:latin typeface="Cambria Math" panose="02040503050406030204" pitchFamily="18" charset="0"/>
                            </a:rPr>
                            <m:t>+1</m:t>
                          </m:r>
                        </m:sub>
                      </m:sSub>
                      <m:r>
                        <a:rPr lang="ru-UA">
                          <a:latin typeface="Cambria Math" panose="02040503050406030204" pitchFamily="18" charset="0"/>
                        </a:rPr>
                        <m:t>,</m:t>
                      </m:r>
                      <m:r>
                        <a:rPr lang="ru-UA" i="1">
                          <a:latin typeface="Cambria Math" panose="02040503050406030204" pitchFamily="18" charset="0"/>
                        </a:rPr>
                        <m:t> </m:t>
                      </m:r>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𝑡</m:t>
                          </m:r>
                        </m:sub>
                      </m:sSub>
                      <m:r>
                        <a:rPr lang="ru-UA">
                          <a:latin typeface="Cambria Math" panose="02040503050406030204" pitchFamily="18" charset="0"/>
                        </a:rPr>
                        <m:t>)</m:t>
                      </m:r>
                    </m:oMath>
                  </m:oMathPara>
                </a14:m>
                <a:endParaRPr lang="ru-UA" dirty="0"/>
              </a:p>
              <a:p>
                <a:pPr marL="114300" indent="0">
                  <a:buNone/>
                </a:pPr>
                <a:r>
                  <a:rPr lang="en-CA" dirty="0"/>
                  <a:t> </a:t>
                </a:r>
              </a:p>
              <a:p>
                <a:pPr marL="628650" indent="-514350">
                  <a:buFont typeface="+mj-lt"/>
                  <a:buAutoNum type="alphaUcPeriod"/>
                </a:pPr>
                <a:r>
                  <a:rPr lang="en-CA" dirty="0"/>
                  <a:t>-2</a:t>
                </a:r>
              </a:p>
              <a:p>
                <a:pPr marL="628650" indent="-514350">
                  <a:buFont typeface="+mj-lt"/>
                  <a:buAutoNum type="alphaUcPeriod"/>
                </a:pPr>
                <a:r>
                  <a:rPr lang="en-CA" dirty="0"/>
                  <a:t>-0.5</a:t>
                </a:r>
              </a:p>
              <a:p>
                <a:pPr marL="628650" indent="-514350">
                  <a:buFont typeface="+mj-lt"/>
                  <a:buAutoNum type="alphaUcPeriod"/>
                </a:pPr>
                <a:r>
                  <a:rPr lang="en-CA" dirty="0"/>
                  <a:t>0</a:t>
                </a:r>
              </a:p>
              <a:p>
                <a:pPr marL="628650" indent="-514350">
                  <a:buFont typeface="+mj-lt"/>
                  <a:buAutoNum type="alphaUcPeriod"/>
                </a:pPr>
                <a:r>
                  <a:rPr lang="en-CA" dirty="0"/>
                  <a:t>0.5</a:t>
                </a:r>
              </a:p>
              <a:p>
                <a:pPr marL="628650" indent="-514350">
                  <a:buFont typeface="+mj-lt"/>
                  <a:buAutoNum type="alphaUcPeriod"/>
                </a:pPr>
                <a:r>
                  <a:rPr lang="en-CA" dirty="0"/>
                  <a:t>1</a:t>
                </a:r>
              </a:p>
              <a:p>
                <a:pPr marL="114300" indent="0">
                  <a:buNone/>
                </a:pPr>
                <a:endParaRPr lang="en-US" dirty="0"/>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758758" y="914400"/>
                <a:ext cx="11128442" cy="5411450"/>
              </a:xfrm>
              <a:blipFill>
                <a:blip r:embed="rId2"/>
                <a:stretch>
                  <a:fillRect l="-55"/>
                </a:stretch>
              </a:blipFill>
            </p:spPr>
            <p:txBody>
              <a:bodyPr/>
              <a:lstStyle/>
              <a:p>
                <a:r>
                  <a:rPr lang="ru-UA">
                    <a:noFill/>
                  </a:rPr>
                  <a:t> </a:t>
                </a:r>
              </a:p>
            </p:txBody>
          </p:sp>
        </mc:Fallback>
      </mc:AlternateContent>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25</a:t>
            </a:fld>
            <a:endParaRPr lang="en-US" dirty="0"/>
          </a:p>
        </p:txBody>
      </p:sp>
    </p:spTree>
    <p:extLst>
      <p:ext uri="{BB962C8B-B14F-4D97-AF65-F5344CB8AC3E}">
        <p14:creationId xmlns:p14="http://schemas.microsoft.com/office/powerpoint/2010/main" val="26352319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0515600" cy="1325563"/>
          </a:xfrm>
        </p:spPr>
        <p:txBody>
          <a:bodyPr>
            <a:normAutofit/>
          </a:bodyPr>
          <a:lstStyle/>
          <a:p>
            <a:pPr algn="ctr"/>
            <a:r>
              <a:rPr lang="en-US" sz="4000" dirty="0">
                <a:solidFill>
                  <a:srgbClr val="0070C0"/>
                </a:solidFill>
              </a:rPr>
              <a:t>PACF Q</a:t>
            </a:r>
            <a:r>
              <a:rPr lang="en-CA" sz="4000" dirty="0" err="1">
                <a:solidFill>
                  <a:srgbClr val="0070C0"/>
                </a:solidFill>
              </a:rPr>
              <a:t>uiz</a:t>
            </a:r>
            <a:r>
              <a:rPr lang="en-CA" sz="4000" dirty="0">
                <a:solidFill>
                  <a:srgbClr val="0070C0"/>
                </a:solidFill>
              </a:rPr>
              <a:t>. Quantitative.</a:t>
            </a:r>
            <a:br>
              <a:rPr lang="en-US" sz="4000" dirty="0"/>
            </a:br>
            <a:endParaRPr lang="ru-RU" sz="4000" dirty="0"/>
          </a:p>
        </p:txBody>
      </p:sp>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758758" y="914400"/>
                <a:ext cx="11128442" cy="5411450"/>
              </a:xfrm>
            </p:spPr>
            <p:txBody>
              <a:bodyPr>
                <a:normAutofit/>
              </a:bodyPr>
              <a:lstStyle/>
              <a:p>
                <a:pPr marL="114300" indent="0">
                  <a:buNone/>
                </a:pPr>
                <a:r>
                  <a:rPr lang="en-US" dirty="0"/>
                  <a:t> 8. </a:t>
                </a:r>
                <a:r>
                  <a:rPr lang="en-CA" dirty="0"/>
                  <a:t>Keep considering the AR(1) process </a:t>
                </a:r>
                <a14:m>
                  <m:oMath xmlns:m="http://schemas.openxmlformats.org/officeDocument/2006/math">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𝑡</m:t>
                        </m:r>
                      </m:sub>
                    </m:sSub>
                    <m:r>
                      <a:rPr lang="ru-UA">
                        <a:latin typeface="Cambria Math" panose="02040503050406030204" pitchFamily="18" charset="0"/>
                      </a:rPr>
                      <m:t>=0.5</m:t>
                    </m:r>
                    <m:r>
                      <a:rPr lang="ru-UA" i="1">
                        <a:latin typeface="Cambria Math" panose="02040503050406030204" pitchFamily="18" charset="0"/>
                      </a:rPr>
                      <m:t> </m:t>
                    </m:r>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𝑡</m:t>
                        </m:r>
                        <m:r>
                          <a:rPr lang="ru-UA">
                            <a:latin typeface="Cambria Math" panose="02040503050406030204" pitchFamily="18" charset="0"/>
                          </a:rPr>
                          <m:t>−1</m:t>
                        </m:r>
                      </m:sub>
                    </m:sSub>
                    <m:r>
                      <a:rPr lang="ru-UA">
                        <a:latin typeface="Cambria Math" panose="02040503050406030204" pitchFamily="18" charset="0"/>
                      </a:rPr>
                      <m:t>+</m:t>
                    </m:r>
                    <m:sSub>
                      <m:sSubPr>
                        <m:ctrlPr>
                          <a:rPr lang="ru-UA" i="1">
                            <a:latin typeface="Cambria Math" panose="02040503050406030204" pitchFamily="18" charset="0"/>
                          </a:rPr>
                        </m:ctrlPr>
                      </m:sSubPr>
                      <m:e>
                        <m:r>
                          <a:rPr lang="ru-UA">
                            <a:latin typeface="Cambria Math" panose="02040503050406030204" pitchFamily="18" charset="0"/>
                          </a:rPr>
                          <m:t>𝑤</m:t>
                        </m:r>
                      </m:e>
                      <m:sub>
                        <m:r>
                          <a:rPr lang="ru-UA">
                            <a:latin typeface="Cambria Math" panose="02040503050406030204" pitchFamily="18" charset="0"/>
                          </a:rPr>
                          <m:t>𝑡</m:t>
                        </m:r>
                      </m:sub>
                    </m:sSub>
                  </m:oMath>
                </a14:m>
                <a:r>
                  <a:rPr lang="x-IV_mathan" dirty="0"/>
                  <a:t>,  over white noise </a:t>
                </a:r>
                <a14:m>
                  <m:oMath xmlns:m="http://schemas.openxmlformats.org/officeDocument/2006/math">
                    <m:sSub>
                      <m:sSubPr>
                        <m:ctrlPr>
                          <a:rPr lang="ru-UA" i="1">
                            <a:latin typeface="Cambria Math" panose="02040503050406030204" pitchFamily="18" charset="0"/>
                          </a:rPr>
                        </m:ctrlPr>
                      </m:sSubPr>
                      <m:e>
                        <m:r>
                          <a:rPr lang="ru-UA">
                            <a:latin typeface="Cambria Math" panose="02040503050406030204" pitchFamily="18" charset="0"/>
                          </a:rPr>
                          <m:t>𝑤</m:t>
                        </m:r>
                      </m:e>
                      <m:sub>
                        <m:r>
                          <a:rPr lang="ru-UA">
                            <a:latin typeface="Cambria Math" panose="02040503050406030204" pitchFamily="18" charset="0"/>
                          </a:rPr>
                          <m:t>𝑡</m:t>
                        </m:r>
                      </m:sub>
                    </m:sSub>
                    <m:r>
                      <a:rPr lang="ru-UA">
                        <a:latin typeface="Cambria Math" panose="02040503050406030204" pitchFamily="18" charset="0"/>
                      </a:rPr>
                      <m:t>.</m:t>
                    </m:r>
                    <m:r>
                      <a:rPr lang="ru-UA" i="1">
                        <a:latin typeface="Cambria Math" panose="02040503050406030204" pitchFamily="18" charset="0"/>
                      </a:rPr>
                      <m:t> </m:t>
                    </m:r>
                  </m:oMath>
                </a14:m>
                <a:r>
                  <a:rPr lang="en-US" dirty="0"/>
                  <a:t> </a:t>
                </a:r>
              </a:p>
              <a:p>
                <a:pPr marL="114300" indent="0">
                  <a:buNone/>
                </a:pPr>
                <a:r>
                  <a:rPr lang="en-US" dirty="0"/>
                  <a:t>Using your answer to the previous question, or any other source, compute the partial autocorrelation (PACF) of this process at lag 1: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𝜙</m:t>
                        </m:r>
                      </m:e>
                      <m:sub>
                        <m:r>
                          <a:rPr lang="en-US" b="0" i="1" dirty="0" smtClean="0">
                            <a:latin typeface="Cambria Math" panose="02040503050406030204" pitchFamily="18" charset="0"/>
                          </a:rPr>
                          <m:t>11</m:t>
                        </m:r>
                      </m:sub>
                    </m:sSub>
                    <m:r>
                      <a:rPr lang="en-US" i="1" dirty="0" smtClean="0">
                        <a:latin typeface="Cambria Math" panose="02040503050406030204" pitchFamily="18" charset="0"/>
                      </a:rPr>
                      <m:t> </m:t>
                    </m:r>
                  </m:oMath>
                </a14:m>
                <a:endParaRPr lang="en-US" dirty="0"/>
              </a:p>
              <a:p>
                <a:pPr marL="114300" indent="0">
                  <a:buNone/>
                </a:pPr>
                <a:r>
                  <a:rPr lang="en-CA" dirty="0"/>
                  <a:t> </a:t>
                </a:r>
              </a:p>
              <a:p>
                <a:pPr marL="628650" indent="-514350">
                  <a:buFont typeface="+mj-lt"/>
                  <a:buAutoNum type="alphaUcPeriod"/>
                </a:pPr>
                <a:r>
                  <a:rPr lang="en-CA" dirty="0"/>
                  <a:t>-2</a:t>
                </a:r>
              </a:p>
              <a:p>
                <a:pPr marL="628650" indent="-514350">
                  <a:buFont typeface="+mj-lt"/>
                  <a:buAutoNum type="alphaUcPeriod"/>
                </a:pPr>
                <a:r>
                  <a:rPr lang="en-CA" dirty="0"/>
                  <a:t>-0.5</a:t>
                </a:r>
              </a:p>
              <a:p>
                <a:pPr marL="628650" indent="-514350">
                  <a:buFont typeface="+mj-lt"/>
                  <a:buAutoNum type="alphaUcPeriod"/>
                </a:pPr>
                <a:r>
                  <a:rPr lang="en-CA" dirty="0"/>
                  <a:t>0</a:t>
                </a:r>
              </a:p>
              <a:p>
                <a:pPr marL="628650" indent="-514350">
                  <a:buFont typeface="+mj-lt"/>
                  <a:buAutoNum type="alphaUcPeriod"/>
                </a:pPr>
                <a:r>
                  <a:rPr lang="en-CA" dirty="0"/>
                  <a:t>0.5</a:t>
                </a:r>
              </a:p>
              <a:p>
                <a:pPr marL="628650" indent="-514350">
                  <a:buFont typeface="+mj-lt"/>
                  <a:buAutoNum type="alphaUcPeriod"/>
                </a:pPr>
                <a:r>
                  <a:rPr lang="en-CA" dirty="0"/>
                  <a:t>1</a:t>
                </a:r>
              </a:p>
              <a:p>
                <a:pPr marL="114300" indent="0">
                  <a:buNone/>
                </a:pPr>
                <a:endParaRPr lang="en-US" dirty="0"/>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758758" y="914400"/>
                <a:ext cx="11128442" cy="5411450"/>
              </a:xfrm>
              <a:blipFill>
                <a:blip r:embed="rId2"/>
                <a:stretch>
                  <a:fillRect l="-55" r="-1205"/>
                </a:stretch>
              </a:blipFill>
            </p:spPr>
            <p:txBody>
              <a:bodyPr/>
              <a:lstStyle/>
              <a:p>
                <a:r>
                  <a:rPr lang="en-CA">
                    <a:noFill/>
                  </a:rPr>
                  <a:t> </a:t>
                </a:r>
              </a:p>
            </p:txBody>
          </p:sp>
        </mc:Fallback>
      </mc:AlternateContent>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26</a:t>
            </a:fld>
            <a:endParaRPr lang="en-US" dirty="0"/>
          </a:p>
        </p:txBody>
      </p:sp>
    </p:spTree>
    <p:extLst>
      <p:ext uri="{BB962C8B-B14F-4D97-AF65-F5344CB8AC3E}">
        <p14:creationId xmlns:p14="http://schemas.microsoft.com/office/powerpoint/2010/main" val="24794626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0515600" cy="1325563"/>
          </a:xfrm>
        </p:spPr>
        <p:txBody>
          <a:bodyPr>
            <a:normAutofit/>
          </a:bodyPr>
          <a:lstStyle/>
          <a:p>
            <a:pPr algn="ctr"/>
            <a:r>
              <a:rPr lang="en-US" sz="4000" dirty="0">
                <a:solidFill>
                  <a:srgbClr val="0070C0"/>
                </a:solidFill>
              </a:rPr>
              <a:t>PACF Q</a:t>
            </a:r>
            <a:r>
              <a:rPr lang="en-CA" sz="4000" dirty="0" err="1">
                <a:solidFill>
                  <a:srgbClr val="0070C0"/>
                </a:solidFill>
              </a:rPr>
              <a:t>uiz</a:t>
            </a:r>
            <a:r>
              <a:rPr lang="en-CA" sz="4000" dirty="0">
                <a:solidFill>
                  <a:srgbClr val="0070C0"/>
                </a:solidFill>
              </a:rPr>
              <a:t>. Quantitative.</a:t>
            </a:r>
            <a:br>
              <a:rPr lang="en-US" sz="4000" dirty="0"/>
            </a:br>
            <a:endParaRPr lang="ru-RU" sz="4000" dirty="0"/>
          </a:p>
        </p:txBody>
      </p:sp>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758758" y="914400"/>
                <a:ext cx="11128442" cy="5411450"/>
              </a:xfrm>
            </p:spPr>
            <p:txBody>
              <a:bodyPr>
                <a:normAutofit/>
              </a:bodyPr>
              <a:lstStyle/>
              <a:p>
                <a:pPr marL="114300" indent="0">
                  <a:buNone/>
                </a:pPr>
                <a:r>
                  <a:rPr lang="en-US" dirty="0"/>
                  <a:t> 9. </a:t>
                </a:r>
                <a:r>
                  <a:rPr lang="en-CA" dirty="0"/>
                  <a:t>Keep considering the AR(1) process </a:t>
                </a:r>
                <a14:m>
                  <m:oMath xmlns:m="http://schemas.openxmlformats.org/officeDocument/2006/math">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𝑡</m:t>
                        </m:r>
                      </m:sub>
                    </m:sSub>
                    <m:r>
                      <a:rPr lang="ru-UA">
                        <a:latin typeface="Cambria Math" panose="02040503050406030204" pitchFamily="18" charset="0"/>
                      </a:rPr>
                      <m:t>=0.5</m:t>
                    </m:r>
                    <m:r>
                      <a:rPr lang="ru-UA" i="1">
                        <a:latin typeface="Cambria Math" panose="02040503050406030204" pitchFamily="18" charset="0"/>
                      </a:rPr>
                      <m:t> </m:t>
                    </m:r>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𝑡</m:t>
                        </m:r>
                        <m:r>
                          <a:rPr lang="ru-UA">
                            <a:latin typeface="Cambria Math" panose="02040503050406030204" pitchFamily="18" charset="0"/>
                          </a:rPr>
                          <m:t>−1</m:t>
                        </m:r>
                      </m:sub>
                    </m:sSub>
                    <m:r>
                      <a:rPr lang="ru-UA">
                        <a:latin typeface="Cambria Math" panose="02040503050406030204" pitchFamily="18" charset="0"/>
                      </a:rPr>
                      <m:t>+</m:t>
                    </m:r>
                    <m:sSub>
                      <m:sSubPr>
                        <m:ctrlPr>
                          <a:rPr lang="ru-UA" i="1">
                            <a:latin typeface="Cambria Math" panose="02040503050406030204" pitchFamily="18" charset="0"/>
                          </a:rPr>
                        </m:ctrlPr>
                      </m:sSubPr>
                      <m:e>
                        <m:r>
                          <a:rPr lang="ru-UA">
                            <a:latin typeface="Cambria Math" panose="02040503050406030204" pitchFamily="18" charset="0"/>
                          </a:rPr>
                          <m:t>𝑤</m:t>
                        </m:r>
                      </m:e>
                      <m:sub>
                        <m:r>
                          <a:rPr lang="ru-UA">
                            <a:latin typeface="Cambria Math" panose="02040503050406030204" pitchFamily="18" charset="0"/>
                          </a:rPr>
                          <m:t>𝑡</m:t>
                        </m:r>
                      </m:sub>
                    </m:sSub>
                  </m:oMath>
                </a14:m>
                <a:r>
                  <a:rPr lang="x-IV_mathan" dirty="0"/>
                  <a:t>,  over white noise </a:t>
                </a:r>
                <a14:m>
                  <m:oMath xmlns:m="http://schemas.openxmlformats.org/officeDocument/2006/math">
                    <m:sSub>
                      <m:sSubPr>
                        <m:ctrlPr>
                          <a:rPr lang="ru-UA" i="1">
                            <a:latin typeface="Cambria Math" panose="02040503050406030204" pitchFamily="18" charset="0"/>
                          </a:rPr>
                        </m:ctrlPr>
                      </m:sSubPr>
                      <m:e>
                        <m:r>
                          <a:rPr lang="ru-UA">
                            <a:latin typeface="Cambria Math" panose="02040503050406030204" pitchFamily="18" charset="0"/>
                          </a:rPr>
                          <m:t>𝑤</m:t>
                        </m:r>
                      </m:e>
                      <m:sub>
                        <m:r>
                          <a:rPr lang="ru-UA">
                            <a:latin typeface="Cambria Math" panose="02040503050406030204" pitchFamily="18" charset="0"/>
                          </a:rPr>
                          <m:t>𝑡</m:t>
                        </m:r>
                      </m:sub>
                    </m:sSub>
                    <m:r>
                      <a:rPr lang="ru-UA">
                        <a:latin typeface="Cambria Math" panose="02040503050406030204" pitchFamily="18" charset="0"/>
                      </a:rPr>
                      <m:t>.</m:t>
                    </m:r>
                    <m:r>
                      <a:rPr lang="ru-UA" i="1">
                        <a:latin typeface="Cambria Math" panose="02040503050406030204" pitchFamily="18" charset="0"/>
                      </a:rPr>
                      <m:t> </m:t>
                    </m:r>
                  </m:oMath>
                </a14:m>
                <a:endParaRPr lang="ru-UA" dirty="0"/>
              </a:p>
              <a:p>
                <a:pPr marL="114300" indent="0">
                  <a:buNone/>
                </a:pPr>
                <a:r>
                  <a:rPr lang="en-CA" dirty="0"/>
                  <a:t> Write the formula for </a:t>
                </a:r>
                <a14:m>
                  <m:oMath xmlns:m="http://schemas.openxmlformats.org/officeDocument/2006/math">
                    <m:sSub>
                      <m:sSubPr>
                        <m:ctrlPr>
                          <a:rPr lang="ru-UA" i="1">
                            <a:latin typeface="Cambria Math" panose="02040503050406030204" pitchFamily="18" charset="0"/>
                          </a:rPr>
                        </m:ctrlPr>
                      </m:sSubPr>
                      <m:e>
                        <m:acc>
                          <m:accPr>
                            <m:chr m:val="̂"/>
                            <m:ctrlPr>
                              <a:rPr lang="ru-UA" i="1">
                                <a:latin typeface="Cambria Math" panose="02040503050406030204" pitchFamily="18" charset="0"/>
                              </a:rPr>
                            </m:ctrlPr>
                          </m:accPr>
                          <m:e>
                            <m:r>
                              <a:rPr lang="ru-UA">
                                <a:latin typeface="Cambria Math" panose="02040503050406030204" pitchFamily="18" charset="0"/>
                              </a:rPr>
                              <m:t>𝑥</m:t>
                            </m:r>
                          </m:e>
                        </m:acc>
                      </m:e>
                      <m:sub>
                        <m:r>
                          <a:rPr lang="ru-UA">
                            <a:latin typeface="Cambria Math" panose="02040503050406030204" pitchFamily="18" charset="0"/>
                          </a:rPr>
                          <m:t>𝑡</m:t>
                        </m:r>
                        <m:r>
                          <a:rPr lang="ru-UA">
                            <a:latin typeface="Cambria Math" panose="02040503050406030204" pitchFamily="18" charset="0"/>
                          </a:rPr>
                          <m:t>+2</m:t>
                        </m:r>
                      </m:sub>
                    </m:sSub>
                  </m:oMath>
                </a14:m>
                <a:r>
                  <a:rPr lang="en-CA" dirty="0"/>
                  <a:t> as a scaled variable </a:t>
                </a:r>
                <a14:m>
                  <m:oMath xmlns:m="http://schemas.openxmlformats.org/officeDocument/2006/math">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𝑡</m:t>
                        </m:r>
                        <m:r>
                          <a:rPr lang="ru-UA">
                            <a:latin typeface="Cambria Math" panose="02040503050406030204" pitchFamily="18" charset="0"/>
                          </a:rPr>
                          <m:t>+1</m:t>
                        </m:r>
                      </m:sub>
                    </m:sSub>
                    <m:r>
                      <a:rPr lang="ru-UA">
                        <a:latin typeface="Cambria Math" panose="02040503050406030204" pitchFamily="18" charset="0"/>
                      </a:rPr>
                      <m:t>,</m:t>
                    </m:r>
                    <m:r>
                      <a:rPr lang="ru-UA" i="1">
                        <a:latin typeface="Cambria Math" panose="02040503050406030204" pitchFamily="18" charset="0"/>
                      </a:rPr>
                      <m:t> </m:t>
                    </m:r>
                  </m:oMath>
                </a14:m>
                <a:r>
                  <a:rPr lang="en-CA" dirty="0"/>
                  <a:t>best approximating </a:t>
                </a:r>
                <a14:m>
                  <m:oMath xmlns:m="http://schemas.openxmlformats.org/officeDocument/2006/math">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𝑡</m:t>
                        </m:r>
                        <m:r>
                          <a:rPr lang="ru-UA">
                            <a:latin typeface="Cambria Math" panose="02040503050406030204" pitchFamily="18" charset="0"/>
                          </a:rPr>
                          <m:t>+2</m:t>
                        </m:r>
                      </m:sub>
                    </m:sSub>
                    <m:r>
                      <a:rPr lang="ru-UA">
                        <a:latin typeface="Cambria Math" panose="02040503050406030204" pitchFamily="18" charset="0"/>
                      </a:rPr>
                      <m:t>.</m:t>
                    </m:r>
                    <m:r>
                      <a:rPr lang="ru-UA" i="1">
                        <a:latin typeface="Cambria Math" panose="02040503050406030204" pitchFamily="18" charset="0"/>
                      </a:rPr>
                      <m:t> </m:t>
                    </m:r>
                  </m:oMath>
                </a14:m>
                <a:endParaRPr lang="ru-UA" dirty="0"/>
              </a:p>
              <a:p>
                <a:pPr marL="114300" indent="0">
                  <a:buNone/>
                </a:pPr>
                <a:r>
                  <a:rPr lang="en-CA" dirty="0"/>
                  <a:t> </a:t>
                </a:r>
              </a:p>
              <a:p>
                <a:pPr marL="114300" indent="0">
                  <a:buNone/>
                </a:pPr>
                <a:r>
                  <a:rPr lang="x-IV_mathan" dirty="0"/>
                  <a:t> </a:t>
                </a:r>
              </a:p>
              <a:p>
                <a:pPr marL="628650" indent="-514350">
                  <a:buFont typeface="+mj-lt"/>
                  <a:buAutoNum type="alphaUcPeriod"/>
                </a:pPr>
                <a14:m>
                  <m:oMath xmlns:m="http://schemas.openxmlformats.org/officeDocument/2006/math">
                    <m:sSub>
                      <m:sSubPr>
                        <m:ctrlPr>
                          <a:rPr lang="x-IV_mathan" i="1">
                            <a:latin typeface="Cambria Math" panose="02040503050406030204" pitchFamily="18" charset="0"/>
                          </a:rPr>
                        </m:ctrlPr>
                      </m:sSubPr>
                      <m:e>
                        <m:r>
                          <a:rPr lang="x-IV_mathan">
                            <a:latin typeface="Cambria Math" panose="02040503050406030204" pitchFamily="18" charset="0"/>
                          </a:rPr>
                          <m:t>−0.5</m:t>
                        </m:r>
                        <m:r>
                          <a:rPr lang="x-IV_mathan" i="1">
                            <a:latin typeface="Cambria Math" panose="02040503050406030204" pitchFamily="18" charset="0"/>
                          </a:rPr>
                          <m:t> </m:t>
                        </m:r>
                        <m:r>
                          <a:rPr lang="x-IV_mathan">
                            <a:latin typeface="Cambria Math" panose="02040503050406030204" pitchFamily="18" charset="0"/>
                          </a:rPr>
                          <m:t>𝑥</m:t>
                        </m:r>
                      </m:e>
                      <m:sub>
                        <m:r>
                          <a:rPr lang="x-IV_mathan">
                            <a:latin typeface="Cambria Math" panose="02040503050406030204" pitchFamily="18" charset="0"/>
                          </a:rPr>
                          <m:t>𝑡</m:t>
                        </m:r>
                        <m:r>
                          <a:rPr lang="x-IV_mathan">
                            <a:latin typeface="Cambria Math" panose="02040503050406030204" pitchFamily="18" charset="0"/>
                          </a:rPr>
                          <m:t>+1</m:t>
                        </m:r>
                      </m:sub>
                    </m:sSub>
                  </m:oMath>
                </a14:m>
                <a:endParaRPr lang="x-IV_mathan" dirty="0"/>
              </a:p>
              <a:p>
                <a:pPr marL="628650" indent="-514350">
                  <a:buFont typeface="+mj-lt"/>
                  <a:buAutoNum type="alphaUcPeriod"/>
                </a:pPr>
                <a14:m>
                  <m:oMath xmlns:m="http://schemas.openxmlformats.org/officeDocument/2006/math">
                    <m:sSub>
                      <m:sSubPr>
                        <m:ctrlPr>
                          <a:rPr lang="x-IV_mathan" i="1">
                            <a:latin typeface="Cambria Math" panose="02040503050406030204" pitchFamily="18" charset="0"/>
                          </a:rPr>
                        </m:ctrlPr>
                      </m:sSubPr>
                      <m:e>
                        <m:r>
                          <a:rPr lang="x-IV_mathan">
                            <a:latin typeface="Cambria Math" panose="02040503050406030204" pitchFamily="18" charset="0"/>
                          </a:rPr>
                          <m:t>−2</m:t>
                        </m:r>
                        <m:r>
                          <a:rPr lang="x-IV_mathan" i="1">
                            <a:latin typeface="Cambria Math" panose="02040503050406030204" pitchFamily="18" charset="0"/>
                          </a:rPr>
                          <m:t> </m:t>
                        </m:r>
                        <m:r>
                          <a:rPr lang="x-IV_mathan">
                            <a:latin typeface="Cambria Math" panose="02040503050406030204" pitchFamily="18" charset="0"/>
                          </a:rPr>
                          <m:t>𝑥</m:t>
                        </m:r>
                      </m:e>
                      <m:sub>
                        <m:r>
                          <a:rPr lang="x-IV_mathan">
                            <a:latin typeface="Cambria Math" panose="02040503050406030204" pitchFamily="18" charset="0"/>
                          </a:rPr>
                          <m:t>𝑡</m:t>
                        </m:r>
                        <m:r>
                          <a:rPr lang="x-IV_mathan">
                            <a:latin typeface="Cambria Math" panose="02040503050406030204" pitchFamily="18" charset="0"/>
                          </a:rPr>
                          <m:t>+1</m:t>
                        </m:r>
                      </m:sub>
                    </m:sSub>
                  </m:oMath>
                </a14:m>
                <a:endParaRPr lang="x-IV_mathan" dirty="0"/>
              </a:p>
              <a:p>
                <a:pPr marL="628650" indent="-514350">
                  <a:buFont typeface="+mj-lt"/>
                  <a:buAutoNum type="alphaUcPeriod"/>
                </a:pPr>
                <a14:m>
                  <m:oMath xmlns:m="http://schemas.openxmlformats.org/officeDocument/2006/math">
                    <m:sSub>
                      <m:sSubPr>
                        <m:ctrlPr>
                          <a:rPr lang="x-IV_mathan" i="1">
                            <a:latin typeface="Cambria Math" panose="02040503050406030204" pitchFamily="18" charset="0"/>
                          </a:rPr>
                        </m:ctrlPr>
                      </m:sSubPr>
                      <m:e>
                        <m:r>
                          <a:rPr lang="x-IV_mathan">
                            <a:latin typeface="Cambria Math" panose="02040503050406030204" pitchFamily="18" charset="0"/>
                          </a:rPr>
                          <m:t>0.5</m:t>
                        </m:r>
                        <m:r>
                          <a:rPr lang="x-IV_mathan" i="1">
                            <a:latin typeface="Cambria Math" panose="02040503050406030204" pitchFamily="18" charset="0"/>
                          </a:rPr>
                          <m:t> </m:t>
                        </m:r>
                        <m:r>
                          <a:rPr lang="x-IV_mathan">
                            <a:latin typeface="Cambria Math" panose="02040503050406030204" pitchFamily="18" charset="0"/>
                          </a:rPr>
                          <m:t>𝑥</m:t>
                        </m:r>
                      </m:e>
                      <m:sub>
                        <m:r>
                          <a:rPr lang="x-IV_mathan">
                            <a:latin typeface="Cambria Math" panose="02040503050406030204" pitchFamily="18" charset="0"/>
                          </a:rPr>
                          <m:t>𝑡</m:t>
                        </m:r>
                        <m:r>
                          <a:rPr lang="x-IV_mathan">
                            <a:latin typeface="Cambria Math" panose="02040503050406030204" pitchFamily="18" charset="0"/>
                          </a:rPr>
                          <m:t>+1</m:t>
                        </m:r>
                      </m:sub>
                    </m:sSub>
                  </m:oMath>
                </a14:m>
                <a:endParaRPr lang="x-IV_mathan" dirty="0"/>
              </a:p>
              <a:p>
                <a:pPr marL="628650" indent="-514350">
                  <a:buFont typeface="+mj-lt"/>
                  <a:buAutoNum type="alphaUcPeriod"/>
                </a:pPr>
                <a14:m>
                  <m:oMath xmlns:m="http://schemas.openxmlformats.org/officeDocument/2006/math">
                    <m:sSub>
                      <m:sSubPr>
                        <m:ctrlPr>
                          <a:rPr lang="x-IV_mathan" i="1">
                            <a:latin typeface="Cambria Math" panose="02040503050406030204" pitchFamily="18" charset="0"/>
                          </a:rPr>
                        </m:ctrlPr>
                      </m:sSubPr>
                      <m:e>
                        <m:r>
                          <a:rPr lang="x-IV_mathan">
                            <a:latin typeface="Cambria Math" panose="02040503050406030204" pitchFamily="18" charset="0"/>
                          </a:rPr>
                          <m:t>2</m:t>
                        </m:r>
                        <m:r>
                          <a:rPr lang="x-IV_mathan" i="1">
                            <a:latin typeface="Cambria Math" panose="02040503050406030204" pitchFamily="18" charset="0"/>
                          </a:rPr>
                          <m:t> </m:t>
                        </m:r>
                        <m:r>
                          <a:rPr lang="x-IV_mathan">
                            <a:latin typeface="Cambria Math" panose="02040503050406030204" pitchFamily="18" charset="0"/>
                          </a:rPr>
                          <m:t>𝑥</m:t>
                        </m:r>
                      </m:e>
                      <m:sub>
                        <m:r>
                          <a:rPr lang="x-IV_mathan">
                            <a:latin typeface="Cambria Math" panose="02040503050406030204" pitchFamily="18" charset="0"/>
                          </a:rPr>
                          <m:t>𝑡</m:t>
                        </m:r>
                        <m:r>
                          <a:rPr lang="x-IV_mathan">
                            <a:latin typeface="Cambria Math" panose="02040503050406030204" pitchFamily="18" charset="0"/>
                          </a:rPr>
                          <m:t>+1</m:t>
                        </m:r>
                      </m:sub>
                    </m:sSub>
                  </m:oMath>
                </a14:m>
                <a:endParaRPr lang="x-IV_mathan" dirty="0"/>
              </a:p>
              <a:p>
                <a:pPr marL="114300" indent="0">
                  <a:buNone/>
                </a:pPr>
                <a:endParaRPr lang="en-CA" dirty="0"/>
              </a:p>
              <a:p>
                <a:pPr marL="114300" indent="0">
                  <a:buNone/>
                </a:pPr>
                <a:endParaRPr lang="en-US" dirty="0"/>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758758" y="914400"/>
                <a:ext cx="11128442" cy="5411450"/>
              </a:xfrm>
              <a:blipFill>
                <a:blip r:embed="rId2"/>
                <a:stretch>
                  <a:fillRect l="-55"/>
                </a:stretch>
              </a:blipFill>
            </p:spPr>
            <p:txBody>
              <a:bodyPr/>
              <a:lstStyle/>
              <a:p>
                <a:r>
                  <a:rPr lang="en-CA">
                    <a:noFill/>
                  </a:rPr>
                  <a:t> </a:t>
                </a:r>
              </a:p>
            </p:txBody>
          </p:sp>
        </mc:Fallback>
      </mc:AlternateContent>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27</a:t>
            </a:fld>
            <a:endParaRPr lang="en-US" dirty="0"/>
          </a:p>
        </p:txBody>
      </p:sp>
    </p:spTree>
    <p:extLst>
      <p:ext uri="{BB962C8B-B14F-4D97-AF65-F5344CB8AC3E}">
        <p14:creationId xmlns:p14="http://schemas.microsoft.com/office/powerpoint/2010/main" val="36620697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0515600" cy="1325563"/>
          </a:xfrm>
        </p:spPr>
        <p:txBody>
          <a:bodyPr>
            <a:normAutofit/>
          </a:bodyPr>
          <a:lstStyle/>
          <a:p>
            <a:pPr algn="ctr"/>
            <a:r>
              <a:rPr lang="en-US" sz="4000" dirty="0">
                <a:solidFill>
                  <a:srgbClr val="0070C0"/>
                </a:solidFill>
              </a:rPr>
              <a:t>PACF Q</a:t>
            </a:r>
            <a:r>
              <a:rPr lang="en-CA" sz="4000" dirty="0" err="1">
                <a:solidFill>
                  <a:srgbClr val="0070C0"/>
                </a:solidFill>
              </a:rPr>
              <a:t>uiz</a:t>
            </a:r>
            <a:r>
              <a:rPr lang="en-CA" sz="4000" dirty="0">
                <a:solidFill>
                  <a:srgbClr val="0070C0"/>
                </a:solidFill>
              </a:rPr>
              <a:t>. Quantitative.</a:t>
            </a:r>
            <a:br>
              <a:rPr lang="en-US" sz="4000" dirty="0"/>
            </a:br>
            <a:endParaRPr lang="ru-RU" sz="4000" dirty="0"/>
          </a:p>
        </p:txBody>
      </p:sp>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758758" y="914400"/>
                <a:ext cx="11128442" cy="5411450"/>
              </a:xfrm>
            </p:spPr>
            <p:txBody>
              <a:bodyPr>
                <a:normAutofit/>
              </a:bodyPr>
              <a:lstStyle/>
              <a:p>
                <a:pPr marL="114300" indent="0">
                  <a:buNone/>
                </a:pPr>
                <a:r>
                  <a:rPr lang="en-US" dirty="0"/>
                  <a:t>10. </a:t>
                </a:r>
                <a:r>
                  <a:rPr lang="en-CA" dirty="0"/>
                  <a:t>  Keep considering the AR(1) process </a:t>
                </a:r>
                <a14:m>
                  <m:oMath xmlns:m="http://schemas.openxmlformats.org/officeDocument/2006/math">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𝑡</m:t>
                        </m:r>
                      </m:sub>
                    </m:sSub>
                    <m:r>
                      <a:rPr lang="ru-UA">
                        <a:latin typeface="Cambria Math" panose="02040503050406030204" pitchFamily="18" charset="0"/>
                      </a:rPr>
                      <m:t>=0.5</m:t>
                    </m:r>
                    <m:r>
                      <a:rPr lang="ru-UA" i="1">
                        <a:latin typeface="Cambria Math" panose="02040503050406030204" pitchFamily="18" charset="0"/>
                      </a:rPr>
                      <m:t> </m:t>
                    </m:r>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𝑡</m:t>
                        </m:r>
                        <m:r>
                          <a:rPr lang="ru-UA">
                            <a:latin typeface="Cambria Math" panose="02040503050406030204" pitchFamily="18" charset="0"/>
                          </a:rPr>
                          <m:t>−1</m:t>
                        </m:r>
                      </m:sub>
                    </m:sSub>
                    <m:r>
                      <a:rPr lang="ru-UA">
                        <a:latin typeface="Cambria Math" panose="02040503050406030204" pitchFamily="18" charset="0"/>
                      </a:rPr>
                      <m:t>+</m:t>
                    </m:r>
                    <m:sSub>
                      <m:sSubPr>
                        <m:ctrlPr>
                          <a:rPr lang="ru-UA" i="1">
                            <a:latin typeface="Cambria Math" panose="02040503050406030204" pitchFamily="18" charset="0"/>
                          </a:rPr>
                        </m:ctrlPr>
                      </m:sSubPr>
                      <m:e>
                        <m:r>
                          <a:rPr lang="ru-UA">
                            <a:latin typeface="Cambria Math" panose="02040503050406030204" pitchFamily="18" charset="0"/>
                          </a:rPr>
                          <m:t>𝑤</m:t>
                        </m:r>
                      </m:e>
                      <m:sub>
                        <m:r>
                          <a:rPr lang="ru-UA">
                            <a:latin typeface="Cambria Math" panose="02040503050406030204" pitchFamily="18" charset="0"/>
                          </a:rPr>
                          <m:t>𝑡</m:t>
                        </m:r>
                      </m:sub>
                    </m:sSub>
                  </m:oMath>
                </a14:m>
                <a:r>
                  <a:rPr lang="x-IV_mathan" dirty="0"/>
                  <a:t>,  over white noise </a:t>
                </a:r>
                <a14:m>
                  <m:oMath xmlns:m="http://schemas.openxmlformats.org/officeDocument/2006/math">
                    <m:sSub>
                      <m:sSubPr>
                        <m:ctrlPr>
                          <a:rPr lang="ru-UA" i="1">
                            <a:latin typeface="Cambria Math" panose="02040503050406030204" pitchFamily="18" charset="0"/>
                          </a:rPr>
                        </m:ctrlPr>
                      </m:sSubPr>
                      <m:e>
                        <m:r>
                          <a:rPr lang="ru-UA">
                            <a:latin typeface="Cambria Math" panose="02040503050406030204" pitchFamily="18" charset="0"/>
                          </a:rPr>
                          <m:t>𝑤</m:t>
                        </m:r>
                      </m:e>
                      <m:sub>
                        <m:r>
                          <a:rPr lang="ru-UA">
                            <a:latin typeface="Cambria Math" panose="02040503050406030204" pitchFamily="18" charset="0"/>
                          </a:rPr>
                          <m:t>𝑡</m:t>
                        </m:r>
                      </m:sub>
                    </m:sSub>
                    <m:r>
                      <a:rPr lang="ru-UA">
                        <a:latin typeface="Cambria Math" panose="02040503050406030204" pitchFamily="18" charset="0"/>
                      </a:rPr>
                      <m:t>.</m:t>
                    </m:r>
                    <m:r>
                      <a:rPr lang="ru-UA" i="1">
                        <a:latin typeface="Cambria Math" panose="02040503050406030204" pitchFamily="18" charset="0"/>
                      </a:rPr>
                      <m:t> </m:t>
                    </m:r>
                  </m:oMath>
                </a14:m>
                <a:r>
                  <a:rPr lang="en-CA" dirty="0"/>
                  <a:t> Write the formula for </a:t>
                </a:r>
                <a14:m>
                  <m:oMath xmlns:m="http://schemas.openxmlformats.org/officeDocument/2006/math">
                    <m:sSub>
                      <m:sSubPr>
                        <m:ctrlPr>
                          <a:rPr lang="ru-UA" i="1">
                            <a:latin typeface="Cambria Math" panose="02040503050406030204" pitchFamily="18" charset="0"/>
                          </a:rPr>
                        </m:ctrlPr>
                      </m:sSubPr>
                      <m:e>
                        <m:acc>
                          <m:accPr>
                            <m:chr m:val="̂"/>
                            <m:ctrlPr>
                              <a:rPr lang="ru-UA" i="1">
                                <a:latin typeface="Cambria Math" panose="02040503050406030204" pitchFamily="18" charset="0"/>
                              </a:rPr>
                            </m:ctrlPr>
                          </m:accPr>
                          <m:e>
                            <m:r>
                              <a:rPr lang="ru-UA">
                                <a:latin typeface="Cambria Math" panose="02040503050406030204" pitchFamily="18" charset="0"/>
                              </a:rPr>
                              <m:t>𝑥</m:t>
                            </m:r>
                          </m:e>
                        </m:acc>
                      </m:e>
                      <m:sub>
                        <m:r>
                          <a:rPr lang="ru-UA">
                            <a:latin typeface="Cambria Math" panose="02040503050406030204" pitchFamily="18" charset="0"/>
                          </a:rPr>
                          <m:t>𝑡</m:t>
                        </m:r>
                      </m:sub>
                    </m:sSub>
                  </m:oMath>
                </a14:m>
                <a:r>
                  <a:rPr lang="en-CA" dirty="0"/>
                  <a:t> as a scaled variable </a:t>
                </a:r>
                <a14:m>
                  <m:oMath xmlns:m="http://schemas.openxmlformats.org/officeDocument/2006/math">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𝑡</m:t>
                        </m:r>
                        <m:r>
                          <a:rPr lang="ru-UA">
                            <a:latin typeface="Cambria Math" panose="02040503050406030204" pitchFamily="18" charset="0"/>
                          </a:rPr>
                          <m:t>+1</m:t>
                        </m:r>
                      </m:sub>
                    </m:sSub>
                    <m:r>
                      <a:rPr lang="ru-UA">
                        <a:latin typeface="Cambria Math" panose="02040503050406030204" pitchFamily="18" charset="0"/>
                      </a:rPr>
                      <m:t>,</m:t>
                    </m:r>
                    <m:r>
                      <a:rPr lang="ru-UA" i="1">
                        <a:latin typeface="Cambria Math" panose="02040503050406030204" pitchFamily="18" charset="0"/>
                      </a:rPr>
                      <m:t> </m:t>
                    </m:r>
                  </m:oMath>
                </a14:m>
                <a:r>
                  <a:rPr lang="en-CA" dirty="0"/>
                  <a:t>best approximating </a:t>
                </a:r>
                <a14:m>
                  <m:oMath xmlns:m="http://schemas.openxmlformats.org/officeDocument/2006/math">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𝑡</m:t>
                        </m:r>
                      </m:sub>
                    </m:sSub>
                    <m:r>
                      <a:rPr lang="ru-UA">
                        <a:latin typeface="Cambria Math" panose="02040503050406030204" pitchFamily="18" charset="0"/>
                      </a:rPr>
                      <m:t>.</m:t>
                    </m:r>
                    <m:r>
                      <a:rPr lang="ru-UA" i="1">
                        <a:latin typeface="Cambria Math" panose="02040503050406030204" pitchFamily="18" charset="0"/>
                      </a:rPr>
                      <m:t> </m:t>
                    </m:r>
                  </m:oMath>
                </a14:m>
                <a:endParaRPr lang="ru-UA" dirty="0"/>
              </a:p>
              <a:p>
                <a:pPr marL="114300" indent="0">
                  <a:buNone/>
                </a:pPr>
                <a:r>
                  <a:rPr lang="en-CA" dirty="0"/>
                  <a:t> </a:t>
                </a:r>
              </a:p>
              <a:p>
                <a:pPr marL="628650" indent="-514350">
                  <a:buFont typeface="+mj-lt"/>
                  <a:buAutoNum type="alphaUcPeriod"/>
                </a:pPr>
                <a:r>
                  <a:rPr lang="x-IV_mathan" dirty="0"/>
                  <a:t> </a:t>
                </a:r>
                <a14:m>
                  <m:oMath xmlns:m="http://schemas.openxmlformats.org/officeDocument/2006/math">
                    <m:sSub>
                      <m:sSubPr>
                        <m:ctrlPr>
                          <a:rPr lang="x-IV_mathan" i="1">
                            <a:latin typeface="Cambria Math" panose="02040503050406030204" pitchFamily="18" charset="0"/>
                          </a:rPr>
                        </m:ctrlPr>
                      </m:sSubPr>
                      <m:e>
                        <m:r>
                          <a:rPr lang="x-IV_mathan">
                            <a:latin typeface="Cambria Math" panose="02040503050406030204" pitchFamily="18" charset="0"/>
                          </a:rPr>
                          <m:t>−0.5</m:t>
                        </m:r>
                        <m:r>
                          <a:rPr lang="x-IV_mathan" i="1">
                            <a:latin typeface="Cambria Math" panose="02040503050406030204" pitchFamily="18" charset="0"/>
                          </a:rPr>
                          <m:t> </m:t>
                        </m:r>
                        <m:r>
                          <a:rPr lang="x-IV_mathan">
                            <a:latin typeface="Cambria Math" panose="02040503050406030204" pitchFamily="18" charset="0"/>
                          </a:rPr>
                          <m:t>𝑥</m:t>
                        </m:r>
                      </m:e>
                      <m:sub>
                        <m:r>
                          <a:rPr lang="x-IV_mathan">
                            <a:latin typeface="Cambria Math" panose="02040503050406030204" pitchFamily="18" charset="0"/>
                          </a:rPr>
                          <m:t>𝑡</m:t>
                        </m:r>
                        <m:r>
                          <a:rPr lang="x-IV_mathan">
                            <a:latin typeface="Cambria Math" panose="02040503050406030204" pitchFamily="18" charset="0"/>
                          </a:rPr>
                          <m:t>+1</m:t>
                        </m:r>
                      </m:sub>
                    </m:sSub>
                  </m:oMath>
                </a14:m>
                <a:endParaRPr lang="x-IV_mathan" dirty="0"/>
              </a:p>
              <a:p>
                <a:pPr marL="628650" indent="-514350">
                  <a:buFont typeface="+mj-lt"/>
                  <a:buAutoNum type="alphaUcPeriod"/>
                </a:pPr>
                <a14:m>
                  <m:oMath xmlns:m="http://schemas.openxmlformats.org/officeDocument/2006/math">
                    <m:sSub>
                      <m:sSubPr>
                        <m:ctrlPr>
                          <a:rPr lang="x-IV_mathan" i="1">
                            <a:latin typeface="Cambria Math" panose="02040503050406030204" pitchFamily="18" charset="0"/>
                          </a:rPr>
                        </m:ctrlPr>
                      </m:sSubPr>
                      <m:e>
                        <m:r>
                          <a:rPr lang="x-IV_mathan">
                            <a:latin typeface="Cambria Math" panose="02040503050406030204" pitchFamily="18" charset="0"/>
                          </a:rPr>
                          <m:t>−2</m:t>
                        </m:r>
                        <m:r>
                          <a:rPr lang="x-IV_mathan" i="1">
                            <a:latin typeface="Cambria Math" panose="02040503050406030204" pitchFamily="18" charset="0"/>
                          </a:rPr>
                          <m:t> </m:t>
                        </m:r>
                        <m:r>
                          <a:rPr lang="x-IV_mathan">
                            <a:latin typeface="Cambria Math" panose="02040503050406030204" pitchFamily="18" charset="0"/>
                          </a:rPr>
                          <m:t>𝑥</m:t>
                        </m:r>
                      </m:e>
                      <m:sub>
                        <m:r>
                          <a:rPr lang="x-IV_mathan">
                            <a:latin typeface="Cambria Math" panose="02040503050406030204" pitchFamily="18" charset="0"/>
                          </a:rPr>
                          <m:t>𝑡</m:t>
                        </m:r>
                        <m:r>
                          <a:rPr lang="x-IV_mathan">
                            <a:latin typeface="Cambria Math" panose="02040503050406030204" pitchFamily="18" charset="0"/>
                          </a:rPr>
                          <m:t>+1</m:t>
                        </m:r>
                      </m:sub>
                    </m:sSub>
                  </m:oMath>
                </a14:m>
                <a:endParaRPr lang="x-IV_mathan" dirty="0"/>
              </a:p>
              <a:p>
                <a:pPr marL="628650" indent="-514350">
                  <a:buFont typeface="+mj-lt"/>
                  <a:buAutoNum type="alphaUcPeriod"/>
                </a:pPr>
                <a14:m>
                  <m:oMath xmlns:m="http://schemas.openxmlformats.org/officeDocument/2006/math">
                    <m:sSub>
                      <m:sSubPr>
                        <m:ctrlPr>
                          <a:rPr lang="x-IV_mathan" i="1">
                            <a:latin typeface="Cambria Math" panose="02040503050406030204" pitchFamily="18" charset="0"/>
                          </a:rPr>
                        </m:ctrlPr>
                      </m:sSubPr>
                      <m:e>
                        <m:r>
                          <a:rPr lang="x-IV_mathan">
                            <a:latin typeface="Cambria Math" panose="02040503050406030204" pitchFamily="18" charset="0"/>
                          </a:rPr>
                          <m:t>0.5</m:t>
                        </m:r>
                        <m:r>
                          <a:rPr lang="x-IV_mathan" i="1">
                            <a:latin typeface="Cambria Math" panose="02040503050406030204" pitchFamily="18" charset="0"/>
                          </a:rPr>
                          <m:t> </m:t>
                        </m:r>
                        <m:r>
                          <a:rPr lang="x-IV_mathan">
                            <a:latin typeface="Cambria Math" panose="02040503050406030204" pitchFamily="18" charset="0"/>
                          </a:rPr>
                          <m:t>𝑥</m:t>
                        </m:r>
                      </m:e>
                      <m:sub>
                        <m:r>
                          <a:rPr lang="x-IV_mathan">
                            <a:latin typeface="Cambria Math" panose="02040503050406030204" pitchFamily="18" charset="0"/>
                          </a:rPr>
                          <m:t>𝑡</m:t>
                        </m:r>
                        <m:r>
                          <a:rPr lang="x-IV_mathan">
                            <a:latin typeface="Cambria Math" panose="02040503050406030204" pitchFamily="18" charset="0"/>
                          </a:rPr>
                          <m:t>+1</m:t>
                        </m:r>
                      </m:sub>
                    </m:sSub>
                  </m:oMath>
                </a14:m>
                <a:endParaRPr lang="x-IV_mathan" dirty="0"/>
              </a:p>
              <a:p>
                <a:pPr marL="628650" indent="-514350">
                  <a:buFont typeface="+mj-lt"/>
                  <a:buAutoNum type="alphaUcPeriod"/>
                </a:pPr>
                <a14:m>
                  <m:oMath xmlns:m="http://schemas.openxmlformats.org/officeDocument/2006/math">
                    <m:sSub>
                      <m:sSubPr>
                        <m:ctrlPr>
                          <a:rPr lang="x-IV_mathan" i="1">
                            <a:latin typeface="Cambria Math" panose="02040503050406030204" pitchFamily="18" charset="0"/>
                          </a:rPr>
                        </m:ctrlPr>
                      </m:sSubPr>
                      <m:e>
                        <m:r>
                          <a:rPr lang="x-IV_mathan">
                            <a:latin typeface="Cambria Math" panose="02040503050406030204" pitchFamily="18" charset="0"/>
                          </a:rPr>
                          <m:t>2</m:t>
                        </m:r>
                        <m:r>
                          <a:rPr lang="x-IV_mathan" i="1">
                            <a:latin typeface="Cambria Math" panose="02040503050406030204" pitchFamily="18" charset="0"/>
                          </a:rPr>
                          <m:t> </m:t>
                        </m:r>
                        <m:r>
                          <a:rPr lang="x-IV_mathan">
                            <a:latin typeface="Cambria Math" panose="02040503050406030204" pitchFamily="18" charset="0"/>
                          </a:rPr>
                          <m:t>𝑥</m:t>
                        </m:r>
                      </m:e>
                      <m:sub>
                        <m:r>
                          <a:rPr lang="x-IV_mathan">
                            <a:latin typeface="Cambria Math" panose="02040503050406030204" pitchFamily="18" charset="0"/>
                          </a:rPr>
                          <m:t>𝑡</m:t>
                        </m:r>
                        <m:r>
                          <a:rPr lang="x-IV_mathan">
                            <a:latin typeface="Cambria Math" panose="02040503050406030204" pitchFamily="18" charset="0"/>
                          </a:rPr>
                          <m:t>+1</m:t>
                        </m:r>
                      </m:sub>
                    </m:sSub>
                  </m:oMath>
                </a14:m>
                <a:endParaRPr lang="x-IV_mathan" dirty="0"/>
              </a:p>
              <a:p>
                <a:pPr marL="114300" indent="0">
                  <a:buNone/>
                </a:pPr>
                <a:endParaRPr lang="x-IV_mathan" dirty="0"/>
              </a:p>
              <a:p>
                <a:pPr marL="114300" indent="0">
                  <a:buNone/>
                </a:pPr>
                <a:endParaRPr lang="en-CA" dirty="0"/>
              </a:p>
              <a:p>
                <a:pPr marL="114300" indent="0">
                  <a:buNone/>
                </a:pPr>
                <a:endParaRPr lang="en-US" dirty="0"/>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758758" y="914400"/>
                <a:ext cx="11128442" cy="5411450"/>
              </a:xfrm>
              <a:blipFill>
                <a:blip r:embed="rId2"/>
                <a:stretch>
                  <a:fillRect l="-55"/>
                </a:stretch>
              </a:blipFill>
            </p:spPr>
            <p:txBody>
              <a:bodyPr/>
              <a:lstStyle/>
              <a:p>
                <a:r>
                  <a:rPr lang="en-CA">
                    <a:noFill/>
                  </a:rPr>
                  <a:t> </a:t>
                </a:r>
              </a:p>
            </p:txBody>
          </p:sp>
        </mc:Fallback>
      </mc:AlternateContent>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28</a:t>
            </a:fld>
            <a:endParaRPr lang="en-US" dirty="0"/>
          </a:p>
        </p:txBody>
      </p:sp>
    </p:spTree>
    <p:extLst>
      <p:ext uri="{BB962C8B-B14F-4D97-AF65-F5344CB8AC3E}">
        <p14:creationId xmlns:p14="http://schemas.microsoft.com/office/powerpoint/2010/main" val="42525002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0515600" cy="1325563"/>
          </a:xfrm>
        </p:spPr>
        <p:txBody>
          <a:bodyPr>
            <a:normAutofit/>
          </a:bodyPr>
          <a:lstStyle/>
          <a:p>
            <a:pPr algn="ctr"/>
            <a:r>
              <a:rPr lang="en-US" sz="4000" dirty="0">
                <a:solidFill>
                  <a:srgbClr val="0070C0"/>
                </a:solidFill>
              </a:rPr>
              <a:t>PACF Q</a:t>
            </a:r>
            <a:r>
              <a:rPr lang="en-CA" sz="4000" dirty="0" err="1">
                <a:solidFill>
                  <a:srgbClr val="0070C0"/>
                </a:solidFill>
              </a:rPr>
              <a:t>uiz</a:t>
            </a:r>
            <a:r>
              <a:rPr lang="en-CA" sz="4000" dirty="0">
                <a:solidFill>
                  <a:srgbClr val="0070C0"/>
                </a:solidFill>
              </a:rPr>
              <a:t>. Quantitative.</a:t>
            </a:r>
            <a:br>
              <a:rPr lang="en-US" sz="4000" dirty="0"/>
            </a:br>
            <a:endParaRPr lang="ru-RU" sz="4000" dirty="0"/>
          </a:p>
        </p:txBody>
      </p:sp>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758758" y="914400"/>
                <a:ext cx="11128442" cy="5411450"/>
              </a:xfrm>
            </p:spPr>
            <p:txBody>
              <a:bodyPr>
                <a:normAutofit/>
              </a:bodyPr>
              <a:lstStyle/>
              <a:p>
                <a:pPr marL="114300" indent="0">
                  <a:buNone/>
                </a:pPr>
                <a:r>
                  <a:rPr lang="en-US" dirty="0"/>
                  <a:t>11. </a:t>
                </a:r>
                <a:r>
                  <a:rPr lang="en-CA" dirty="0"/>
                  <a:t>Keep considering the AR(1) process </a:t>
                </a:r>
                <a14:m>
                  <m:oMath xmlns:m="http://schemas.openxmlformats.org/officeDocument/2006/math">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𝑡</m:t>
                        </m:r>
                      </m:sub>
                    </m:sSub>
                    <m:r>
                      <a:rPr lang="ru-UA">
                        <a:latin typeface="Cambria Math" panose="02040503050406030204" pitchFamily="18" charset="0"/>
                      </a:rPr>
                      <m:t>=0.5</m:t>
                    </m:r>
                    <m:r>
                      <a:rPr lang="ru-UA" i="1">
                        <a:latin typeface="Cambria Math" panose="02040503050406030204" pitchFamily="18" charset="0"/>
                      </a:rPr>
                      <m:t> </m:t>
                    </m:r>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𝑡</m:t>
                        </m:r>
                        <m:r>
                          <a:rPr lang="ru-UA">
                            <a:latin typeface="Cambria Math" panose="02040503050406030204" pitchFamily="18" charset="0"/>
                          </a:rPr>
                          <m:t>−1</m:t>
                        </m:r>
                      </m:sub>
                    </m:sSub>
                    <m:r>
                      <a:rPr lang="ru-UA">
                        <a:latin typeface="Cambria Math" panose="02040503050406030204" pitchFamily="18" charset="0"/>
                      </a:rPr>
                      <m:t>+</m:t>
                    </m:r>
                    <m:sSub>
                      <m:sSubPr>
                        <m:ctrlPr>
                          <a:rPr lang="ru-UA" i="1">
                            <a:latin typeface="Cambria Math" panose="02040503050406030204" pitchFamily="18" charset="0"/>
                          </a:rPr>
                        </m:ctrlPr>
                      </m:sSubPr>
                      <m:e>
                        <m:r>
                          <a:rPr lang="ru-UA">
                            <a:latin typeface="Cambria Math" panose="02040503050406030204" pitchFamily="18" charset="0"/>
                          </a:rPr>
                          <m:t>𝑤</m:t>
                        </m:r>
                      </m:e>
                      <m:sub>
                        <m:r>
                          <a:rPr lang="ru-UA">
                            <a:latin typeface="Cambria Math" panose="02040503050406030204" pitchFamily="18" charset="0"/>
                          </a:rPr>
                          <m:t>𝑡</m:t>
                        </m:r>
                      </m:sub>
                    </m:sSub>
                  </m:oMath>
                </a14:m>
                <a:r>
                  <a:rPr lang="x-IV_mathan" dirty="0"/>
                  <a:t>,  over white noise </a:t>
                </a:r>
                <a14:m>
                  <m:oMath xmlns:m="http://schemas.openxmlformats.org/officeDocument/2006/math">
                    <m:sSub>
                      <m:sSubPr>
                        <m:ctrlPr>
                          <a:rPr lang="ru-UA" i="1">
                            <a:latin typeface="Cambria Math" panose="02040503050406030204" pitchFamily="18" charset="0"/>
                          </a:rPr>
                        </m:ctrlPr>
                      </m:sSubPr>
                      <m:e>
                        <m:r>
                          <a:rPr lang="ru-UA">
                            <a:latin typeface="Cambria Math" panose="02040503050406030204" pitchFamily="18" charset="0"/>
                          </a:rPr>
                          <m:t>𝑤</m:t>
                        </m:r>
                      </m:e>
                      <m:sub>
                        <m:r>
                          <a:rPr lang="ru-UA">
                            <a:latin typeface="Cambria Math" panose="02040503050406030204" pitchFamily="18" charset="0"/>
                          </a:rPr>
                          <m:t>𝑡</m:t>
                        </m:r>
                      </m:sub>
                    </m:sSub>
                    <m:r>
                      <a:rPr lang="ru-UA">
                        <a:latin typeface="Cambria Math" panose="02040503050406030204" pitchFamily="18" charset="0"/>
                      </a:rPr>
                      <m:t>.</m:t>
                    </m:r>
                    <m:r>
                      <a:rPr lang="ru-UA" i="1">
                        <a:latin typeface="Cambria Math" panose="02040503050406030204" pitchFamily="18" charset="0"/>
                      </a:rPr>
                      <m:t>  </m:t>
                    </m:r>
                  </m:oMath>
                </a14:m>
                <a:endParaRPr lang="ru-UA" dirty="0"/>
              </a:p>
              <a:p>
                <a:pPr marL="114300" indent="0">
                  <a:buNone/>
                </a:pPr>
                <a:r>
                  <a:rPr lang="en-CA" dirty="0"/>
                  <a:t>Using your answers to the previous two questions, or any other sources, compute PACF</a:t>
                </a:r>
              </a:p>
              <a:p>
                <a:pPr marL="114300" indent="0">
                  <a:buNone/>
                </a:pPr>
                <a14:m>
                  <m:oMathPara xmlns:m="http://schemas.openxmlformats.org/officeDocument/2006/math">
                    <m:oMathParaPr>
                      <m:jc m:val="centerGroup"/>
                    </m:oMathParaPr>
                    <m:oMath xmlns:m="http://schemas.openxmlformats.org/officeDocument/2006/math">
                      <m:sSub>
                        <m:sSubPr>
                          <m:ctrlPr>
                            <a:rPr lang="en-CA" i="1" dirty="0" smtClean="0">
                              <a:latin typeface="Cambria Math" panose="02040503050406030204" pitchFamily="18" charset="0"/>
                            </a:rPr>
                          </m:ctrlPr>
                        </m:sSubPr>
                        <m:e>
                          <m:r>
                            <a:rPr lang="en-CA" i="1" dirty="0" smtClean="0">
                              <a:latin typeface="Cambria Math" panose="02040503050406030204" pitchFamily="18" charset="0"/>
                            </a:rPr>
                            <m:t>𝜙</m:t>
                          </m:r>
                        </m:e>
                        <m:sub>
                          <m:r>
                            <a:rPr lang="en-CA" i="1" dirty="0" smtClean="0">
                              <a:latin typeface="Cambria Math" panose="02040503050406030204" pitchFamily="18" charset="0"/>
                            </a:rPr>
                            <m:t>22</m:t>
                          </m:r>
                        </m:sub>
                      </m:sSub>
                      <m:r>
                        <a:rPr lang="en-CA" i="1" dirty="0" smtClean="0">
                          <a:latin typeface="Cambria Math" panose="02040503050406030204" pitchFamily="18" charset="0"/>
                        </a:rPr>
                        <m:t>= </m:t>
                      </m:r>
                      <m:r>
                        <a:rPr lang="en-CA" i="1" dirty="0" err="1">
                          <a:latin typeface="Cambria Math" panose="02040503050406030204" pitchFamily="18" charset="0"/>
                        </a:rPr>
                        <m:t>𝑐𝑜𝑟</m:t>
                      </m:r>
                      <m:r>
                        <a:rPr lang="en-CA" i="1" dirty="0">
                          <a:latin typeface="Cambria Math" panose="02040503050406030204" pitchFamily="18" charset="0"/>
                        </a:rPr>
                        <m:t>(</m:t>
                      </m:r>
                      <m:sSub>
                        <m:sSubPr>
                          <m:ctrlPr>
                            <a:rPr lang="en-CA" i="1" dirty="0" smtClean="0">
                              <a:latin typeface="Cambria Math" panose="02040503050406030204" pitchFamily="18" charset="0"/>
                            </a:rPr>
                          </m:ctrlPr>
                        </m:sSubPr>
                        <m:e>
                          <m:r>
                            <a:rPr lang="en-CA" i="1" dirty="0">
                              <a:latin typeface="Cambria Math" panose="02040503050406030204" pitchFamily="18" charset="0"/>
                            </a:rPr>
                            <m:t>𝑥</m:t>
                          </m:r>
                        </m:e>
                        <m:sub>
                          <m:r>
                            <a:rPr lang="en-CA" i="1" dirty="0" err="1" smtClean="0">
                              <a:latin typeface="Cambria Math" panose="02040503050406030204" pitchFamily="18" charset="0"/>
                            </a:rPr>
                            <m:t>𝑡</m:t>
                          </m:r>
                          <m:r>
                            <a:rPr lang="en-CA" i="1" dirty="0" err="1">
                              <a:latin typeface="Cambria Math" panose="02040503050406030204" pitchFamily="18" charset="0"/>
                            </a:rPr>
                            <m:t>+</m:t>
                          </m:r>
                          <m:r>
                            <a:rPr lang="en-CA" b="0" i="1" dirty="0" smtClean="0">
                              <a:latin typeface="Cambria Math" panose="02040503050406030204" pitchFamily="18" charset="0"/>
                            </a:rPr>
                            <m:t>2</m:t>
                          </m:r>
                        </m:sub>
                      </m:sSub>
                      <m:r>
                        <a:rPr lang="en-CA" i="1" dirty="0" smtClean="0">
                          <a:latin typeface="Cambria Math" panose="02040503050406030204" pitchFamily="18" charset="0"/>
                        </a:rPr>
                        <m:t> </m:t>
                      </m:r>
                      <m:r>
                        <a:rPr lang="en-US" b="0" i="1" dirty="0" smtClean="0">
                          <a:latin typeface="Cambria Math" panose="02040503050406030204" pitchFamily="18" charset="0"/>
                        </a:rPr>
                        <m:t> </m:t>
                      </m:r>
                      <m:r>
                        <a:rPr lang="en-CA" i="1" dirty="0" smtClean="0">
                          <a:latin typeface="Cambria Math" panose="02040503050406030204" pitchFamily="18" charset="0"/>
                        </a:rPr>
                        <m:t>– </m:t>
                      </m:r>
                      <m:sSub>
                        <m:sSubPr>
                          <m:ctrlPr>
                            <a:rPr lang="en-CA" i="1" dirty="0" smtClean="0">
                              <a:latin typeface="Cambria Math" panose="02040503050406030204" pitchFamily="18" charset="0"/>
                            </a:rPr>
                          </m:ctrlPr>
                        </m:sSubPr>
                        <m:e>
                          <m:acc>
                            <m:accPr>
                              <m:chr m:val="̂"/>
                              <m:ctrlPr>
                                <a:rPr lang="en-CA" i="1" dirty="0" smtClean="0">
                                  <a:latin typeface="Cambria Math" panose="02040503050406030204" pitchFamily="18" charset="0"/>
                                </a:rPr>
                              </m:ctrlPr>
                            </m:accPr>
                            <m:e>
                              <m:r>
                                <a:rPr lang="en-CA" i="1" dirty="0" smtClean="0">
                                  <a:latin typeface="Cambria Math" panose="02040503050406030204" pitchFamily="18" charset="0"/>
                                </a:rPr>
                                <m:t>𝑥</m:t>
                              </m:r>
                            </m:e>
                          </m:acc>
                        </m:e>
                        <m:sub>
                          <m:r>
                            <a:rPr lang="en-CA" i="1" dirty="0" err="1" smtClean="0">
                              <a:latin typeface="Cambria Math" panose="02040503050406030204" pitchFamily="18" charset="0"/>
                            </a:rPr>
                            <m:t>𝑡</m:t>
                          </m:r>
                          <m:r>
                            <a:rPr lang="en-CA" i="1" dirty="0" err="1">
                              <a:latin typeface="Cambria Math" panose="02040503050406030204" pitchFamily="18" charset="0"/>
                            </a:rPr>
                            <m:t>+</m:t>
                          </m:r>
                          <m:r>
                            <a:rPr lang="en-CA" b="0" i="1" dirty="0" smtClean="0">
                              <a:latin typeface="Cambria Math" panose="02040503050406030204" pitchFamily="18" charset="0"/>
                            </a:rPr>
                            <m:t>2</m:t>
                          </m:r>
                        </m:sub>
                      </m:sSub>
                      <m:r>
                        <a:rPr lang="en-CA" i="1" dirty="0" smtClean="0">
                          <a:latin typeface="Cambria Math" panose="02040503050406030204" pitchFamily="18" charset="0"/>
                        </a:rPr>
                        <m:t>, </m:t>
                      </m:r>
                      <m:sSub>
                        <m:sSubPr>
                          <m:ctrlPr>
                            <a:rPr lang="en-CA" i="1" dirty="0" err="1" smtClean="0">
                              <a:latin typeface="Cambria Math" panose="02040503050406030204" pitchFamily="18" charset="0"/>
                            </a:rPr>
                          </m:ctrlPr>
                        </m:sSubPr>
                        <m:e>
                          <m:r>
                            <a:rPr lang="en-CA" i="1" dirty="0" err="1">
                              <a:latin typeface="Cambria Math" panose="02040503050406030204" pitchFamily="18" charset="0"/>
                            </a:rPr>
                            <m:t>𝑥</m:t>
                          </m:r>
                        </m:e>
                        <m:sub>
                          <m:r>
                            <a:rPr lang="en-CA" i="1" dirty="0" err="1" smtClean="0">
                              <a:latin typeface="Cambria Math" panose="02040503050406030204" pitchFamily="18" charset="0"/>
                            </a:rPr>
                            <m:t>𝑡</m:t>
                          </m:r>
                        </m:sub>
                      </m:sSub>
                      <m:r>
                        <a:rPr lang="en-CA" i="1" dirty="0" smtClean="0">
                          <a:latin typeface="Cambria Math" panose="02040503050406030204" pitchFamily="18" charset="0"/>
                        </a:rPr>
                        <m:t> – </m:t>
                      </m:r>
                      <m:sSub>
                        <m:sSubPr>
                          <m:ctrlPr>
                            <a:rPr lang="en-CA" i="1" dirty="0" err="1" smtClean="0">
                              <a:latin typeface="Cambria Math" panose="02040503050406030204" pitchFamily="18" charset="0"/>
                            </a:rPr>
                          </m:ctrlPr>
                        </m:sSubPr>
                        <m:e>
                          <m:acc>
                            <m:accPr>
                              <m:chr m:val="̂"/>
                              <m:ctrlPr>
                                <a:rPr lang="en-CA" i="1" dirty="0" smtClean="0">
                                  <a:latin typeface="Cambria Math" panose="02040503050406030204" pitchFamily="18" charset="0"/>
                                </a:rPr>
                              </m:ctrlPr>
                            </m:accPr>
                            <m:e>
                              <m:r>
                                <a:rPr lang="en-CA" i="1" dirty="0" smtClean="0">
                                  <a:latin typeface="Cambria Math" panose="02040503050406030204" pitchFamily="18" charset="0"/>
                                </a:rPr>
                                <m:t>𝑥</m:t>
                              </m:r>
                            </m:e>
                          </m:acc>
                        </m:e>
                        <m:sub>
                          <m:r>
                            <a:rPr lang="en-CA" i="1" dirty="0" err="1" smtClean="0">
                              <a:latin typeface="Cambria Math" panose="02040503050406030204" pitchFamily="18" charset="0"/>
                            </a:rPr>
                            <m:t>𝑡</m:t>
                          </m:r>
                        </m:sub>
                      </m:sSub>
                      <m:r>
                        <a:rPr lang="en-CA" i="1" dirty="0" smtClean="0">
                          <a:latin typeface="Cambria Math" panose="02040503050406030204" pitchFamily="18" charset="0"/>
                        </a:rPr>
                        <m:t>)</m:t>
                      </m:r>
                    </m:oMath>
                  </m:oMathPara>
                </a14:m>
                <a:endParaRPr lang="en-CA" dirty="0"/>
              </a:p>
              <a:p>
                <a:pPr marL="114300" indent="0">
                  <a:buNone/>
                </a:pPr>
                <a:r>
                  <a:rPr lang="en-CA" dirty="0"/>
                  <a:t> </a:t>
                </a:r>
              </a:p>
              <a:p>
                <a:pPr marL="114300" indent="0">
                  <a:buNone/>
                </a:pPr>
                <a:r>
                  <a:rPr lang="en-CA" dirty="0"/>
                  <a:t> </a:t>
                </a:r>
              </a:p>
              <a:p>
                <a:pPr marL="628650" indent="-514350">
                  <a:buFont typeface="+mj-lt"/>
                  <a:buAutoNum type="alphaUcPeriod"/>
                </a:pPr>
                <a:r>
                  <a:rPr lang="en-CA" dirty="0"/>
                  <a:t>-0.5</a:t>
                </a:r>
              </a:p>
              <a:p>
                <a:pPr marL="628650" indent="-514350">
                  <a:buFont typeface="+mj-lt"/>
                  <a:buAutoNum type="alphaUcPeriod"/>
                </a:pPr>
                <a:r>
                  <a:rPr lang="en-CA" dirty="0"/>
                  <a:t>0</a:t>
                </a:r>
              </a:p>
              <a:p>
                <a:pPr marL="628650" indent="-514350">
                  <a:buFont typeface="+mj-lt"/>
                  <a:buAutoNum type="alphaUcPeriod"/>
                </a:pPr>
                <a:r>
                  <a:rPr lang="en-CA" dirty="0"/>
                  <a:t>1</a:t>
                </a:r>
              </a:p>
              <a:p>
                <a:pPr marL="628650" indent="-514350">
                  <a:buFont typeface="+mj-lt"/>
                  <a:buAutoNum type="alphaUcPeriod"/>
                </a:pPr>
                <a:r>
                  <a:rPr lang="en-CA" dirty="0"/>
                  <a:t>2</a:t>
                </a:r>
              </a:p>
              <a:p>
                <a:pPr marL="114300" indent="0">
                  <a:buNone/>
                </a:pPr>
                <a:endParaRPr lang="x-IV_mathan" dirty="0"/>
              </a:p>
              <a:p>
                <a:pPr marL="114300" indent="0">
                  <a:buNone/>
                </a:pPr>
                <a:endParaRPr lang="x-IV_mathan" dirty="0"/>
              </a:p>
              <a:p>
                <a:pPr marL="114300" indent="0">
                  <a:buNone/>
                </a:pPr>
                <a:endParaRPr lang="en-CA" dirty="0"/>
              </a:p>
              <a:p>
                <a:pPr marL="114300" indent="0">
                  <a:buNone/>
                </a:pPr>
                <a:endParaRPr lang="en-US" dirty="0"/>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758758" y="914400"/>
                <a:ext cx="11128442" cy="5411450"/>
              </a:xfrm>
              <a:blipFill>
                <a:blip r:embed="rId2"/>
                <a:stretch>
                  <a:fillRect l="-55" b="-1689"/>
                </a:stretch>
              </a:blipFill>
            </p:spPr>
            <p:txBody>
              <a:bodyPr/>
              <a:lstStyle/>
              <a:p>
                <a:r>
                  <a:rPr lang="en-CA">
                    <a:noFill/>
                  </a:rPr>
                  <a:t> </a:t>
                </a:r>
              </a:p>
            </p:txBody>
          </p:sp>
        </mc:Fallback>
      </mc:AlternateContent>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29</a:t>
            </a:fld>
            <a:endParaRPr lang="en-US" dirty="0"/>
          </a:p>
        </p:txBody>
      </p:sp>
    </p:spTree>
    <p:extLst>
      <p:ext uri="{BB962C8B-B14F-4D97-AF65-F5344CB8AC3E}">
        <p14:creationId xmlns:p14="http://schemas.microsoft.com/office/powerpoint/2010/main" val="402545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0515600" cy="1325563"/>
          </a:xfrm>
        </p:spPr>
        <p:txBody>
          <a:bodyPr/>
          <a:lstStyle/>
          <a:p>
            <a:r>
              <a:rPr lang="en-US" dirty="0"/>
              <a:t>ACF of an MA(q) process</a:t>
            </a:r>
            <a:endParaRPr lang="ru-RU" dirty="0"/>
          </a:p>
        </p:txBody>
      </p:sp>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758758" y="1381327"/>
                <a:ext cx="11128442" cy="4944523"/>
              </a:xfrm>
            </p:spPr>
            <p:txBody>
              <a:bodyPr>
                <a:normAutofit fontScale="92500" lnSpcReduction="20000"/>
              </a:bodyPr>
              <a:lstStyle/>
              <a:p>
                <a:pPr marL="114300" indent="0">
                  <a:buNone/>
                </a:pPr>
                <a:r>
                  <a:rPr lang="en-US" dirty="0"/>
                  <a:t>Consider MA(q) process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sub>
                    </m:sSub>
                    <m:r>
                      <a:rPr lang="en-US" b="0" i="1" smtClean="0">
                        <a:latin typeface="Cambria Math"/>
                      </a:rPr>
                      <m:t>=</m:t>
                    </m:r>
                    <m:r>
                      <a:rPr lang="en-US" b="0" i="1" smtClean="0">
                        <a:latin typeface="Cambria Math"/>
                      </a:rPr>
                      <m:t>𝜃</m:t>
                    </m:r>
                    <m:d>
                      <m:dPr>
                        <m:ctrlPr>
                          <a:rPr lang="en-US" b="0" i="1" smtClean="0">
                            <a:latin typeface="Cambria Math" panose="02040503050406030204" pitchFamily="18" charset="0"/>
                          </a:rPr>
                        </m:ctrlPr>
                      </m:dPr>
                      <m:e>
                        <m:r>
                          <a:rPr lang="en-US" b="0" i="1" smtClean="0">
                            <a:latin typeface="Cambria Math"/>
                          </a:rPr>
                          <m:t>𝐵</m:t>
                        </m:r>
                      </m:e>
                    </m:d>
                    <m:sSub>
                      <m:sSubPr>
                        <m:ctrlPr>
                          <a:rPr lang="en-US" b="0" i="1" smtClean="0">
                            <a:latin typeface="Cambria Math" panose="02040503050406030204" pitchFamily="18" charset="0"/>
                          </a:rPr>
                        </m:ctrlPr>
                      </m:sSubPr>
                      <m:e>
                        <m:r>
                          <a:rPr lang="en-US" b="0" i="1" smtClean="0">
                            <a:latin typeface="Cambria Math"/>
                          </a:rPr>
                          <m:t>𝑤</m:t>
                        </m:r>
                      </m:e>
                      <m:sub>
                        <m:r>
                          <a:rPr lang="en-US" b="0" i="1" smtClean="0">
                            <a:latin typeface="Cambria Math"/>
                          </a:rPr>
                          <m:t>𝑡</m:t>
                        </m:r>
                      </m:sub>
                    </m:sSub>
                    <m:r>
                      <a:rPr lang="en-US" b="0" i="1" smtClean="0">
                        <a:latin typeface="Cambria Math"/>
                      </a:rPr>
                      <m:t>, </m:t>
                    </m:r>
                  </m:oMath>
                </a14:m>
                <a:r>
                  <a:rPr lang="en-US" dirty="0"/>
                  <a:t> where</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a:rPr>
                        <m:t>𝜃</m:t>
                      </m:r>
                      <m:d>
                        <m:dPr>
                          <m:ctrlPr>
                            <a:rPr lang="en-US" b="0" i="1" smtClean="0">
                              <a:latin typeface="Cambria Math" panose="02040503050406030204" pitchFamily="18" charset="0"/>
                            </a:rPr>
                          </m:ctrlPr>
                        </m:dPr>
                        <m:e>
                          <m:r>
                            <a:rPr lang="en-US" b="0" i="1" smtClean="0">
                              <a:latin typeface="Cambria Math"/>
                            </a:rPr>
                            <m:t>𝐵</m:t>
                          </m:r>
                        </m:e>
                      </m:d>
                      <m:r>
                        <a:rPr lang="en-US" b="0" i="1" smtClean="0">
                          <a:latin typeface="Cambria Math"/>
                        </a:rPr>
                        <m:t>=1+</m:t>
                      </m:r>
                      <m:sSub>
                        <m:sSubPr>
                          <m:ctrlPr>
                            <a:rPr lang="en-US" b="0" i="1" smtClean="0">
                              <a:latin typeface="Cambria Math" panose="02040503050406030204" pitchFamily="18" charset="0"/>
                            </a:rPr>
                          </m:ctrlPr>
                        </m:sSubPr>
                        <m:e>
                          <m:r>
                            <a:rPr lang="en-US" b="0" i="1" smtClean="0">
                              <a:latin typeface="Cambria Math"/>
                            </a:rPr>
                            <m:t>𝜃</m:t>
                          </m:r>
                        </m:e>
                        <m:sub>
                          <m:r>
                            <a:rPr lang="en-US" b="0" i="1" smtClean="0">
                              <a:latin typeface="Cambria Math"/>
                            </a:rPr>
                            <m:t>1</m:t>
                          </m:r>
                        </m:sub>
                      </m:sSub>
                      <m:r>
                        <a:rPr lang="en-US" b="0" i="1" smtClean="0">
                          <a:latin typeface="Cambria Math"/>
                        </a:rPr>
                        <m:t>𝐵</m:t>
                      </m:r>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rPr>
                            <m:t>𝜃</m:t>
                          </m:r>
                        </m:e>
                        <m:sub>
                          <m:r>
                            <a:rPr lang="en-US" b="0" i="1" smtClean="0">
                              <a:latin typeface="Cambria Math"/>
                            </a:rPr>
                            <m:t>𝑞</m:t>
                          </m:r>
                        </m:sub>
                      </m:sSub>
                      <m:sSup>
                        <m:sSupPr>
                          <m:ctrlPr>
                            <a:rPr lang="en-US" b="0" i="1" smtClean="0">
                              <a:latin typeface="Cambria Math" panose="02040503050406030204" pitchFamily="18" charset="0"/>
                            </a:rPr>
                          </m:ctrlPr>
                        </m:sSupPr>
                        <m:e>
                          <m:r>
                            <a:rPr lang="en-US" b="0" i="1" smtClean="0">
                              <a:latin typeface="Cambria Math"/>
                            </a:rPr>
                            <m:t>𝐵</m:t>
                          </m:r>
                        </m:e>
                        <m:sup>
                          <m:r>
                            <a:rPr lang="en-US" b="0" i="1" smtClean="0">
                              <a:latin typeface="Cambria Math"/>
                            </a:rPr>
                            <m:t>𝑞</m:t>
                          </m:r>
                        </m:sup>
                      </m:sSup>
                      <m:r>
                        <a:rPr lang="en-US" b="0" i="1" smtClean="0">
                          <a:latin typeface="Cambria Math"/>
                        </a:rPr>
                        <m:t>.</m:t>
                      </m:r>
                    </m:oMath>
                  </m:oMathPara>
                </a14:m>
                <a:endParaRPr lang="en-US" dirty="0"/>
              </a:p>
              <a:p>
                <a:pPr marL="114300" indent="0">
                  <a:buNone/>
                </a:pPr>
                <a:r>
                  <a:rPr lang="en-US" dirty="0"/>
                  <a:t>The autocovariance function:</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a:rPr>
                        <m:t>𝛾</m:t>
                      </m:r>
                      <m:d>
                        <m:dPr>
                          <m:ctrlPr>
                            <a:rPr lang="en-US" b="0" i="1" smtClean="0">
                              <a:latin typeface="Cambria Math" panose="02040503050406030204" pitchFamily="18" charset="0"/>
                            </a:rPr>
                          </m:ctrlPr>
                        </m:dPr>
                        <m:e>
                          <m:r>
                            <a:rPr lang="en-US" b="0" i="1" smtClean="0">
                              <a:latin typeface="Cambria Math"/>
                            </a:rPr>
                            <m:t>h</m:t>
                          </m:r>
                        </m:e>
                      </m:d>
                      <m:r>
                        <a:rPr lang="en-US" b="0" i="1" smtClean="0">
                          <a:latin typeface="Cambria Math"/>
                        </a:rPr>
                        <m:t>=</m:t>
                      </m:r>
                      <m:r>
                        <a:rPr lang="en-US" b="0" i="1" smtClean="0">
                          <a:latin typeface="Cambria Math"/>
                        </a:rPr>
                        <m:t>𝑐𝑜𝑣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r>
                                <a:rPr lang="en-US" b="0" i="1" smtClean="0">
                                  <a:latin typeface="Cambria Math"/>
                                </a:rPr>
                                <m:t>+</m:t>
                              </m:r>
                              <m:r>
                                <a:rPr lang="en-US" b="0" i="1" smtClean="0">
                                  <a:latin typeface="Cambria Math"/>
                                </a:rPr>
                                <m:t>h</m:t>
                              </m:r>
                            </m:sub>
                          </m:sSub>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sub>
                          </m:sSub>
                        </m:e>
                      </m:d>
                      <m:r>
                        <a:rPr lang="en-US" b="0" i="1" smtClean="0">
                          <a:latin typeface="Cambria Math"/>
                        </a:rPr>
                        <m:t>=</m:t>
                      </m:r>
                      <m:r>
                        <a:rPr lang="en-US" b="0" i="1" smtClean="0">
                          <a:latin typeface="Cambria Math"/>
                        </a:rPr>
                        <m:t>𝑐𝑜𝑣</m:t>
                      </m:r>
                      <m:d>
                        <m:dPr>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m:rPr>
                                  <m:brk m:alnAt="23"/>
                                </m:rPr>
                                <a:rPr lang="en-US" b="0" i="1" smtClean="0">
                                  <a:latin typeface="Cambria Math"/>
                                </a:rPr>
                                <m:t>𝑗</m:t>
                              </m:r>
                              <m:r>
                                <a:rPr lang="en-US" b="0" i="1" smtClean="0">
                                  <a:latin typeface="Cambria Math"/>
                                </a:rPr>
                                <m:t>=0</m:t>
                              </m:r>
                            </m:sub>
                            <m:sup>
                              <m:r>
                                <a:rPr lang="en-US" b="0" i="1" smtClean="0">
                                  <a:latin typeface="Cambria Math"/>
                                </a:rPr>
                                <m:t>𝑞</m:t>
                              </m:r>
                            </m:sup>
                            <m:e>
                              <m:sSub>
                                <m:sSubPr>
                                  <m:ctrlPr>
                                    <a:rPr lang="en-US" b="0" i="1" smtClean="0">
                                      <a:latin typeface="Cambria Math" panose="02040503050406030204" pitchFamily="18" charset="0"/>
                                    </a:rPr>
                                  </m:ctrlPr>
                                </m:sSubPr>
                                <m:e>
                                  <m:r>
                                    <a:rPr lang="en-US" b="0" i="1" smtClean="0">
                                      <a:latin typeface="Cambria Math"/>
                                    </a:rPr>
                                    <m:t>𝜃</m:t>
                                  </m:r>
                                </m:e>
                                <m:sub>
                                  <m:r>
                                    <a:rPr lang="en-US" b="0" i="1" smtClean="0">
                                      <a:latin typeface="Cambria Math"/>
                                    </a:rPr>
                                    <m:t>𝑗</m:t>
                                  </m:r>
                                </m:sub>
                              </m:sSub>
                              <m:sSub>
                                <m:sSubPr>
                                  <m:ctrlPr>
                                    <a:rPr lang="en-US" b="0" i="1" smtClean="0">
                                      <a:latin typeface="Cambria Math" panose="02040503050406030204" pitchFamily="18" charset="0"/>
                                    </a:rPr>
                                  </m:ctrlPr>
                                </m:sSubPr>
                                <m:e>
                                  <m:r>
                                    <a:rPr lang="en-US" b="0" i="1" smtClean="0">
                                      <a:latin typeface="Cambria Math"/>
                                    </a:rPr>
                                    <m:t>𝑤</m:t>
                                  </m:r>
                                </m:e>
                                <m:sub>
                                  <m:r>
                                    <a:rPr lang="en-US" b="0" i="1" smtClean="0">
                                      <a:latin typeface="Cambria Math"/>
                                    </a:rPr>
                                    <m:t>𝑡</m:t>
                                  </m:r>
                                  <m:r>
                                    <a:rPr lang="en-US" b="0" i="1" smtClean="0">
                                      <a:latin typeface="Cambria Math"/>
                                    </a:rPr>
                                    <m:t>+</m:t>
                                  </m:r>
                                  <m:r>
                                    <a:rPr lang="en-US" b="0" i="1" smtClean="0">
                                      <a:latin typeface="Cambria Math"/>
                                    </a:rPr>
                                    <m:t>h</m:t>
                                  </m:r>
                                  <m:r>
                                    <a:rPr lang="en-US" b="0" i="1" smtClean="0">
                                      <a:latin typeface="Cambria Math"/>
                                    </a:rPr>
                                    <m:t>−</m:t>
                                  </m:r>
                                  <m:r>
                                    <a:rPr lang="en-US" b="0" i="1" smtClean="0">
                                      <a:latin typeface="Cambria Math"/>
                                    </a:rPr>
                                    <m:t>𝑗</m:t>
                                  </m:r>
                                </m:sub>
                              </m:sSub>
                            </m:e>
                          </m:nary>
                          <m:r>
                            <a:rPr lang="en-US" b="0" i="1" smtClean="0">
                              <a:latin typeface="Cambria Math"/>
                            </a:rPr>
                            <m:t>,</m:t>
                          </m:r>
                          <m:nary>
                            <m:naryPr>
                              <m:chr m:val="∑"/>
                              <m:ctrlPr>
                                <a:rPr lang="en-US" b="0" i="1" smtClean="0">
                                  <a:latin typeface="Cambria Math" panose="02040503050406030204" pitchFamily="18" charset="0"/>
                                </a:rPr>
                              </m:ctrlPr>
                            </m:naryPr>
                            <m:sub>
                              <m:r>
                                <m:rPr>
                                  <m:brk m:alnAt="23"/>
                                </m:rPr>
                                <a:rPr lang="en-US" b="0" i="1" smtClean="0">
                                  <a:latin typeface="Cambria Math"/>
                                </a:rPr>
                                <m:t>𝑘</m:t>
                              </m:r>
                              <m:r>
                                <a:rPr lang="en-US" b="0" i="1" smtClean="0">
                                  <a:latin typeface="Cambria Math"/>
                                </a:rPr>
                                <m:t>=0</m:t>
                              </m:r>
                            </m:sub>
                            <m:sup>
                              <m:r>
                                <a:rPr lang="en-US" b="0" i="1" smtClean="0">
                                  <a:latin typeface="Cambria Math"/>
                                </a:rPr>
                                <m:t>𝑞</m:t>
                              </m:r>
                            </m:sup>
                            <m:e>
                              <m:sSub>
                                <m:sSubPr>
                                  <m:ctrlPr>
                                    <a:rPr lang="en-US" b="0" i="1" smtClean="0">
                                      <a:latin typeface="Cambria Math" panose="02040503050406030204" pitchFamily="18" charset="0"/>
                                    </a:rPr>
                                  </m:ctrlPr>
                                </m:sSubPr>
                                <m:e>
                                  <m:r>
                                    <a:rPr lang="en-US" b="0" i="1" smtClean="0">
                                      <a:latin typeface="Cambria Math"/>
                                    </a:rPr>
                                    <m:t>𝜃</m:t>
                                  </m:r>
                                </m:e>
                                <m:sub>
                                  <m:r>
                                    <a:rPr lang="en-US" b="0" i="1" smtClean="0">
                                      <a:latin typeface="Cambria Math"/>
                                    </a:rPr>
                                    <m:t>𝑘</m:t>
                                  </m:r>
                                </m:sub>
                              </m:sSub>
                              <m:sSub>
                                <m:sSubPr>
                                  <m:ctrlPr>
                                    <a:rPr lang="en-US" b="0" i="1" smtClean="0">
                                      <a:latin typeface="Cambria Math" panose="02040503050406030204" pitchFamily="18" charset="0"/>
                                    </a:rPr>
                                  </m:ctrlPr>
                                </m:sSubPr>
                                <m:e>
                                  <m:r>
                                    <a:rPr lang="en-US" b="0" i="1" smtClean="0">
                                      <a:latin typeface="Cambria Math"/>
                                    </a:rPr>
                                    <m:t>𝑤</m:t>
                                  </m:r>
                                </m:e>
                                <m:sub>
                                  <m:r>
                                    <a:rPr lang="en-US" b="0" i="1" smtClean="0">
                                      <a:latin typeface="Cambria Math"/>
                                    </a:rPr>
                                    <m:t>𝑡</m:t>
                                  </m:r>
                                  <m:r>
                                    <a:rPr lang="en-US" b="0" i="1" smtClean="0">
                                      <a:latin typeface="Cambria Math"/>
                                    </a:rPr>
                                    <m:t>−</m:t>
                                  </m:r>
                                  <m:r>
                                    <a:rPr lang="en-US" b="0" i="1" smtClean="0">
                                      <a:latin typeface="Cambria Math"/>
                                    </a:rPr>
                                    <m:t>𝑘</m:t>
                                  </m:r>
                                </m:sub>
                              </m:sSub>
                            </m:e>
                          </m:nary>
                        </m:e>
                      </m:d>
                      <m:r>
                        <a:rPr lang="en-US" b="0" i="1" smtClean="0">
                          <a:latin typeface="Cambria Math"/>
                        </a:rPr>
                        <m:t>=</m:t>
                      </m:r>
                    </m:oMath>
                  </m:oMathPara>
                </a14:m>
                <a:endParaRPr lang="en-US" b="0" dirty="0"/>
              </a:p>
              <a:p>
                <a:pPr marL="114300" indent="0">
                  <a:buNone/>
                </a:pPr>
                <a:endParaRPr lang="en-US" dirty="0"/>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bSup>
                                <m:sSubSupPr>
                                  <m:ctrlPr>
                                    <a:rPr lang="en-US" b="0" i="1" smtClean="0">
                                      <a:latin typeface="Cambria Math" panose="02040503050406030204" pitchFamily="18" charset="0"/>
                                    </a:rPr>
                                  </m:ctrlPr>
                                </m:sSubSupPr>
                                <m:e>
                                  <m:r>
                                    <a:rPr lang="en-US" b="0" i="1" smtClean="0">
                                      <a:latin typeface="Cambria Math"/>
                                    </a:rPr>
                                    <m:t>𝜎</m:t>
                                  </m:r>
                                </m:e>
                                <m:sub>
                                  <m:r>
                                    <a:rPr lang="en-US" b="0" i="1" smtClean="0">
                                      <a:latin typeface="Cambria Math"/>
                                    </a:rPr>
                                    <m:t>𝑤</m:t>
                                  </m:r>
                                </m:sub>
                                <m:sup>
                                  <m:r>
                                    <a:rPr lang="en-US" b="0" i="1" smtClean="0">
                                      <a:latin typeface="Cambria Math"/>
                                    </a:rPr>
                                    <m:t>2</m:t>
                                  </m:r>
                                </m:sup>
                              </m:sSubSup>
                              <m:nary>
                                <m:naryPr>
                                  <m:chr m:val="∑"/>
                                  <m:ctrlPr>
                                    <a:rPr lang="en-US" b="0" i="1" smtClean="0">
                                      <a:latin typeface="Cambria Math" panose="02040503050406030204" pitchFamily="18" charset="0"/>
                                    </a:rPr>
                                  </m:ctrlPr>
                                </m:naryPr>
                                <m:sub>
                                  <m:r>
                                    <m:rPr>
                                      <m:brk m:alnAt="23"/>
                                    </m:rPr>
                                    <a:rPr lang="en-US" b="0" i="1" smtClean="0">
                                      <a:latin typeface="Cambria Math"/>
                                    </a:rPr>
                                    <m:t>𝑗</m:t>
                                  </m:r>
                                  <m:r>
                                    <a:rPr lang="en-US" b="0" i="1" smtClean="0">
                                      <a:latin typeface="Cambria Math"/>
                                    </a:rPr>
                                    <m:t>=0</m:t>
                                  </m:r>
                                </m:sub>
                                <m:sup>
                                  <m:r>
                                    <a:rPr lang="en-US" b="0" i="1" smtClean="0">
                                      <a:latin typeface="Cambria Math"/>
                                    </a:rPr>
                                    <m:t>𝑞</m:t>
                                  </m:r>
                                  <m:r>
                                    <a:rPr lang="en-US" b="0" i="1" smtClean="0">
                                      <a:latin typeface="Cambria Math"/>
                                    </a:rPr>
                                    <m:t>−</m:t>
                                  </m:r>
                                  <m:r>
                                    <a:rPr lang="en-US" b="0" i="1" smtClean="0">
                                      <a:latin typeface="Cambria Math"/>
                                    </a:rPr>
                                    <m:t>h</m:t>
                                  </m:r>
                                  <m:r>
                                    <a:rPr lang="en-US" b="0" i="1" smtClean="0">
                                      <a:latin typeface="Cambria Math"/>
                                    </a:rPr>
                                    <m:t> </m:t>
                                  </m:r>
                                </m:sup>
                                <m:e>
                                  <m:sSub>
                                    <m:sSubPr>
                                      <m:ctrlPr>
                                        <a:rPr lang="en-US" b="0" i="1" smtClean="0">
                                          <a:latin typeface="Cambria Math" panose="02040503050406030204" pitchFamily="18" charset="0"/>
                                        </a:rPr>
                                      </m:ctrlPr>
                                    </m:sSubPr>
                                    <m:e>
                                      <m:r>
                                        <a:rPr lang="en-US" b="0" i="1" smtClean="0">
                                          <a:latin typeface="Cambria Math"/>
                                        </a:rPr>
                                        <m:t>𝜃</m:t>
                                      </m:r>
                                    </m:e>
                                    <m:sub>
                                      <m:r>
                                        <a:rPr lang="en-US" b="0" i="1" smtClean="0">
                                          <a:latin typeface="Cambria Math"/>
                                        </a:rPr>
                                        <m:t>𝑗</m:t>
                                      </m:r>
                                    </m:sub>
                                  </m:sSub>
                                  <m:sSub>
                                    <m:sSubPr>
                                      <m:ctrlPr>
                                        <a:rPr lang="en-US" b="0" i="1" smtClean="0">
                                          <a:latin typeface="Cambria Math" panose="02040503050406030204" pitchFamily="18" charset="0"/>
                                        </a:rPr>
                                      </m:ctrlPr>
                                    </m:sSubPr>
                                    <m:e>
                                      <m:r>
                                        <a:rPr lang="en-US" b="0" i="1" smtClean="0">
                                          <a:latin typeface="Cambria Math"/>
                                        </a:rPr>
                                        <m:t>𝜃</m:t>
                                      </m:r>
                                    </m:e>
                                    <m:sub>
                                      <m:r>
                                        <a:rPr lang="en-US" b="0" i="1" smtClean="0">
                                          <a:latin typeface="Cambria Math"/>
                                        </a:rPr>
                                        <m:t>𝑗</m:t>
                                      </m:r>
                                      <m:r>
                                        <a:rPr lang="en-US" b="0" i="1" smtClean="0">
                                          <a:latin typeface="Cambria Math"/>
                                        </a:rPr>
                                        <m:t>+</m:t>
                                      </m:r>
                                      <m:r>
                                        <a:rPr lang="en-US" b="0" i="1" smtClean="0">
                                          <a:latin typeface="Cambria Math"/>
                                        </a:rPr>
                                        <m:t>h</m:t>
                                      </m:r>
                                    </m:sub>
                                  </m:sSub>
                                  <m:r>
                                    <a:rPr lang="en-US" b="0" i="1" smtClean="0">
                                      <a:latin typeface="Cambria Math"/>
                                    </a:rPr>
                                    <m:t>,  </m:t>
                                  </m:r>
                                </m:e>
                              </m:nary>
                              <m:r>
                                <a:rPr lang="en-US" b="0" i="1" smtClean="0">
                                  <a:latin typeface="Cambria Math"/>
                                </a:rPr>
                                <m:t>  0≤</m:t>
                              </m:r>
                              <m:r>
                                <a:rPr lang="en-US" b="0" i="1" smtClean="0">
                                  <a:latin typeface="Cambria Math"/>
                                </a:rPr>
                                <m:t>h</m:t>
                              </m:r>
                              <m:r>
                                <a:rPr lang="en-US" b="0" i="1" smtClean="0">
                                  <a:latin typeface="Cambria Math"/>
                                </a:rPr>
                                <m:t>≤</m:t>
                              </m:r>
                              <m:r>
                                <a:rPr lang="en-US" b="0" i="1" smtClean="0">
                                  <a:latin typeface="Cambria Math"/>
                                </a:rPr>
                                <m:t>𝑞</m:t>
                              </m:r>
                              <m:r>
                                <a:rPr lang="en-US" b="0" i="1" smtClean="0">
                                  <a:latin typeface="Cambria Math"/>
                                </a:rPr>
                                <m:t>,</m:t>
                              </m:r>
                            </m:e>
                            <m:e>
                              <m:r>
                                <a:rPr lang="en-US" b="0" i="1" smtClean="0">
                                  <a:latin typeface="Cambria Math"/>
                                </a:rPr>
                                <m:t>0,  </m:t>
                              </m:r>
                              <m:r>
                                <a:rPr lang="en-US" b="0" i="1" smtClean="0">
                                  <a:latin typeface="Cambria Math"/>
                                </a:rPr>
                                <m:t>h</m:t>
                              </m:r>
                              <m:r>
                                <a:rPr lang="en-US" b="0" i="1" smtClean="0">
                                  <a:latin typeface="Cambria Math"/>
                                </a:rPr>
                                <m:t>&gt;</m:t>
                              </m:r>
                              <m:r>
                                <a:rPr lang="en-US" b="0" i="1" smtClean="0">
                                  <a:latin typeface="Cambria Math"/>
                                </a:rPr>
                                <m:t>𝑞</m:t>
                              </m:r>
                              <m:r>
                                <a:rPr lang="en-US" b="0" i="1" smtClean="0">
                                  <a:latin typeface="Cambria Math"/>
                                </a:rPr>
                                <m:t>.</m:t>
                              </m:r>
                            </m:e>
                          </m:eqArr>
                        </m:e>
                      </m:d>
                    </m:oMath>
                  </m:oMathPara>
                </a14:m>
                <a:endParaRPr lang="en-US" dirty="0"/>
              </a:p>
              <a:p>
                <a:pPr marL="114300" indent="0">
                  <a:buNone/>
                </a:pPr>
                <a:r>
                  <a:rPr lang="en-US" dirty="0"/>
                  <a:t>The cutting off of </a:t>
                </a:r>
                <a14:m>
                  <m:oMath xmlns:m="http://schemas.openxmlformats.org/officeDocument/2006/math">
                    <m:r>
                      <a:rPr lang="en-US" b="0" i="1" smtClean="0">
                        <a:latin typeface="Cambria Math"/>
                      </a:rPr>
                      <m:t>𝛾</m:t>
                    </m:r>
                    <m:d>
                      <m:dPr>
                        <m:ctrlPr>
                          <a:rPr lang="en-US" b="0" i="1" smtClean="0">
                            <a:latin typeface="Cambria Math" panose="02040503050406030204" pitchFamily="18" charset="0"/>
                          </a:rPr>
                        </m:ctrlPr>
                      </m:dPr>
                      <m:e>
                        <m:r>
                          <a:rPr lang="en-US" b="0" i="1" smtClean="0">
                            <a:latin typeface="Cambria Math"/>
                          </a:rPr>
                          <m:t>h</m:t>
                        </m:r>
                      </m:e>
                    </m:d>
                  </m:oMath>
                </a14:m>
                <a:r>
                  <a:rPr lang="en-US" dirty="0"/>
                  <a:t> after </a:t>
                </a:r>
                <a14:m>
                  <m:oMath xmlns:m="http://schemas.openxmlformats.org/officeDocument/2006/math">
                    <m:r>
                      <a:rPr lang="en-US" i="1" dirty="0" smtClean="0">
                        <a:latin typeface="Cambria Math"/>
                      </a:rPr>
                      <m:t>𝑞</m:t>
                    </m:r>
                  </m:oMath>
                </a14:m>
                <a:r>
                  <a:rPr lang="en-US" dirty="0"/>
                  <a:t> lags is the signature of the MA(q) model.</a:t>
                </a:r>
              </a:p>
              <a:p>
                <a:pPr marL="114300" indent="0">
                  <a:buNone/>
                </a:pPr>
                <a:endParaRPr lang="en-US" dirty="0"/>
              </a:p>
              <a:p>
                <a:pPr marL="114300" indent="0">
                  <a:buNone/>
                </a:pPr>
                <a:endParaRPr lang="en-US" dirty="0"/>
              </a:p>
              <a:p>
                <a:endParaRPr lang="en-US" dirty="0"/>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758758" y="1381327"/>
                <a:ext cx="11128442" cy="4944523"/>
              </a:xfrm>
              <a:blipFill>
                <a:blip r:embed="rId2"/>
                <a:stretch>
                  <a:fillRect t="-617" b="-1603"/>
                </a:stretch>
              </a:blipFill>
            </p:spPr>
            <p:txBody>
              <a:bodyPr/>
              <a:lstStyle/>
              <a:p>
                <a:r>
                  <a:rPr lang="ru-UA">
                    <a:noFill/>
                  </a:rPr>
                  <a:t> </a:t>
                </a:r>
              </a:p>
            </p:txBody>
          </p:sp>
        </mc:Fallback>
      </mc:AlternateContent>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a:t>
            </a:fld>
            <a:endParaRPr lang="en-US"/>
          </a:p>
        </p:txBody>
      </p:sp>
    </p:spTree>
    <p:extLst>
      <p:ext uri="{BB962C8B-B14F-4D97-AF65-F5344CB8AC3E}">
        <p14:creationId xmlns:p14="http://schemas.microsoft.com/office/powerpoint/2010/main" val="30159691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0515600" cy="1325563"/>
          </a:xfrm>
        </p:spPr>
        <p:txBody>
          <a:bodyPr>
            <a:normAutofit/>
          </a:bodyPr>
          <a:lstStyle/>
          <a:p>
            <a:pPr algn="ctr"/>
            <a:r>
              <a:rPr lang="en-US" sz="4000" dirty="0">
                <a:solidFill>
                  <a:srgbClr val="0070C0"/>
                </a:solidFill>
              </a:rPr>
              <a:t>PACF Q</a:t>
            </a:r>
            <a:r>
              <a:rPr lang="en-CA" sz="4000" dirty="0" err="1">
                <a:solidFill>
                  <a:srgbClr val="0070C0"/>
                </a:solidFill>
              </a:rPr>
              <a:t>uiz</a:t>
            </a:r>
            <a:r>
              <a:rPr lang="en-CA" sz="4000" dirty="0">
                <a:solidFill>
                  <a:srgbClr val="0070C0"/>
                </a:solidFill>
              </a:rPr>
              <a:t>. Quantitative.</a:t>
            </a:r>
            <a:br>
              <a:rPr lang="en-US" sz="4000" dirty="0"/>
            </a:br>
            <a:endParaRPr lang="ru-RU" sz="4000" dirty="0"/>
          </a:p>
        </p:txBody>
      </p:sp>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758758" y="914400"/>
                <a:ext cx="11128442" cy="5411450"/>
              </a:xfrm>
            </p:spPr>
            <p:txBody>
              <a:bodyPr>
                <a:normAutofit/>
              </a:bodyPr>
              <a:lstStyle/>
              <a:p>
                <a:pPr marL="114300" indent="0">
                  <a:buNone/>
                </a:pPr>
                <a:r>
                  <a:rPr lang="en-US" dirty="0"/>
                  <a:t>12. </a:t>
                </a:r>
                <a:r>
                  <a:rPr lang="en-CA" dirty="0"/>
                  <a:t>Consider the MA(1) process </a:t>
                </a:r>
                <a14:m>
                  <m:oMath xmlns:m="http://schemas.openxmlformats.org/officeDocument/2006/math">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𝑡</m:t>
                        </m:r>
                      </m:sub>
                    </m:sSub>
                    <m:r>
                      <a:rPr lang="ru-UA">
                        <a:latin typeface="Cambria Math" panose="02040503050406030204" pitchFamily="18" charset="0"/>
                      </a:rPr>
                      <m:t>=0.5</m:t>
                    </m:r>
                    <m:r>
                      <a:rPr lang="ru-UA" i="1">
                        <a:latin typeface="Cambria Math" panose="02040503050406030204" pitchFamily="18" charset="0"/>
                      </a:rPr>
                      <m:t> </m:t>
                    </m:r>
                    <m:sSub>
                      <m:sSubPr>
                        <m:ctrlPr>
                          <a:rPr lang="ru-UA" i="1">
                            <a:latin typeface="Cambria Math" panose="02040503050406030204" pitchFamily="18" charset="0"/>
                          </a:rPr>
                        </m:ctrlPr>
                      </m:sSubPr>
                      <m:e>
                        <m:r>
                          <a:rPr lang="ru-UA">
                            <a:latin typeface="Cambria Math" panose="02040503050406030204" pitchFamily="18" charset="0"/>
                          </a:rPr>
                          <m:t>𝑤</m:t>
                        </m:r>
                      </m:e>
                      <m:sub>
                        <m:r>
                          <a:rPr lang="ru-UA">
                            <a:latin typeface="Cambria Math" panose="02040503050406030204" pitchFamily="18" charset="0"/>
                          </a:rPr>
                          <m:t>𝑡</m:t>
                        </m:r>
                        <m:r>
                          <a:rPr lang="ru-UA">
                            <a:latin typeface="Cambria Math" panose="02040503050406030204" pitchFamily="18" charset="0"/>
                          </a:rPr>
                          <m:t>−1</m:t>
                        </m:r>
                      </m:sub>
                    </m:sSub>
                    <m:r>
                      <a:rPr lang="ru-UA">
                        <a:latin typeface="Cambria Math" panose="02040503050406030204" pitchFamily="18" charset="0"/>
                      </a:rPr>
                      <m:t>+</m:t>
                    </m:r>
                    <m:sSub>
                      <m:sSubPr>
                        <m:ctrlPr>
                          <a:rPr lang="ru-UA" i="1">
                            <a:latin typeface="Cambria Math" panose="02040503050406030204" pitchFamily="18" charset="0"/>
                          </a:rPr>
                        </m:ctrlPr>
                      </m:sSubPr>
                      <m:e>
                        <m:r>
                          <a:rPr lang="ru-UA">
                            <a:latin typeface="Cambria Math" panose="02040503050406030204" pitchFamily="18" charset="0"/>
                          </a:rPr>
                          <m:t>𝑤</m:t>
                        </m:r>
                      </m:e>
                      <m:sub>
                        <m:r>
                          <a:rPr lang="ru-UA">
                            <a:latin typeface="Cambria Math" panose="02040503050406030204" pitchFamily="18" charset="0"/>
                          </a:rPr>
                          <m:t>𝑡</m:t>
                        </m:r>
                      </m:sub>
                    </m:sSub>
                  </m:oMath>
                </a14:m>
                <a:r>
                  <a:rPr lang="x-IV_mathan" dirty="0"/>
                  <a:t>,  over white noise </a:t>
                </a:r>
                <a14:m>
                  <m:oMath xmlns:m="http://schemas.openxmlformats.org/officeDocument/2006/math">
                    <m:sSub>
                      <m:sSubPr>
                        <m:ctrlPr>
                          <a:rPr lang="ru-UA" i="1">
                            <a:latin typeface="Cambria Math" panose="02040503050406030204" pitchFamily="18" charset="0"/>
                          </a:rPr>
                        </m:ctrlPr>
                      </m:sSubPr>
                      <m:e>
                        <m:r>
                          <a:rPr lang="ru-UA">
                            <a:latin typeface="Cambria Math" panose="02040503050406030204" pitchFamily="18" charset="0"/>
                          </a:rPr>
                          <m:t>𝑤</m:t>
                        </m:r>
                      </m:e>
                      <m:sub>
                        <m:r>
                          <a:rPr lang="ru-UA">
                            <a:latin typeface="Cambria Math" panose="02040503050406030204" pitchFamily="18" charset="0"/>
                          </a:rPr>
                          <m:t>𝑡</m:t>
                        </m:r>
                      </m:sub>
                    </m:sSub>
                    <m:r>
                      <a:rPr lang="ru-UA">
                        <a:latin typeface="Cambria Math" panose="02040503050406030204" pitchFamily="18" charset="0"/>
                      </a:rPr>
                      <m:t>.</m:t>
                    </m:r>
                    <m:r>
                      <a:rPr lang="ru-UA" i="1">
                        <a:latin typeface="Cambria Math" panose="02040503050406030204" pitchFamily="18" charset="0"/>
                      </a:rPr>
                      <m:t> </m:t>
                    </m:r>
                  </m:oMath>
                </a14:m>
                <a:endParaRPr lang="ru-UA" dirty="0"/>
              </a:p>
              <a:p>
                <a:pPr marL="114300" indent="0">
                  <a:buNone/>
                </a:pPr>
                <a:r>
                  <a:rPr lang="en-CA" dirty="0"/>
                  <a:t> </a:t>
                </a:r>
                <a:r>
                  <a:rPr lang="en-US" dirty="0"/>
                  <a:t>Compute the autocorrelation of this process at lag 0:</a:t>
                </a:r>
              </a:p>
              <a:p>
                <a:pPr marL="11430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𝜌</m:t>
                      </m:r>
                      <m:r>
                        <a:rPr lang="en-US" i="1" dirty="0" smtClean="0">
                          <a:latin typeface="Cambria Math" panose="02040503050406030204" pitchFamily="18" charset="0"/>
                        </a:rPr>
                        <m:t>(0) = </m:t>
                      </m:r>
                      <m:r>
                        <a:rPr lang="en-US" i="1" dirty="0" err="1">
                          <a:latin typeface="Cambria Math" panose="02040503050406030204" pitchFamily="18" charset="0"/>
                        </a:rPr>
                        <m:t>𝑐𝑜𝑟</m:t>
                      </m:r>
                      <m:r>
                        <a:rPr lang="en-US" i="1" dirty="0">
                          <a:latin typeface="Cambria Math" panose="02040503050406030204" pitchFamily="18" charset="0"/>
                        </a:rPr>
                        <m:t>(</m:t>
                      </m:r>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𝑡</m:t>
                          </m:r>
                        </m:sub>
                      </m:sSub>
                      <m:r>
                        <a:rPr lang="ru-UA">
                          <a:latin typeface="Cambria Math" panose="02040503050406030204" pitchFamily="18" charset="0"/>
                        </a:rPr>
                        <m:t>,</m:t>
                      </m:r>
                      <m:r>
                        <a:rPr lang="ru-UA" i="1">
                          <a:latin typeface="Cambria Math" panose="02040503050406030204" pitchFamily="18" charset="0"/>
                        </a:rPr>
                        <m:t> </m:t>
                      </m:r>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𝑡</m:t>
                          </m:r>
                        </m:sub>
                      </m:sSub>
                      <m:r>
                        <a:rPr lang="ru-UA">
                          <a:latin typeface="Cambria Math" panose="02040503050406030204" pitchFamily="18" charset="0"/>
                        </a:rPr>
                        <m:t>)</m:t>
                      </m:r>
                    </m:oMath>
                  </m:oMathPara>
                </a14:m>
                <a:endParaRPr lang="ru-UA" dirty="0"/>
              </a:p>
              <a:p>
                <a:pPr marL="114300" indent="0">
                  <a:buNone/>
                </a:pPr>
                <a:r>
                  <a:rPr lang="en-CA" dirty="0"/>
                  <a:t> </a:t>
                </a:r>
              </a:p>
              <a:p>
                <a:pPr marL="628650" indent="-514350">
                  <a:buFont typeface="+mj-lt"/>
                  <a:buAutoNum type="alphaUcPeriod"/>
                </a:pPr>
                <a:r>
                  <a:rPr lang="en-CA" dirty="0"/>
                  <a:t>-2</a:t>
                </a:r>
              </a:p>
              <a:p>
                <a:pPr marL="628650" indent="-514350">
                  <a:buFont typeface="+mj-lt"/>
                  <a:buAutoNum type="alphaUcPeriod"/>
                </a:pPr>
                <a:r>
                  <a:rPr lang="en-CA" dirty="0"/>
                  <a:t>-0.5</a:t>
                </a:r>
              </a:p>
              <a:p>
                <a:pPr marL="628650" indent="-514350">
                  <a:buFont typeface="+mj-lt"/>
                  <a:buAutoNum type="alphaUcPeriod"/>
                </a:pPr>
                <a:r>
                  <a:rPr lang="en-CA" dirty="0"/>
                  <a:t>0</a:t>
                </a:r>
              </a:p>
              <a:p>
                <a:pPr marL="628650" indent="-514350">
                  <a:buFont typeface="+mj-lt"/>
                  <a:buAutoNum type="alphaUcPeriod"/>
                </a:pPr>
                <a:r>
                  <a:rPr lang="en-CA" dirty="0"/>
                  <a:t>0.5</a:t>
                </a:r>
              </a:p>
              <a:p>
                <a:pPr marL="628650" indent="-514350">
                  <a:buFont typeface="+mj-lt"/>
                  <a:buAutoNum type="alphaUcPeriod"/>
                </a:pPr>
                <a:r>
                  <a:rPr lang="en-CA" dirty="0"/>
                  <a:t>1</a:t>
                </a:r>
              </a:p>
              <a:p>
                <a:pPr marL="114300" indent="0">
                  <a:buNone/>
                </a:pPr>
                <a:endParaRPr lang="en-CA" dirty="0"/>
              </a:p>
              <a:p>
                <a:pPr marL="114300" indent="0">
                  <a:buNone/>
                </a:pPr>
                <a:endParaRPr lang="x-IV_mathan" dirty="0"/>
              </a:p>
              <a:p>
                <a:pPr marL="114300" indent="0">
                  <a:buNone/>
                </a:pPr>
                <a:endParaRPr lang="x-IV_mathan" dirty="0"/>
              </a:p>
              <a:p>
                <a:pPr marL="114300" indent="0">
                  <a:buNone/>
                </a:pPr>
                <a:endParaRPr lang="en-CA" dirty="0"/>
              </a:p>
              <a:p>
                <a:pPr marL="114300" indent="0">
                  <a:buNone/>
                </a:pPr>
                <a:endParaRPr lang="en-US" dirty="0"/>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758758" y="914400"/>
                <a:ext cx="11128442" cy="5411450"/>
              </a:xfrm>
              <a:blipFill>
                <a:blip r:embed="rId2"/>
                <a:stretch>
                  <a:fillRect l="-55"/>
                </a:stretch>
              </a:blipFill>
            </p:spPr>
            <p:txBody>
              <a:bodyPr/>
              <a:lstStyle/>
              <a:p>
                <a:r>
                  <a:rPr lang="ru-UA">
                    <a:noFill/>
                  </a:rPr>
                  <a:t> </a:t>
                </a:r>
              </a:p>
            </p:txBody>
          </p:sp>
        </mc:Fallback>
      </mc:AlternateContent>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30</a:t>
            </a:fld>
            <a:endParaRPr lang="en-US" dirty="0"/>
          </a:p>
        </p:txBody>
      </p:sp>
    </p:spTree>
    <p:extLst>
      <p:ext uri="{BB962C8B-B14F-4D97-AF65-F5344CB8AC3E}">
        <p14:creationId xmlns:p14="http://schemas.microsoft.com/office/powerpoint/2010/main" val="20975355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0515600" cy="1325563"/>
          </a:xfrm>
        </p:spPr>
        <p:txBody>
          <a:bodyPr>
            <a:normAutofit/>
          </a:bodyPr>
          <a:lstStyle/>
          <a:p>
            <a:pPr algn="ctr"/>
            <a:r>
              <a:rPr lang="en-US" sz="4000" dirty="0">
                <a:solidFill>
                  <a:srgbClr val="0070C0"/>
                </a:solidFill>
              </a:rPr>
              <a:t>PACF Q</a:t>
            </a:r>
            <a:r>
              <a:rPr lang="en-CA" sz="4000" dirty="0" err="1">
                <a:solidFill>
                  <a:srgbClr val="0070C0"/>
                </a:solidFill>
              </a:rPr>
              <a:t>uiz</a:t>
            </a:r>
            <a:r>
              <a:rPr lang="en-CA" sz="4000" dirty="0">
                <a:solidFill>
                  <a:srgbClr val="0070C0"/>
                </a:solidFill>
              </a:rPr>
              <a:t>. Quantitative.</a:t>
            </a:r>
            <a:br>
              <a:rPr lang="en-US" sz="4000" dirty="0"/>
            </a:br>
            <a:endParaRPr lang="ru-RU" sz="4000" dirty="0"/>
          </a:p>
        </p:txBody>
      </p:sp>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758758" y="914400"/>
                <a:ext cx="11128442" cy="5411450"/>
              </a:xfrm>
            </p:spPr>
            <p:txBody>
              <a:bodyPr>
                <a:normAutofit/>
              </a:bodyPr>
              <a:lstStyle/>
              <a:p>
                <a:pPr marL="114300" indent="0">
                  <a:buNone/>
                </a:pPr>
                <a:r>
                  <a:rPr lang="en-US" dirty="0"/>
                  <a:t>13. </a:t>
                </a:r>
                <a:r>
                  <a:rPr lang="en-CA" dirty="0"/>
                  <a:t>Keep considering the MA(1) process </a:t>
                </a:r>
                <a14:m>
                  <m:oMath xmlns:m="http://schemas.openxmlformats.org/officeDocument/2006/math">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𝑡</m:t>
                        </m:r>
                      </m:sub>
                    </m:sSub>
                    <m:r>
                      <a:rPr lang="ru-UA">
                        <a:latin typeface="Cambria Math" panose="02040503050406030204" pitchFamily="18" charset="0"/>
                      </a:rPr>
                      <m:t>=0.5</m:t>
                    </m:r>
                    <m:r>
                      <a:rPr lang="ru-UA" i="1">
                        <a:latin typeface="Cambria Math" panose="02040503050406030204" pitchFamily="18" charset="0"/>
                      </a:rPr>
                      <m:t> </m:t>
                    </m:r>
                    <m:sSub>
                      <m:sSubPr>
                        <m:ctrlPr>
                          <a:rPr lang="ru-UA" i="1">
                            <a:latin typeface="Cambria Math" panose="02040503050406030204" pitchFamily="18" charset="0"/>
                          </a:rPr>
                        </m:ctrlPr>
                      </m:sSubPr>
                      <m:e>
                        <m:r>
                          <a:rPr lang="ru-UA">
                            <a:latin typeface="Cambria Math" panose="02040503050406030204" pitchFamily="18" charset="0"/>
                          </a:rPr>
                          <m:t>𝑤</m:t>
                        </m:r>
                      </m:e>
                      <m:sub>
                        <m:r>
                          <a:rPr lang="ru-UA">
                            <a:latin typeface="Cambria Math" panose="02040503050406030204" pitchFamily="18" charset="0"/>
                          </a:rPr>
                          <m:t>𝑡</m:t>
                        </m:r>
                        <m:r>
                          <a:rPr lang="ru-UA">
                            <a:latin typeface="Cambria Math" panose="02040503050406030204" pitchFamily="18" charset="0"/>
                          </a:rPr>
                          <m:t>−1</m:t>
                        </m:r>
                      </m:sub>
                    </m:sSub>
                    <m:r>
                      <a:rPr lang="ru-UA">
                        <a:latin typeface="Cambria Math" panose="02040503050406030204" pitchFamily="18" charset="0"/>
                      </a:rPr>
                      <m:t>+</m:t>
                    </m:r>
                    <m:sSub>
                      <m:sSubPr>
                        <m:ctrlPr>
                          <a:rPr lang="ru-UA" i="1">
                            <a:latin typeface="Cambria Math" panose="02040503050406030204" pitchFamily="18" charset="0"/>
                          </a:rPr>
                        </m:ctrlPr>
                      </m:sSubPr>
                      <m:e>
                        <m:r>
                          <a:rPr lang="ru-UA">
                            <a:latin typeface="Cambria Math" panose="02040503050406030204" pitchFamily="18" charset="0"/>
                          </a:rPr>
                          <m:t>𝑤</m:t>
                        </m:r>
                      </m:e>
                      <m:sub>
                        <m:r>
                          <a:rPr lang="ru-UA">
                            <a:latin typeface="Cambria Math" panose="02040503050406030204" pitchFamily="18" charset="0"/>
                          </a:rPr>
                          <m:t>𝑡</m:t>
                        </m:r>
                      </m:sub>
                    </m:sSub>
                  </m:oMath>
                </a14:m>
                <a:r>
                  <a:rPr lang="x-IV_mathan" dirty="0"/>
                  <a:t>,  over white noise </a:t>
                </a:r>
                <a14:m>
                  <m:oMath xmlns:m="http://schemas.openxmlformats.org/officeDocument/2006/math">
                    <m:sSub>
                      <m:sSubPr>
                        <m:ctrlPr>
                          <a:rPr lang="ru-UA" i="1">
                            <a:latin typeface="Cambria Math" panose="02040503050406030204" pitchFamily="18" charset="0"/>
                          </a:rPr>
                        </m:ctrlPr>
                      </m:sSubPr>
                      <m:e>
                        <m:r>
                          <a:rPr lang="ru-UA">
                            <a:latin typeface="Cambria Math" panose="02040503050406030204" pitchFamily="18" charset="0"/>
                          </a:rPr>
                          <m:t>𝑤</m:t>
                        </m:r>
                      </m:e>
                      <m:sub>
                        <m:r>
                          <a:rPr lang="ru-UA">
                            <a:latin typeface="Cambria Math" panose="02040503050406030204" pitchFamily="18" charset="0"/>
                          </a:rPr>
                          <m:t>𝑡</m:t>
                        </m:r>
                      </m:sub>
                    </m:sSub>
                    <m:r>
                      <a:rPr lang="ru-UA">
                        <a:latin typeface="Cambria Math" panose="02040503050406030204" pitchFamily="18" charset="0"/>
                      </a:rPr>
                      <m:t>.</m:t>
                    </m:r>
                    <m:r>
                      <a:rPr lang="ru-UA" i="1">
                        <a:latin typeface="Cambria Math" panose="02040503050406030204" pitchFamily="18" charset="0"/>
                      </a:rPr>
                      <m:t> </m:t>
                    </m:r>
                  </m:oMath>
                </a14:m>
                <a:r>
                  <a:rPr lang="en-US" dirty="0"/>
                  <a:t> Compute the autocorrelation of this process at lag 1:</a:t>
                </a:r>
              </a:p>
              <a:p>
                <a:pPr marL="11430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𝜌</m:t>
                      </m:r>
                      <m:r>
                        <a:rPr lang="en-US" i="1" dirty="0" smtClean="0">
                          <a:latin typeface="Cambria Math" panose="02040503050406030204" pitchFamily="18" charset="0"/>
                        </a:rPr>
                        <m:t>(1) = </m:t>
                      </m:r>
                      <m:r>
                        <a:rPr lang="en-US" i="1" dirty="0" err="1">
                          <a:latin typeface="Cambria Math" panose="02040503050406030204" pitchFamily="18" charset="0"/>
                        </a:rPr>
                        <m:t>𝑐𝑜𝑟</m:t>
                      </m:r>
                      <m:r>
                        <a:rPr lang="en-US" i="1" dirty="0">
                          <a:latin typeface="Cambria Math" panose="02040503050406030204" pitchFamily="18" charset="0"/>
                        </a:rPr>
                        <m:t>(</m:t>
                      </m:r>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𝑡</m:t>
                          </m:r>
                          <m:r>
                            <a:rPr lang="ru-UA">
                              <a:latin typeface="Cambria Math" panose="02040503050406030204" pitchFamily="18" charset="0"/>
                            </a:rPr>
                            <m:t>+1</m:t>
                          </m:r>
                        </m:sub>
                      </m:sSub>
                      <m:r>
                        <a:rPr lang="ru-UA">
                          <a:latin typeface="Cambria Math" panose="02040503050406030204" pitchFamily="18" charset="0"/>
                        </a:rPr>
                        <m:t>,</m:t>
                      </m:r>
                      <m:r>
                        <a:rPr lang="ru-UA" i="1">
                          <a:latin typeface="Cambria Math" panose="02040503050406030204" pitchFamily="18" charset="0"/>
                        </a:rPr>
                        <m:t> </m:t>
                      </m:r>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𝑡</m:t>
                          </m:r>
                        </m:sub>
                      </m:sSub>
                      <m:r>
                        <a:rPr lang="ru-UA">
                          <a:latin typeface="Cambria Math" panose="02040503050406030204" pitchFamily="18" charset="0"/>
                        </a:rPr>
                        <m:t>)</m:t>
                      </m:r>
                    </m:oMath>
                  </m:oMathPara>
                </a14:m>
                <a:endParaRPr lang="ru-UA" dirty="0"/>
              </a:p>
              <a:p>
                <a:pPr marL="114300" indent="0">
                  <a:buNone/>
                </a:pPr>
                <a:r>
                  <a:rPr lang="en-CA" dirty="0"/>
                  <a:t> </a:t>
                </a:r>
              </a:p>
              <a:p>
                <a:pPr marL="114300" indent="0">
                  <a:buNone/>
                </a:pPr>
                <a:r>
                  <a:rPr lang="en-CA" dirty="0"/>
                  <a:t> </a:t>
                </a:r>
              </a:p>
              <a:p>
                <a:pPr marL="628650" indent="-514350">
                  <a:buFont typeface="+mj-lt"/>
                  <a:buAutoNum type="alphaUcPeriod"/>
                </a:pPr>
                <a:r>
                  <a:rPr lang="en-CA" dirty="0"/>
                  <a:t>-0.5</a:t>
                </a:r>
              </a:p>
              <a:p>
                <a:pPr marL="628650" indent="-514350">
                  <a:buFont typeface="+mj-lt"/>
                  <a:buAutoNum type="alphaUcPeriod"/>
                </a:pPr>
                <a:r>
                  <a:rPr lang="en-CA" dirty="0"/>
                  <a:t>0</a:t>
                </a:r>
              </a:p>
              <a:p>
                <a:pPr marL="628650" indent="-514350">
                  <a:buFont typeface="+mj-lt"/>
                  <a:buAutoNum type="alphaUcPeriod"/>
                </a:pPr>
                <a:r>
                  <a:rPr lang="en-CA" dirty="0"/>
                  <a:t>0.4</a:t>
                </a:r>
              </a:p>
              <a:p>
                <a:pPr marL="628650" indent="-514350">
                  <a:buFont typeface="+mj-lt"/>
                  <a:buAutoNum type="alphaUcPeriod"/>
                </a:pPr>
                <a:r>
                  <a:rPr lang="en-CA" dirty="0"/>
                  <a:t>0.5</a:t>
                </a:r>
              </a:p>
              <a:p>
                <a:pPr marL="628650" indent="-514350">
                  <a:buFont typeface="+mj-lt"/>
                  <a:buAutoNum type="alphaUcPeriod"/>
                </a:pPr>
                <a:r>
                  <a:rPr lang="en-CA" dirty="0"/>
                  <a:t>1</a:t>
                </a:r>
              </a:p>
              <a:p>
                <a:pPr marL="114300" indent="0">
                  <a:buNone/>
                </a:pPr>
                <a:endParaRPr lang="en-CA" dirty="0"/>
              </a:p>
              <a:p>
                <a:pPr marL="114300" indent="0">
                  <a:buNone/>
                </a:pPr>
                <a:endParaRPr lang="x-IV_mathan" dirty="0"/>
              </a:p>
              <a:p>
                <a:pPr marL="114300" indent="0">
                  <a:buNone/>
                </a:pPr>
                <a:endParaRPr lang="x-IV_mathan" dirty="0"/>
              </a:p>
              <a:p>
                <a:pPr marL="114300" indent="0">
                  <a:buNone/>
                </a:pPr>
                <a:endParaRPr lang="en-CA" dirty="0"/>
              </a:p>
              <a:p>
                <a:pPr marL="114300" indent="0">
                  <a:buNone/>
                </a:pPr>
                <a:endParaRPr lang="en-US" dirty="0"/>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758758" y="914400"/>
                <a:ext cx="11128442" cy="5411450"/>
              </a:xfrm>
              <a:blipFill>
                <a:blip r:embed="rId2"/>
                <a:stretch>
                  <a:fillRect l="-55"/>
                </a:stretch>
              </a:blipFill>
            </p:spPr>
            <p:txBody>
              <a:bodyPr/>
              <a:lstStyle/>
              <a:p>
                <a:r>
                  <a:rPr lang="ru-UA">
                    <a:noFill/>
                  </a:rPr>
                  <a:t> </a:t>
                </a:r>
              </a:p>
            </p:txBody>
          </p:sp>
        </mc:Fallback>
      </mc:AlternateContent>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31</a:t>
            </a:fld>
            <a:endParaRPr lang="en-US" dirty="0"/>
          </a:p>
        </p:txBody>
      </p:sp>
    </p:spTree>
    <p:extLst>
      <p:ext uri="{BB962C8B-B14F-4D97-AF65-F5344CB8AC3E}">
        <p14:creationId xmlns:p14="http://schemas.microsoft.com/office/powerpoint/2010/main" val="10524975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0515600" cy="1325563"/>
          </a:xfrm>
        </p:spPr>
        <p:txBody>
          <a:bodyPr>
            <a:normAutofit/>
          </a:bodyPr>
          <a:lstStyle/>
          <a:p>
            <a:pPr algn="ctr"/>
            <a:r>
              <a:rPr lang="en-US" sz="4000" dirty="0">
                <a:solidFill>
                  <a:srgbClr val="0070C0"/>
                </a:solidFill>
              </a:rPr>
              <a:t>PACF Q</a:t>
            </a:r>
            <a:r>
              <a:rPr lang="en-CA" sz="4000" dirty="0" err="1">
                <a:solidFill>
                  <a:srgbClr val="0070C0"/>
                </a:solidFill>
              </a:rPr>
              <a:t>uiz</a:t>
            </a:r>
            <a:r>
              <a:rPr lang="en-CA" sz="4000" dirty="0">
                <a:solidFill>
                  <a:srgbClr val="0070C0"/>
                </a:solidFill>
              </a:rPr>
              <a:t>. Quantitative.</a:t>
            </a:r>
            <a:br>
              <a:rPr lang="en-US" sz="4000" dirty="0"/>
            </a:br>
            <a:endParaRPr lang="ru-RU" sz="4000" dirty="0"/>
          </a:p>
        </p:txBody>
      </p:sp>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646463" y="714584"/>
                <a:ext cx="11128442" cy="5411450"/>
              </a:xfrm>
            </p:spPr>
            <p:txBody>
              <a:bodyPr>
                <a:normAutofit/>
              </a:bodyPr>
              <a:lstStyle/>
              <a:p>
                <a:pPr marL="114300" indent="0">
                  <a:buNone/>
                </a:pPr>
                <a:r>
                  <a:rPr lang="en-US" dirty="0"/>
                  <a:t>14. </a:t>
                </a:r>
                <a:r>
                  <a:rPr lang="en-CA" dirty="0"/>
                  <a:t>Keep considering the MA(1) process </a:t>
                </a:r>
                <a14:m>
                  <m:oMath xmlns:m="http://schemas.openxmlformats.org/officeDocument/2006/math">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𝑡</m:t>
                        </m:r>
                      </m:sub>
                    </m:sSub>
                    <m:r>
                      <a:rPr lang="ru-UA">
                        <a:latin typeface="Cambria Math" panose="02040503050406030204" pitchFamily="18" charset="0"/>
                      </a:rPr>
                      <m:t>=0.5</m:t>
                    </m:r>
                    <m:r>
                      <a:rPr lang="ru-UA" i="1">
                        <a:latin typeface="Cambria Math" panose="02040503050406030204" pitchFamily="18" charset="0"/>
                      </a:rPr>
                      <m:t> </m:t>
                    </m:r>
                    <m:sSub>
                      <m:sSubPr>
                        <m:ctrlPr>
                          <a:rPr lang="ru-UA" i="1">
                            <a:latin typeface="Cambria Math" panose="02040503050406030204" pitchFamily="18" charset="0"/>
                          </a:rPr>
                        </m:ctrlPr>
                      </m:sSubPr>
                      <m:e>
                        <m:r>
                          <a:rPr lang="ru-UA">
                            <a:latin typeface="Cambria Math" panose="02040503050406030204" pitchFamily="18" charset="0"/>
                          </a:rPr>
                          <m:t>𝑤</m:t>
                        </m:r>
                      </m:e>
                      <m:sub>
                        <m:r>
                          <a:rPr lang="ru-UA">
                            <a:latin typeface="Cambria Math" panose="02040503050406030204" pitchFamily="18" charset="0"/>
                          </a:rPr>
                          <m:t>𝑡</m:t>
                        </m:r>
                        <m:r>
                          <a:rPr lang="ru-UA">
                            <a:latin typeface="Cambria Math" panose="02040503050406030204" pitchFamily="18" charset="0"/>
                          </a:rPr>
                          <m:t>−1</m:t>
                        </m:r>
                      </m:sub>
                    </m:sSub>
                    <m:r>
                      <a:rPr lang="ru-UA">
                        <a:latin typeface="Cambria Math" panose="02040503050406030204" pitchFamily="18" charset="0"/>
                      </a:rPr>
                      <m:t>+</m:t>
                    </m:r>
                    <m:sSub>
                      <m:sSubPr>
                        <m:ctrlPr>
                          <a:rPr lang="ru-UA" i="1">
                            <a:latin typeface="Cambria Math" panose="02040503050406030204" pitchFamily="18" charset="0"/>
                          </a:rPr>
                        </m:ctrlPr>
                      </m:sSubPr>
                      <m:e>
                        <m:r>
                          <a:rPr lang="ru-UA">
                            <a:latin typeface="Cambria Math" panose="02040503050406030204" pitchFamily="18" charset="0"/>
                          </a:rPr>
                          <m:t>𝑤</m:t>
                        </m:r>
                      </m:e>
                      <m:sub>
                        <m:r>
                          <a:rPr lang="ru-UA">
                            <a:latin typeface="Cambria Math" panose="02040503050406030204" pitchFamily="18" charset="0"/>
                          </a:rPr>
                          <m:t>𝑡</m:t>
                        </m:r>
                      </m:sub>
                    </m:sSub>
                  </m:oMath>
                </a14:m>
                <a:r>
                  <a:rPr lang="x-IV_mathan" dirty="0"/>
                  <a:t>,  over white noise </a:t>
                </a:r>
                <a14:m>
                  <m:oMath xmlns:m="http://schemas.openxmlformats.org/officeDocument/2006/math">
                    <m:sSub>
                      <m:sSubPr>
                        <m:ctrlPr>
                          <a:rPr lang="ru-UA" i="1">
                            <a:latin typeface="Cambria Math" panose="02040503050406030204" pitchFamily="18" charset="0"/>
                          </a:rPr>
                        </m:ctrlPr>
                      </m:sSubPr>
                      <m:e>
                        <m:r>
                          <a:rPr lang="ru-UA">
                            <a:latin typeface="Cambria Math" panose="02040503050406030204" pitchFamily="18" charset="0"/>
                          </a:rPr>
                          <m:t>𝑤</m:t>
                        </m:r>
                      </m:e>
                      <m:sub>
                        <m:r>
                          <a:rPr lang="ru-UA">
                            <a:latin typeface="Cambria Math" panose="02040503050406030204" pitchFamily="18" charset="0"/>
                          </a:rPr>
                          <m:t>𝑡</m:t>
                        </m:r>
                      </m:sub>
                    </m:sSub>
                    <m:r>
                      <a:rPr lang="ru-UA">
                        <a:latin typeface="Cambria Math" panose="02040503050406030204" pitchFamily="18" charset="0"/>
                      </a:rPr>
                      <m:t>.</m:t>
                    </m:r>
                    <m:r>
                      <a:rPr lang="ru-UA" i="1">
                        <a:latin typeface="Cambria Math" panose="02040503050406030204" pitchFamily="18" charset="0"/>
                      </a:rPr>
                      <m:t> </m:t>
                    </m:r>
                  </m:oMath>
                </a14:m>
                <a:endParaRPr lang="ru-UA" dirty="0"/>
              </a:p>
              <a:p>
                <a:pPr marL="114300" indent="0">
                  <a:buNone/>
                </a:pPr>
                <a:r>
                  <a:rPr lang="en-US" dirty="0"/>
                  <a:t>Using your answer to the previous question, or any other source, compute the partial autocorrelation (PACF) of this process at lag 1: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11</m:t>
                        </m:r>
                      </m:sub>
                    </m:sSub>
                  </m:oMath>
                </a14:m>
                <a:endParaRPr lang="en-US" dirty="0"/>
              </a:p>
              <a:p>
                <a:pPr marL="114300" indent="0">
                  <a:buNone/>
                </a:pPr>
                <a:r>
                  <a:rPr lang="en-CA" dirty="0"/>
                  <a:t> </a:t>
                </a:r>
              </a:p>
              <a:p>
                <a:pPr marL="628650" indent="-514350">
                  <a:buFont typeface="+mj-lt"/>
                  <a:buAutoNum type="alphaUcPeriod"/>
                </a:pPr>
                <a:r>
                  <a:rPr lang="en-CA" dirty="0"/>
                  <a:t>-0.5</a:t>
                </a:r>
              </a:p>
              <a:p>
                <a:pPr marL="628650" indent="-514350">
                  <a:buFont typeface="+mj-lt"/>
                  <a:buAutoNum type="alphaUcPeriod"/>
                </a:pPr>
                <a:r>
                  <a:rPr lang="en-CA" dirty="0"/>
                  <a:t>0</a:t>
                </a:r>
              </a:p>
              <a:p>
                <a:pPr marL="628650" indent="-514350">
                  <a:buFont typeface="+mj-lt"/>
                  <a:buAutoNum type="alphaUcPeriod"/>
                </a:pPr>
                <a:r>
                  <a:rPr lang="en-CA" dirty="0"/>
                  <a:t>0.4</a:t>
                </a:r>
              </a:p>
              <a:p>
                <a:pPr marL="628650" indent="-514350">
                  <a:buFont typeface="+mj-lt"/>
                  <a:buAutoNum type="alphaUcPeriod"/>
                </a:pPr>
                <a:r>
                  <a:rPr lang="en-CA" dirty="0"/>
                  <a:t>0.5</a:t>
                </a:r>
              </a:p>
              <a:p>
                <a:pPr marL="628650" indent="-514350">
                  <a:buFont typeface="+mj-lt"/>
                  <a:buAutoNum type="alphaUcPeriod"/>
                </a:pPr>
                <a:r>
                  <a:rPr lang="en-CA" dirty="0"/>
                  <a:t>1</a:t>
                </a:r>
              </a:p>
              <a:p>
                <a:pPr marL="114300" indent="0">
                  <a:buNone/>
                </a:pPr>
                <a:endParaRPr lang="en-CA" dirty="0"/>
              </a:p>
              <a:p>
                <a:pPr marL="114300" indent="0">
                  <a:buNone/>
                </a:pPr>
                <a:endParaRPr lang="en-CA" dirty="0"/>
              </a:p>
              <a:p>
                <a:pPr marL="114300" indent="0">
                  <a:buNone/>
                </a:pPr>
                <a:endParaRPr lang="x-IV_mathan" dirty="0"/>
              </a:p>
              <a:p>
                <a:pPr marL="114300" indent="0">
                  <a:buNone/>
                </a:pPr>
                <a:endParaRPr lang="x-IV_mathan" dirty="0"/>
              </a:p>
              <a:p>
                <a:pPr marL="114300" indent="0">
                  <a:buNone/>
                </a:pPr>
                <a:endParaRPr lang="en-CA" dirty="0"/>
              </a:p>
              <a:p>
                <a:pPr marL="114300" indent="0">
                  <a:buNone/>
                </a:pPr>
                <a:endParaRPr lang="en-US" dirty="0"/>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646463" y="714584"/>
                <a:ext cx="11128442" cy="5411450"/>
              </a:xfrm>
              <a:blipFill>
                <a:blip r:embed="rId2"/>
                <a:stretch>
                  <a:fillRect l="-55" r="-1205"/>
                </a:stretch>
              </a:blipFill>
            </p:spPr>
            <p:txBody>
              <a:bodyPr/>
              <a:lstStyle/>
              <a:p>
                <a:r>
                  <a:rPr lang="ru-UA">
                    <a:noFill/>
                  </a:rPr>
                  <a:t> </a:t>
                </a:r>
              </a:p>
            </p:txBody>
          </p:sp>
        </mc:Fallback>
      </mc:AlternateContent>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32</a:t>
            </a:fld>
            <a:endParaRPr lang="en-US" dirty="0"/>
          </a:p>
        </p:txBody>
      </p:sp>
    </p:spTree>
    <p:extLst>
      <p:ext uri="{BB962C8B-B14F-4D97-AF65-F5344CB8AC3E}">
        <p14:creationId xmlns:p14="http://schemas.microsoft.com/office/powerpoint/2010/main" val="35395998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0515600" cy="1325563"/>
          </a:xfrm>
        </p:spPr>
        <p:txBody>
          <a:bodyPr>
            <a:normAutofit/>
          </a:bodyPr>
          <a:lstStyle/>
          <a:p>
            <a:pPr algn="ctr"/>
            <a:r>
              <a:rPr lang="en-US" sz="4000" dirty="0">
                <a:solidFill>
                  <a:srgbClr val="0070C0"/>
                </a:solidFill>
              </a:rPr>
              <a:t>PACF Q</a:t>
            </a:r>
            <a:r>
              <a:rPr lang="en-CA" sz="4000" dirty="0" err="1">
                <a:solidFill>
                  <a:srgbClr val="0070C0"/>
                </a:solidFill>
              </a:rPr>
              <a:t>uiz</a:t>
            </a:r>
            <a:r>
              <a:rPr lang="en-CA" sz="4000" dirty="0">
                <a:solidFill>
                  <a:srgbClr val="0070C0"/>
                </a:solidFill>
              </a:rPr>
              <a:t>. Quantitative.</a:t>
            </a:r>
            <a:br>
              <a:rPr lang="en-US" sz="4000" dirty="0"/>
            </a:br>
            <a:endParaRPr lang="ru-RU" sz="4000" dirty="0"/>
          </a:p>
        </p:txBody>
      </p:sp>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646463" y="714584"/>
                <a:ext cx="11128442" cy="5411450"/>
              </a:xfrm>
            </p:spPr>
            <p:txBody>
              <a:bodyPr>
                <a:normAutofit/>
              </a:bodyPr>
              <a:lstStyle/>
              <a:p>
                <a:pPr marL="114300" indent="0">
                  <a:buNone/>
                </a:pPr>
                <a:r>
                  <a:rPr lang="en-US" dirty="0"/>
                  <a:t>15. </a:t>
                </a:r>
                <a:r>
                  <a:rPr lang="en-CA" dirty="0"/>
                  <a:t> Consider the MA(1) process </a:t>
                </a:r>
                <a14:m>
                  <m:oMath xmlns:m="http://schemas.openxmlformats.org/officeDocument/2006/math">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𝑡</m:t>
                        </m:r>
                      </m:sub>
                    </m:sSub>
                    <m:r>
                      <a:rPr lang="ru-UA">
                        <a:latin typeface="Cambria Math" panose="02040503050406030204" pitchFamily="18" charset="0"/>
                      </a:rPr>
                      <m:t>=0.5</m:t>
                    </m:r>
                    <m:r>
                      <a:rPr lang="ru-UA" i="1">
                        <a:latin typeface="Cambria Math" panose="02040503050406030204" pitchFamily="18" charset="0"/>
                      </a:rPr>
                      <m:t> </m:t>
                    </m:r>
                    <m:sSub>
                      <m:sSubPr>
                        <m:ctrlPr>
                          <a:rPr lang="ru-UA" i="1">
                            <a:latin typeface="Cambria Math" panose="02040503050406030204" pitchFamily="18" charset="0"/>
                          </a:rPr>
                        </m:ctrlPr>
                      </m:sSubPr>
                      <m:e>
                        <m:r>
                          <a:rPr lang="ru-UA">
                            <a:latin typeface="Cambria Math" panose="02040503050406030204" pitchFamily="18" charset="0"/>
                          </a:rPr>
                          <m:t>𝑤</m:t>
                        </m:r>
                      </m:e>
                      <m:sub>
                        <m:r>
                          <a:rPr lang="ru-UA">
                            <a:latin typeface="Cambria Math" panose="02040503050406030204" pitchFamily="18" charset="0"/>
                          </a:rPr>
                          <m:t>𝑡</m:t>
                        </m:r>
                        <m:r>
                          <a:rPr lang="ru-UA">
                            <a:latin typeface="Cambria Math" panose="02040503050406030204" pitchFamily="18" charset="0"/>
                          </a:rPr>
                          <m:t>−1</m:t>
                        </m:r>
                      </m:sub>
                    </m:sSub>
                    <m:r>
                      <a:rPr lang="ru-UA">
                        <a:latin typeface="Cambria Math" panose="02040503050406030204" pitchFamily="18" charset="0"/>
                      </a:rPr>
                      <m:t>+</m:t>
                    </m:r>
                    <m:sSub>
                      <m:sSubPr>
                        <m:ctrlPr>
                          <a:rPr lang="ru-UA" i="1">
                            <a:latin typeface="Cambria Math" panose="02040503050406030204" pitchFamily="18" charset="0"/>
                          </a:rPr>
                        </m:ctrlPr>
                      </m:sSubPr>
                      <m:e>
                        <m:r>
                          <a:rPr lang="ru-UA">
                            <a:latin typeface="Cambria Math" panose="02040503050406030204" pitchFamily="18" charset="0"/>
                          </a:rPr>
                          <m:t>𝑤</m:t>
                        </m:r>
                      </m:e>
                      <m:sub>
                        <m:r>
                          <a:rPr lang="ru-UA">
                            <a:latin typeface="Cambria Math" panose="02040503050406030204" pitchFamily="18" charset="0"/>
                          </a:rPr>
                          <m:t>𝑡</m:t>
                        </m:r>
                      </m:sub>
                    </m:sSub>
                  </m:oMath>
                </a14:m>
                <a:r>
                  <a:rPr lang="x-IV_mathan" dirty="0"/>
                  <a:t>,  over white noise </a:t>
                </a:r>
                <a14:m>
                  <m:oMath xmlns:m="http://schemas.openxmlformats.org/officeDocument/2006/math">
                    <m:sSub>
                      <m:sSubPr>
                        <m:ctrlPr>
                          <a:rPr lang="ru-UA" i="1">
                            <a:latin typeface="Cambria Math" panose="02040503050406030204" pitchFamily="18" charset="0"/>
                          </a:rPr>
                        </m:ctrlPr>
                      </m:sSubPr>
                      <m:e>
                        <m:r>
                          <a:rPr lang="ru-UA">
                            <a:latin typeface="Cambria Math" panose="02040503050406030204" pitchFamily="18" charset="0"/>
                          </a:rPr>
                          <m:t>𝑤</m:t>
                        </m:r>
                      </m:e>
                      <m:sub>
                        <m:r>
                          <a:rPr lang="ru-UA">
                            <a:latin typeface="Cambria Math" panose="02040503050406030204" pitchFamily="18" charset="0"/>
                          </a:rPr>
                          <m:t>𝑡</m:t>
                        </m:r>
                      </m:sub>
                    </m:sSub>
                    <m:r>
                      <a:rPr lang="ru-UA">
                        <a:latin typeface="Cambria Math" panose="02040503050406030204" pitchFamily="18" charset="0"/>
                      </a:rPr>
                      <m:t>.</m:t>
                    </m:r>
                    <m:r>
                      <a:rPr lang="ru-UA" i="1">
                        <a:latin typeface="Cambria Math" panose="02040503050406030204" pitchFamily="18" charset="0"/>
                      </a:rPr>
                      <m:t> </m:t>
                    </m:r>
                  </m:oMath>
                </a14:m>
                <a:endParaRPr lang="en-CA" dirty="0"/>
              </a:p>
              <a:p>
                <a:pPr marL="114300" indent="0">
                  <a:buNone/>
                </a:pPr>
                <a:r>
                  <a:rPr lang="en-CA" dirty="0"/>
                  <a:t>Write the formula for </a:t>
                </a:r>
                <a14:m>
                  <m:oMath xmlns:m="http://schemas.openxmlformats.org/officeDocument/2006/math">
                    <m:sSub>
                      <m:sSubPr>
                        <m:ctrlPr>
                          <a:rPr lang="ru-UA" i="1">
                            <a:latin typeface="Cambria Math" panose="02040503050406030204" pitchFamily="18" charset="0"/>
                          </a:rPr>
                        </m:ctrlPr>
                      </m:sSubPr>
                      <m:e>
                        <m:acc>
                          <m:accPr>
                            <m:chr m:val="̂"/>
                            <m:ctrlPr>
                              <a:rPr lang="ru-UA" i="1">
                                <a:latin typeface="Cambria Math" panose="02040503050406030204" pitchFamily="18" charset="0"/>
                              </a:rPr>
                            </m:ctrlPr>
                          </m:accPr>
                          <m:e>
                            <m:r>
                              <a:rPr lang="ru-UA">
                                <a:latin typeface="Cambria Math" panose="02040503050406030204" pitchFamily="18" charset="0"/>
                              </a:rPr>
                              <m:t>𝑥</m:t>
                            </m:r>
                          </m:e>
                        </m:acc>
                      </m:e>
                      <m:sub>
                        <m:r>
                          <a:rPr lang="ru-UA">
                            <a:latin typeface="Cambria Math" panose="02040503050406030204" pitchFamily="18" charset="0"/>
                          </a:rPr>
                          <m:t>𝑡</m:t>
                        </m:r>
                        <m:r>
                          <a:rPr lang="ru-UA">
                            <a:latin typeface="Cambria Math" panose="02040503050406030204" pitchFamily="18" charset="0"/>
                          </a:rPr>
                          <m:t>+2</m:t>
                        </m:r>
                      </m:sub>
                    </m:sSub>
                  </m:oMath>
                </a14:m>
                <a:r>
                  <a:rPr lang="en-CA" dirty="0"/>
                  <a:t> as a scaled variable </a:t>
                </a:r>
                <a14:m>
                  <m:oMath xmlns:m="http://schemas.openxmlformats.org/officeDocument/2006/math">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𝑡</m:t>
                        </m:r>
                        <m:r>
                          <a:rPr lang="ru-UA">
                            <a:latin typeface="Cambria Math" panose="02040503050406030204" pitchFamily="18" charset="0"/>
                          </a:rPr>
                          <m:t>+1</m:t>
                        </m:r>
                      </m:sub>
                    </m:sSub>
                    <m:r>
                      <a:rPr lang="ru-UA">
                        <a:latin typeface="Cambria Math" panose="02040503050406030204" pitchFamily="18" charset="0"/>
                      </a:rPr>
                      <m:t>,</m:t>
                    </m:r>
                    <m:r>
                      <a:rPr lang="ru-UA" i="1">
                        <a:latin typeface="Cambria Math" panose="02040503050406030204" pitchFamily="18" charset="0"/>
                      </a:rPr>
                      <m:t> </m:t>
                    </m:r>
                  </m:oMath>
                </a14:m>
                <a:r>
                  <a:rPr lang="en-CA" dirty="0"/>
                  <a:t>best approximating </a:t>
                </a:r>
                <a14:m>
                  <m:oMath xmlns:m="http://schemas.openxmlformats.org/officeDocument/2006/math">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𝑡</m:t>
                        </m:r>
                        <m:r>
                          <a:rPr lang="ru-UA">
                            <a:latin typeface="Cambria Math" panose="02040503050406030204" pitchFamily="18" charset="0"/>
                          </a:rPr>
                          <m:t>+2</m:t>
                        </m:r>
                      </m:sub>
                    </m:sSub>
                    <m:r>
                      <a:rPr lang="ru-UA">
                        <a:latin typeface="Cambria Math" panose="02040503050406030204" pitchFamily="18" charset="0"/>
                      </a:rPr>
                      <m:t>.</m:t>
                    </m:r>
                    <m:r>
                      <a:rPr lang="ru-UA" i="1">
                        <a:latin typeface="Cambria Math" panose="02040503050406030204" pitchFamily="18" charset="0"/>
                      </a:rPr>
                      <m:t> </m:t>
                    </m:r>
                  </m:oMath>
                </a14:m>
                <a:endParaRPr lang="ru-UA" dirty="0"/>
              </a:p>
              <a:p>
                <a:pPr marL="114300" indent="0">
                  <a:buNone/>
                </a:pPr>
                <a:r>
                  <a:rPr lang="en-CA" dirty="0"/>
                  <a:t> </a:t>
                </a:r>
              </a:p>
              <a:p>
                <a:pPr marL="114300" indent="0">
                  <a:buNone/>
                </a:pPr>
                <a:r>
                  <a:rPr lang="x-IV_mathan" dirty="0"/>
                  <a:t> </a:t>
                </a:r>
              </a:p>
              <a:p>
                <a:pPr marL="628650" indent="-514350">
                  <a:buFont typeface="+mj-lt"/>
                  <a:buAutoNum type="alphaUcPeriod"/>
                </a:pPr>
                <a14:m>
                  <m:oMath xmlns:m="http://schemas.openxmlformats.org/officeDocument/2006/math">
                    <m:sSub>
                      <m:sSubPr>
                        <m:ctrlPr>
                          <a:rPr lang="x-IV_mathan" i="1">
                            <a:latin typeface="Cambria Math" panose="02040503050406030204" pitchFamily="18" charset="0"/>
                          </a:rPr>
                        </m:ctrlPr>
                      </m:sSubPr>
                      <m:e>
                        <m:r>
                          <a:rPr lang="x-IV_mathan">
                            <a:latin typeface="Cambria Math" panose="02040503050406030204" pitchFamily="18" charset="0"/>
                          </a:rPr>
                          <m:t>−0.5</m:t>
                        </m:r>
                        <m:r>
                          <a:rPr lang="x-IV_mathan" i="1">
                            <a:latin typeface="Cambria Math" panose="02040503050406030204" pitchFamily="18" charset="0"/>
                          </a:rPr>
                          <m:t> </m:t>
                        </m:r>
                        <m:r>
                          <a:rPr lang="x-IV_mathan">
                            <a:latin typeface="Cambria Math" panose="02040503050406030204" pitchFamily="18" charset="0"/>
                          </a:rPr>
                          <m:t>𝑥</m:t>
                        </m:r>
                      </m:e>
                      <m:sub>
                        <m:r>
                          <a:rPr lang="x-IV_mathan">
                            <a:latin typeface="Cambria Math" panose="02040503050406030204" pitchFamily="18" charset="0"/>
                          </a:rPr>
                          <m:t>𝑡</m:t>
                        </m:r>
                        <m:r>
                          <a:rPr lang="x-IV_mathan">
                            <a:latin typeface="Cambria Math" panose="02040503050406030204" pitchFamily="18" charset="0"/>
                          </a:rPr>
                          <m:t>+1</m:t>
                        </m:r>
                      </m:sub>
                    </m:sSub>
                  </m:oMath>
                </a14:m>
                <a:endParaRPr lang="x-IV_mathan" dirty="0"/>
              </a:p>
              <a:p>
                <a:pPr marL="628650" indent="-514350">
                  <a:buFont typeface="+mj-lt"/>
                  <a:buAutoNum type="alphaUcPeriod"/>
                </a:pPr>
                <a14:m>
                  <m:oMath xmlns:m="http://schemas.openxmlformats.org/officeDocument/2006/math">
                    <m:sSub>
                      <m:sSubPr>
                        <m:ctrlPr>
                          <a:rPr lang="x-IV_mathan" i="1">
                            <a:latin typeface="Cambria Math" panose="02040503050406030204" pitchFamily="18" charset="0"/>
                          </a:rPr>
                        </m:ctrlPr>
                      </m:sSubPr>
                      <m:e>
                        <m:r>
                          <a:rPr lang="x-IV_mathan">
                            <a:latin typeface="Cambria Math" panose="02040503050406030204" pitchFamily="18" charset="0"/>
                          </a:rPr>
                          <m:t>−2</m:t>
                        </m:r>
                        <m:r>
                          <a:rPr lang="x-IV_mathan" i="1">
                            <a:latin typeface="Cambria Math" panose="02040503050406030204" pitchFamily="18" charset="0"/>
                          </a:rPr>
                          <m:t> </m:t>
                        </m:r>
                        <m:r>
                          <a:rPr lang="x-IV_mathan">
                            <a:latin typeface="Cambria Math" panose="02040503050406030204" pitchFamily="18" charset="0"/>
                          </a:rPr>
                          <m:t>𝑥</m:t>
                        </m:r>
                      </m:e>
                      <m:sub>
                        <m:r>
                          <a:rPr lang="x-IV_mathan">
                            <a:latin typeface="Cambria Math" panose="02040503050406030204" pitchFamily="18" charset="0"/>
                          </a:rPr>
                          <m:t>𝑡</m:t>
                        </m:r>
                        <m:r>
                          <a:rPr lang="x-IV_mathan">
                            <a:latin typeface="Cambria Math" panose="02040503050406030204" pitchFamily="18" charset="0"/>
                          </a:rPr>
                          <m:t>+1</m:t>
                        </m:r>
                      </m:sub>
                    </m:sSub>
                  </m:oMath>
                </a14:m>
                <a:endParaRPr lang="x-IV_mathan" dirty="0"/>
              </a:p>
              <a:p>
                <a:pPr marL="628650" indent="-514350">
                  <a:buFont typeface="+mj-lt"/>
                  <a:buAutoNum type="alphaUcPeriod"/>
                </a:pPr>
                <a14:m>
                  <m:oMath xmlns:m="http://schemas.openxmlformats.org/officeDocument/2006/math">
                    <m:sSub>
                      <m:sSubPr>
                        <m:ctrlPr>
                          <a:rPr lang="x-IV_mathan" i="1">
                            <a:latin typeface="Cambria Math" panose="02040503050406030204" pitchFamily="18" charset="0"/>
                          </a:rPr>
                        </m:ctrlPr>
                      </m:sSubPr>
                      <m:e>
                        <m:r>
                          <a:rPr lang="x-IV_mathan">
                            <a:latin typeface="Cambria Math" panose="02040503050406030204" pitchFamily="18" charset="0"/>
                          </a:rPr>
                          <m:t>0.4</m:t>
                        </m:r>
                        <m:r>
                          <a:rPr lang="x-IV_mathan" i="1">
                            <a:latin typeface="Cambria Math" panose="02040503050406030204" pitchFamily="18" charset="0"/>
                          </a:rPr>
                          <m:t> </m:t>
                        </m:r>
                        <m:r>
                          <a:rPr lang="x-IV_mathan">
                            <a:latin typeface="Cambria Math" panose="02040503050406030204" pitchFamily="18" charset="0"/>
                          </a:rPr>
                          <m:t>𝑥</m:t>
                        </m:r>
                      </m:e>
                      <m:sub>
                        <m:r>
                          <a:rPr lang="x-IV_mathan">
                            <a:latin typeface="Cambria Math" panose="02040503050406030204" pitchFamily="18" charset="0"/>
                          </a:rPr>
                          <m:t>𝑡</m:t>
                        </m:r>
                        <m:r>
                          <a:rPr lang="x-IV_mathan">
                            <a:latin typeface="Cambria Math" panose="02040503050406030204" pitchFamily="18" charset="0"/>
                          </a:rPr>
                          <m:t>+1</m:t>
                        </m:r>
                      </m:sub>
                    </m:sSub>
                  </m:oMath>
                </a14:m>
                <a:endParaRPr lang="x-IV_mathan" dirty="0"/>
              </a:p>
              <a:p>
                <a:pPr marL="628650" indent="-514350">
                  <a:buFont typeface="+mj-lt"/>
                  <a:buAutoNum type="alphaUcPeriod"/>
                </a:pPr>
                <a14:m>
                  <m:oMath xmlns:m="http://schemas.openxmlformats.org/officeDocument/2006/math">
                    <m:sSub>
                      <m:sSubPr>
                        <m:ctrlPr>
                          <a:rPr lang="x-IV_mathan" i="1">
                            <a:latin typeface="Cambria Math" panose="02040503050406030204" pitchFamily="18" charset="0"/>
                          </a:rPr>
                        </m:ctrlPr>
                      </m:sSubPr>
                      <m:e>
                        <m:r>
                          <a:rPr lang="x-IV_mathan">
                            <a:latin typeface="Cambria Math" panose="02040503050406030204" pitchFamily="18" charset="0"/>
                          </a:rPr>
                          <m:t>2</m:t>
                        </m:r>
                        <m:r>
                          <a:rPr lang="x-IV_mathan" i="1">
                            <a:latin typeface="Cambria Math" panose="02040503050406030204" pitchFamily="18" charset="0"/>
                          </a:rPr>
                          <m:t> </m:t>
                        </m:r>
                        <m:r>
                          <a:rPr lang="x-IV_mathan">
                            <a:latin typeface="Cambria Math" panose="02040503050406030204" pitchFamily="18" charset="0"/>
                          </a:rPr>
                          <m:t>𝑥</m:t>
                        </m:r>
                      </m:e>
                      <m:sub>
                        <m:r>
                          <a:rPr lang="x-IV_mathan">
                            <a:latin typeface="Cambria Math" panose="02040503050406030204" pitchFamily="18" charset="0"/>
                          </a:rPr>
                          <m:t>𝑡</m:t>
                        </m:r>
                        <m:r>
                          <a:rPr lang="x-IV_mathan">
                            <a:latin typeface="Cambria Math" panose="02040503050406030204" pitchFamily="18" charset="0"/>
                          </a:rPr>
                          <m:t>+1</m:t>
                        </m:r>
                      </m:sub>
                    </m:sSub>
                  </m:oMath>
                </a14:m>
                <a:endParaRPr lang="x-IV_mathan" dirty="0"/>
              </a:p>
              <a:p>
                <a:pPr marL="114300" indent="0">
                  <a:buNone/>
                </a:pPr>
                <a:endParaRPr lang="en-CA" dirty="0"/>
              </a:p>
              <a:p>
                <a:pPr marL="114300" indent="0">
                  <a:buNone/>
                </a:pPr>
                <a:endParaRPr lang="en-CA" dirty="0"/>
              </a:p>
              <a:p>
                <a:pPr marL="114300" indent="0">
                  <a:buNone/>
                </a:pPr>
                <a:endParaRPr lang="en-CA" dirty="0"/>
              </a:p>
              <a:p>
                <a:pPr marL="114300" indent="0">
                  <a:buNone/>
                </a:pPr>
                <a:endParaRPr lang="x-IV_mathan" dirty="0"/>
              </a:p>
              <a:p>
                <a:pPr marL="114300" indent="0">
                  <a:buNone/>
                </a:pPr>
                <a:endParaRPr lang="x-IV_mathan" dirty="0"/>
              </a:p>
              <a:p>
                <a:pPr marL="114300" indent="0">
                  <a:buNone/>
                </a:pPr>
                <a:endParaRPr lang="en-CA" dirty="0"/>
              </a:p>
              <a:p>
                <a:pPr marL="114300" indent="0">
                  <a:buNone/>
                </a:pPr>
                <a:endParaRPr lang="en-US" dirty="0"/>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646463" y="714584"/>
                <a:ext cx="11128442" cy="5411450"/>
              </a:xfrm>
              <a:blipFill>
                <a:blip r:embed="rId2"/>
                <a:stretch>
                  <a:fillRect l="-55"/>
                </a:stretch>
              </a:blipFill>
            </p:spPr>
            <p:txBody>
              <a:bodyPr/>
              <a:lstStyle/>
              <a:p>
                <a:r>
                  <a:rPr lang="ru-UA">
                    <a:noFill/>
                  </a:rPr>
                  <a:t> </a:t>
                </a:r>
              </a:p>
            </p:txBody>
          </p:sp>
        </mc:Fallback>
      </mc:AlternateContent>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33</a:t>
            </a:fld>
            <a:endParaRPr lang="en-US" dirty="0"/>
          </a:p>
        </p:txBody>
      </p:sp>
    </p:spTree>
    <p:extLst>
      <p:ext uri="{BB962C8B-B14F-4D97-AF65-F5344CB8AC3E}">
        <p14:creationId xmlns:p14="http://schemas.microsoft.com/office/powerpoint/2010/main" val="30211691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0515600" cy="1325563"/>
          </a:xfrm>
        </p:spPr>
        <p:txBody>
          <a:bodyPr>
            <a:normAutofit/>
          </a:bodyPr>
          <a:lstStyle/>
          <a:p>
            <a:pPr algn="ctr"/>
            <a:r>
              <a:rPr lang="en-US" sz="4000" dirty="0">
                <a:solidFill>
                  <a:srgbClr val="0070C0"/>
                </a:solidFill>
              </a:rPr>
              <a:t>PACF Q</a:t>
            </a:r>
            <a:r>
              <a:rPr lang="en-CA" sz="4000" dirty="0" err="1">
                <a:solidFill>
                  <a:srgbClr val="0070C0"/>
                </a:solidFill>
              </a:rPr>
              <a:t>uiz</a:t>
            </a:r>
            <a:r>
              <a:rPr lang="en-CA" sz="4000" dirty="0">
                <a:solidFill>
                  <a:srgbClr val="0070C0"/>
                </a:solidFill>
              </a:rPr>
              <a:t>. Quantitative.</a:t>
            </a:r>
            <a:br>
              <a:rPr lang="en-US" sz="4000" dirty="0"/>
            </a:br>
            <a:endParaRPr lang="ru-RU" sz="4000" dirty="0"/>
          </a:p>
        </p:txBody>
      </p:sp>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646463" y="714584"/>
                <a:ext cx="11128442" cy="5411450"/>
              </a:xfrm>
            </p:spPr>
            <p:txBody>
              <a:bodyPr>
                <a:normAutofit/>
              </a:bodyPr>
              <a:lstStyle/>
              <a:p>
                <a:pPr marL="114300" indent="0">
                  <a:buNone/>
                </a:pPr>
                <a:r>
                  <a:rPr lang="en-US" dirty="0"/>
                  <a:t>16. </a:t>
                </a:r>
                <a:r>
                  <a:rPr lang="en-CA" dirty="0"/>
                  <a:t>Keep considering the</a:t>
                </a:r>
                <a:r>
                  <a:rPr lang="ru-RU" dirty="0"/>
                  <a:t> МА</a:t>
                </a:r>
                <a:r>
                  <a:rPr lang="en-CA" dirty="0"/>
                  <a:t>(1) process </a:t>
                </a:r>
                <a14:m>
                  <m:oMath xmlns:m="http://schemas.openxmlformats.org/officeDocument/2006/math">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𝑡</m:t>
                        </m:r>
                      </m:sub>
                    </m:sSub>
                    <m:r>
                      <a:rPr lang="ru-UA">
                        <a:latin typeface="Cambria Math" panose="02040503050406030204" pitchFamily="18" charset="0"/>
                      </a:rPr>
                      <m:t>=0.5</m:t>
                    </m:r>
                    <m:r>
                      <a:rPr lang="ru-UA" i="1">
                        <a:latin typeface="Cambria Math" panose="02040503050406030204" pitchFamily="18" charset="0"/>
                      </a:rPr>
                      <m:t> </m:t>
                    </m:r>
                    <m:sSub>
                      <m:sSubPr>
                        <m:ctrlPr>
                          <a:rPr lang="ru-UA" i="1">
                            <a:latin typeface="Cambria Math" panose="02040503050406030204" pitchFamily="18" charset="0"/>
                          </a:rPr>
                        </m:ctrlPr>
                      </m:sSubPr>
                      <m:e>
                        <m:r>
                          <a:rPr lang="ru-UA">
                            <a:latin typeface="Cambria Math" panose="02040503050406030204" pitchFamily="18" charset="0"/>
                          </a:rPr>
                          <m:t>𝑤</m:t>
                        </m:r>
                      </m:e>
                      <m:sub>
                        <m:r>
                          <a:rPr lang="ru-UA">
                            <a:latin typeface="Cambria Math" panose="02040503050406030204" pitchFamily="18" charset="0"/>
                          </a:rPr>
                          <m:t>𝑡</m:t>
                        </m:r>
                        <m:r>
                          <a:rPr lang="ru-UA">
                            <a:latin typeface="Cambria Math" panose="02040503050406030204" pitchFamily="18" charset="0"/>
                          </a:rPr>
                          <m:t>−1</m:t>
                        </m:r>
                      </m:sub>
                    </m:sSub>
                    <m:r>
                      <a:rPr lang="ru-UA">
                        <a:latin typeface="Cambria Math" panose="02040503050406030204" pitchFamily="18" charset="0"/>
                      </a:rPr>
                      <m:t>+</m:t>
                    </m:r>
                    <m:sSub>
                      <m:sSubPr>
                        <m:ctrlPr>
                          <a:rPr lang="ru-UA" i="1">
                            <a:latin typeface="Cambria Math" panose="02040503050406030204" pitchFamily="18" charset="0"/>
                          </a:rPr>
                        </m:ctrlPr>
                      </m:sSubPr>
                      <m:e>
                        <m:r>
                          <a:rPr lang="ru-UA">
                            <a:latin typeface="Cambria Math" panose="02040503050406030204" pitchFamily="18" charset="0"/>
                          </a:rPr>
                          <m:t>𝑤</m:t>
                        </m:r>
                      </m:e>
                      <m:sub>
                        <m:r>
                          <a:rPr lang="ru-UA">
                            <a:latin typeface="Cambria Math" panose="02040503050406030204" pitchFamily="18" charset="0"/>
                          </a:rPr>
                          <m:t>𝑡</m:t>
                        </m:r>
                      </m:sub>
                    </m:sSub>
                  </m:oMath>
                </a14:m>
                <a:r>
                  <a:rPr lang="x-IV_mathan" dirty="0"/>
                  <a:t>,  over white noise </a:t>
                </a:r>
                <a14:m>
                  <m:oMath xmlns:m="http://schemas.openxmlformats.org/officeDocument/2006/math">
                    <m:sSub>
                      <m:sSubPr>
                        <m:ctrlPr>
                          <a:rPr lang="ru-UA" i="1">
                            <a:latin typeface="Cambria Math" panose="02040503050406030204" pitchFamily="18" charset="0"/>
                          </a:rPr>
                        </m:ctrlPr>
                      </m:sSubPr>
                      <m:e>
                        <m:r>
                          <a:rPr lang="ru-UA">
                            <a:latin typeface="Cambria Math" panose="02040503050406030204" pitchFamily="18" charset="0"/>
                          </a:rPr>
                          <m:t>𝑤</m:t>
                        </m:r>
                      </m:e>
                      <m:sub>
                        <m:r>
                          <a:rPr lang="ru-UA">
                            <a:latin typeface="Cambria Math" panose="02040503050406030204" pitchFamily="18" charset="0"/>
                          </a:rPr>
                          <m:t>𝑡</m:t>
                        </m:r>
                      </m:sub>
                    </m:sSub>
                    <m:r>
                      <a:rPr lang="ru-UA">
                        <a:latin typeface="Cambria Math" panose="02040503050406030204" pitchFamily="18" charset="0"/>
                      </a:rPr>
                      <m:t>.</m:t>
                    </m:r>
                    <m:r>
                      <a:rPr lang="ru-UA" i="1">
                        <a:latin typeface="Cambria Math" panose="02040503050406030204" pitchFamily="18" charset="0"/>
                      </a:rPr>
                      <m:t> </m:t>
                    </m:r>
                  </m:oMath>
                </a14:m>
                <a:endParaRPr lang="en-CA" dirty="0"/>
              </a:p>
              <a:p>
                <a:pPr marL="114300" indent="0">
                  <a:buNone/>
                </a:pPr>
                <a:r>
                  <a:rPr lang="en-CA" dirty="0"/>
                  <a:t>Write the formula for </a:t>
                </a:r>
                <a14:m>
                  <m:oMath xmlns:m="http://schemas.openxmlformats.org/officeDocument/2006/math">
                    <m:sSub>
                      <m:sSubPr>
                        <m:ctrlPr>
                          <a:rPr lang="ru-UA" i="1">
                            <a:latin typeface="Cambria Math" panose="02040503050406030204" pitchFamily="18" charset="0"/>
                          </a:rPr>
                        </m:ctrlPr>
                      </m:sSubPr>
                      <m:e>
                        <m:acc>
                          <m:accPr>
                            <m:chr m:val="̂"/>
                            <m:ctrlPr>
                              <a:rPr lang="ru-UA" i="1">
                                <a:latin typeface="Cambria Math" panose="02040503050406030204" pitchFamily="18" charset="0"/>
                              </a:rPr>
                            </m:ctrlPr>
                          </m:accPr>
                          <m:e>
                            <m:r>
                              <a:rPr lang="ru-UA">
                                <a:latin typeface="Cambria Math" panose="02040503050406030204" pitchFamily="18" charset="0"/>
                              </a:rPr>
                              <m:t>𝑥</m:t>
                            </m:r>
                          </m:e>
                        </m:acc>
                      </m:e>
                      <m:sub>
                        <m:r>
                          <a:rPr lang="ru-UA">
                            <a:latin typeface="Cambria Math" panose="02040503050406030204" pitchFamily="18" charset="0"/>
                          </a:rPr>
                          <m:t>𝑡</m:t>
                        </m:r>
                      </m:sub>
                    </m:sSub>
                  </m:oMath>
                </a14:m>
                <a:r>
                  <a:rPr lang="en-CA" dirty="0"/>
                  <a:t> as a scaled variable </a:t>
                </a:r>
                <a14:m>
                  <m:oMath xmlns:m="http://schemas.openxmlformats.org/officeDocument/2006/math">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𝑡</m:t>
                        </m:r>
                        <m:r>
                          <a:rPr lang="ru-UA">
                            <a:latin typeface="Cambria Math" panose="02040503050406030204" pitchFamily="18" charset="0"/>
                          </a:rPr>
                          <m:t>+1</m:t>
                        </m:r>
                      </m:sub>
                    </m:sSub>
                    <m:r>
                      <a:rPr lang="ru-UA">
                        <a:latin typeface="Cambria Math" panose="02040503050406030204" pitchFamily="18" charset="0"/>
                      </a:rPr>
                      <m:t>,</m:t>
                    </m:r>
                    <m:r>
                      <a:rPr lang="ru-UA" i="1">
                        <a:latin typeface="Cambria Math" panose="02040503050406030204" pitchFamily="18" charset="0"/>
                      </a:rPr>
                      <m:t> </m:t>
                    </m:r>
                  </m:oMath>
                </a14:m>
                <a:r>
                  <a:rPr lang="en-CA" dirty="0"/>
                  <a:t>best approximating </a:t>
                </a:r>
                <a14:m>
                  <m:oMath xmlns:m="http://schemas.openxmlformats.org/officeDocument/2006/math">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𝑡</m:t>
                        </m:r>
                      </m:sub>
                    </m:sSub>
                    <m:r>
                      <a:rPr lang="ru-UA">
                        <a:latin typeface="Cambria Math" panose="02040503050406030204" pitchFamily="18" charset="0"/>
                      </a:rPr>
                      <m:t>.</m:t>
                    </m:r>
                    <m:r>
                      <a:rPr lang="ru-UA" i="1">
                        <a:latin typeface="Cambria Math" panose="02040503050406030204" pitchFamily="18" charset="0"/>
                      </a:rPr>
                      <m:t> </m:t>
                    </m:r>
                  </m:oMath>
                </a14:m>
                <a:endParaRPr lang="ru-UA" dirty="0"/>
              </a:p>
              <a:p>
                <a:pPr marL="114300" indent="0">
                  <a:buNone/>
                </a:pPr>
                <a:r>
                  <a:rPr lang="en-CA" dirty="0"/>
                  <a:t> </a:t>
                </a:r>
              </a:p>
              <a:p>
                <a:pPr marL="114300" indent="0">
                  <a:buNone/>
                </a:pPr>
                <a:endParaRPr lang="x-IV_mathan" dirty="0"/>
              </a:p>
              <a:p>
                <a:pPr marL="628650" indent="-514350">
                  <a:buFont typeface="+mj-lt"/>
                  <a:buAutoNum type="alphaUcPeriod"/>
                </a:pPr>
                <a14:m>
                  <m:oMath xmlns:m="http://schemas.openxmlformats.org/officeDocument/2006/math">
                    <m:sSub>
                      <m:sSubPr>
                        <m:ctrlPr>
                          <a:rPr lang="x-IV_mathan" i="1">
                            <a:latin typeface="Cambria Math" panose="02040503050406030204" pitchFamily="18" charset="0"/>
                          </a:rPr>
                        </m:ctrlPr>
                      </m:sSubPr>
                      <m:e>
                        <m:r>
                          <a:rPr lang="x-IV_mathan">
                            <a:latin typeface="Cambria Math" panose="02040503050406030204" pitchFamily="18" charset="0"/>
                          </a:rPr>
                          <m:t>−0.5</m:t>
                        </m:r>
                        <m:r>
                          <a:rPr lang="x-IV_mathan" i="1">
                            <a:latin typeface="Cambria Math" panose="02040503050406030204" pitchFamily="18" charset="0"/>
                          </a:rPr>
                          <m:t> </m:t>
                        </m:r>
                        <m:r>
                          <a:rPr lang="x-IV_mathan">
                            <a:latin typeface="Cambria Math" panose="02040503050406030204" pitchFamily="18" charset="0"/>
                          </a:rPr>
                          <m:t>𝑥</m:t>
                        </m:r>
                      </m:e>
                      <m:sub>
                        <m:r>
                          <a:rPr lang="x-IV_mathan">
                            <a:latin typeface="Cambria Math" panose="02040503050406030204" pitchFamily="18" charset="0"/>
                          </a:rPr>
                          <m:t>𝑡</m:t>
                        </m:r>
                        <m:r>
                          <a:rPr lang="x-IV_mathan">
                            <a:latin typeface="Cambria Math" panose="02040503050406030204" pitchFamily="18" charset="0"/>
                          </a:rPr>
                          <m:t>+1</m:t>
                        </m:r>
                      </m:sub>
                    </m:sSub>
                  </m:oMath>
                </a14:m>
                <a:endParaRPr lang="x-IV_mathan" dirty="0"/>
              </a:p>
              <a:p>
                <a:pPr marL="628650" indent="-514350">
                  <a:buFont typeface="+mj-lt"/>
                  <a:buAutoNum type="alphaUcPeriod"/>
                </a:pPr>
                <a14:m>
                  <m:oMath xmlns:m="http://schemas.openxmlformats.org/officeDocument/2006/math">
                    <m:sSub>
                      <m:sSubPr>
                        <m:ctrlPr>
                          <a:rPr lang="x-IV_mathan" i="1">
                            <a:latin typeface="Cambria Math" panose="02040503050406030204" pitchFamily="18" charset="0"/>
                          </a:rPr>
                        </m:ctrlPr>
                      </m:sSubPr>
                      <m:e>
                        <m:r>
                          <a:rPr lang="x-IV_mathan">
                            <a:latin typeface="Cambria Math" panose="02040503050406030204" pitchFamily="18" charset="0"/>
                          </a:rPr>
                          <m:t>−2</m:t>
                        </m:r>
                        <m:r>
                          <a:rPr lang="x-IV_mathan" i="1">
                            <a:latin typeface="Cambria Math" panose="02040503050406030204" pitchFamily="18" charset="0"/>
                          </a:rPr>
                          <m:t> </m:t>
                        </m:r>
                        <m:r>
                          <a:rPr lang="x-IV_mathan">
                            <a:latin typeface="Cambria Math" panose="02040503050406030204" pitchFamily="18" charset="0"/>
                          </a:rPr>
                          <m:t>𝑥</m:t>
                        </m:r>
                      </m:e>
                      <m:sub>
                        <m:r>
                          <a:rPr lang="x-IV_mathan">
                            <a:latin typeface="Cambria Math" panose="02040503050406030204" pitchFamily="18" charset="0"/>
                          </a:rPr>
                          <m:t>𝑡</m:t>
                        </m:r>
                        <m:r>
                          <a:rPr lang="x-IV_mathan">
                            <a:latin typeface="Cambria Math" panose="02040503050406030204" pitchFamily="18" charset="0"/>
                          </a:rPr>
                          <m:t>+1</m:t>
                        </m:r>
                      </m:sub>
                    </m:sSub>
                  </m:oMath>
                </a14:m>
                <a:endParaRPr lang="x-IV_mathan" dirty="0"/>
              </a:p>
              <a:p>
                <a:pPr marL="628650" indent="-514350">
                  <a:buFont typeface="+mj-lt"/>
                  <a:buAutoNum type="alphaUcPeriod"/>
                </a:pPr>
                <a14:m>
                  <m:oMath xmlns:m="http://schemas.openxmlformats.org/officeDocument/2006/math">
                    <m:sSub>
                      <m:sSubPr>
                        <m:ctrlPr>
                          <a:rPr lang="x-IV_mathan" i="1">
                            <a:latin typeface="Cambria Math" panose="02040503050406030204" pitchFamily="18" charset="0"/>
                          </a:rPr>
                        </m:ctrlPr>
                      </m:sSubPr>
                      <m:e>
                        <m:r>
                          <a:rPr lang="x-IV_mathan">
                            <a:latin typeface="Cambria Math" panose="02040503050406030204" pitchFamily="18" charset="0"/>
                          </a:rPr>
                          <m:t>0.4</m:t>
                        </m:r>
                        <m:r>
                          <a:rPr lang="x-IV_mathan" i="1">
                            <a:latin typeface="Cambria Math" panose="02040503050406030204" pitchFamily="18" charset="0"/>
                          </a:rPr>
                          <m:t> </m:t>
                        </m:r>
                        <m:r>
                          <a:rPr lang="x-IV_mathan">
                            <a:latin typeface="Cambria Math" panose="02040503050406030204" pitchFamily="18" charset="0"/>
                          </a:rPr>
                          <m:t>𝑥</m:t>
                        </m:r>
                      </m:e>
                      <m:sub>
                        <m:r>
                          <a:rPr lang="x-IV_mathan">
                            <a:latin typeface="Cambria Math" panose="02040503050406030204" pitchFamily="18" charset="0"/>
                          </a:rPr>
                          <m:t>𝑡</m:t>
                        </m:r>
                        <m:r>
                          <a:rPr lang="x-IV_mathan">
                            <a:latin typeface="Cambria Math" panose="02040503050406030204" pitchFamily="18" charset="0"/>
                          </a:rPr>
                          <m:t>+1</m:t>
                        </m:r>
                      </m:sub>
                    </m:sSub>
                  </m:oMath>
                </a14:m>
                <a:endParaRPr lang="x-IV_mathan" dirty="0"/>
              </a:p>
              <a:p>
                <a:pPr marL="628650" indent="-514350">
                  <a:buFont typeface="+mj-lt"/>
                  <a:buAutoNum type="alphaUcPeriod"/>
                </a:pPr>
                <a14:m>
                  <m:oMath xmlns:m="http://schemas.openxmlformats.org/officeDocument/2006/math">
                    <m:sSub>
                      <m:sSubPr>
                        <m:ctrlPr>
                          <a:rPr lang="x-IV_mathan" i="1">
                            <a:latin typeface="Cambria Math" panose="02040503050406030204" pitchFamily="18" charset="0"/>
                          </a:rPr>
                        </m:ctrlPr>
                      </m:sSubPr>
                      <m:e>
                        <m:r>
                          <a:rPr lang="x-IV_mathan">
                            <a:latin typeface="Cambria Math" panose="02040503050406030204" pitchFamily="18" charset="0"/>
                          </a:rPr>
                          <m:t>2</m:t>
                        </m:r>
                        <m:r>
                          <a:rPr lang="x-IV_mathan" i="1">
                            <a:latin typeface="Cambria Math" panose="02040503050406030204" pitchFamily="18" charset="0"/>
                          </a:rPr>
                          <m:t> </m:t>
                        </m:r>
                        <m:r>
                          <a:rPr lang="x-IV_mathan">
                            <a:latin typeface="Cambria Math" panose="02040503050406030204" pitchFamily="18" charset="0"/>
                          </a:rPr>
                          <m:t>𝑥</m:t>
                        </m:r>
                      </m:e>
                      <m:sub>
                        <m:r>
                          <a:rPr lang="x-IV_mathan">
                            <a:latin typeface="Cambria Math" panose="02040503050406030204" pitchFamily="18" charset="0"/>
                          </a:rPr>
                          <m:t>𝑡</m:t>
                        </m:r>
                        <m:r>
                          <a:rPr lang="x-IV_mathan">
                            <a:latin typeface="Cambria Math" panose="02040503050406030204" pitchFamily="18" charset="0"/>
                          </a:rPr>
                          <m:t>+1</m:t>
                        </m:r>
                      </m:sub>
                    </m:sSub>
                  </m:oMath>
                </a14:m>
                <a:endParaRPr lang="x-IV_mathan" dirty="0"/>
              </a:p>
              <a:p>
                <a:pPr marL="114300" indent="0">
                  <a:buNone/>
                </a:pPr>
                <a:endParaRPr lang="x-IV_mathan" dirty="0"/>
              </a:p>
              <a:p>
                <a:pPr marL="114300" indent="0">
                  <a:buNone/>
                </a:pPr>
                <a:endParaRPr lang="en-CA" dirty="0"/>
              </a:p>
              <a:p>
                <a:pPr marL="114300" indent="0">
                  <a:buNone/>
                </a:pPr>
                <a:endParaRPr lang="en-CA" dirty="0"/>
              </a:p>
              <a:p>
                <a:pPr marL="114300" indent="0">
                  <a:buNone/>
                </a:pPr>
                <a:endParaRPr lang="en-CA" dirty="0"/>
              </a:p>
              <a:p>
                <a:pPr marL="114300" indent="0">
                  <a:buNone/>
                </a:pPr>
                <a:endParaRPr lang="x-IV_mathan" dirty="0"/>
              </a:p>
              <a:p>
                <a:pPr marL="114300" indent="0">
                  <a:buNone/>
                </a:pPr>
                <a:endParaRPr lang="x-IV_mathan" dirty="0"/>
              </a:p>
              <a:p>
                <a:pPr marL="114300" indent="0">
                  <a:buNone/>
                </a:pPr>
                <a:endParaRPr lang="en-CA" dirty="0"/>
              </a:p>
              <a:p>
                <a:pPr marL="114300" indent="0">
                  <a:buNone/>
                </a:pPr>
                <a:endParaRPr lang="en-US" dirty="0"/>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646463" y="714584"/>
                <a:ext cx="11128442" cy="5411450"/>
              </a:xfrm>
              <a:blipFill>
                <a:blip r:embed="rId2"/>
                <a:stretch>
                  <a:fillRect l="-55"/>
                </a:stretch>
              </a:blipFill>
            </p:spPr>
            <p:txBody>
              <a:bodyPr/>
              <a:lstStyle/>
              <a:p>
                <a:r>
                  <a:rPr lang="ru-UA">
                    <a:noFill/>
                  </a:rPr>
                  <a:t> </a:t>
                </a:r>
              </a:p>
            </p:txBody>
          </p:sp>
        </mc:Fallback>
      </mc:AlternateContent>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34</a:t>
            </a:fld>
            <a:endParaRPr lang="en-US" dirty="0"/>
          </a:p>
        </p:txBody>
      </p:sp>
    </p:spTree>
    <p:extLst>
      <p:ext uri="{BB962C8B-B14F-4D97-AF65-F5344CB8AC3E}">
        <p14:creationId xmlns:p14="http://schemas.microsoft.com/office/powerpoint/2010/main" val="16940723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0515600" cy="1325563"/>
          </a:xfrm>
        </p:spPr>
        <p:txBody>
          <a:bodyPr>
            <a:normAutofit/>
          </a:bodyPr>
          <a:lstStyle/>
          <a:p>
            <a:pPr algn="ctr"/>
            <a:r>
              <a:rPr lang="en-US" sz="4000" dirty="0">
                <a:solidFill>
                  <a:srgbClr val="0070C0"/>
                </a:solidFill>
              </a:rPr>
              <a:t>PACF Q</a:t>
            </a:r>
            <a:r>
              <a:rPr lang="en-CA" sz="4000" dirty="0" err="1">
                <a:solidFill>
                  <a:srgbClr val="0070C0"/>
                </a:solidFill>
              </a:rPr>
              <a:t>uiz</a:t>
            </a:r>
            <a:r>
              <a:rPr lang="en-CA" sz="4000" dirty="0">
                <a:solidFill>
                  <a:srgbClr val="0070C0"/>
                </a:solidFill>
              </a:rPr>
              <a:t>. Quantitative.</a:t>
            </a:r>
            <a:br>
              <a:rPr lang="en-US" sz="4000" dirty="0"/>
            </a:br>
            <a:endParaRPr lang="ru-RU" sz="4000" dirty="0"/>
          </a:p>
        </p:txBody>
      </p:sp>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646463" y="714584"/>
                <a:ext cx="11128442" cy="5411450"/>
              </a:xfrm>
            </p:spPr>
            <p:txBody>
              <a:bodyPr>
                <a:normAutofit/>
              </a:bodyPr>
              <a:lstStyle/>
              <a:p>
                <a:pPr marL="114300" indent="0">
                  <a:buNone/>
                </a:pPr>
                <a:r>
                  <a:rPr lang="en-US" dirty="0"/>
                  <a:t>17. </a:t>
                </a:r>
                <a:r>
                  <a:rPr lang="en-CA" dirty="0"/>
                  <a:t>Keep considering the MA(1) process </a:t>
                </a:r>
                <a14:m>
                  <m:oMath xmlns:m="http://schemas.openxmlformats.org/officeDocument/2006/math">
                    <m:sSub>
                      <m:sSubPr>
                        <m:ctrlPr>
                          <a:rPr lang="ru-UA" i="1">
                            <a:latin typeface="Cambria Math" panose="02040503050406030204" pitchFamily="18" charset="0"/>
                          </a:rPr>
                        </m:ctrlPr>
                      </m:sSubPr>
                      <m:e>
                        <m:r>
                          <a:rPr lang="ru-UA">
                            <a:latin typeface="Cambria Math" panose="02040503050406030204" pitchFamily="18" charset="0"/>
                          </a:rPr>
                          <m:t>𝑥</m:t>
                        </m:r>
                      </m:e>
                      <m:sub>
                        <m:r>
                          <a:rPr lang="ru-UA">
                            <a:latin typeface="Cambria Math" panose="02040503050406030204" pitchFamily="18" charset="0"/>
                          </a:rPr>
                          <m:t>𝑡</m:t>
                        </m:r>
                      </m:sub>
                    </m:sSub>
                    <m:r>
                      <a:rPr lang="ru-UA">
                        <a:latin typeface="Cambria Math" panose="02040503050406030204" pitchFamily="18" charset="0"/>
                      </a:rPr>
                      <m:t>=0.5</m:t>
                    </m:r>
                    <m:r>
                      <a:rPr lang="ru-UA" i="1">
                        <a:latin typeface="Cambria Math" panose="02040503050406030204" pitchFamily="18" charset="0"/>
                      </a:rPr>
                      <m:t> </m:t>
                    </m:r>
                    <m:sSub>
                      <m:sSubPr>
                        <m:ctrlPr>
                          <a:rPr lang="ru-UA" i="1">
                            <a:latin typeface="Cambria Math" panose="02040503050406030204" pitchFamily="18" charset="0"/>
                          </a:rPr>
                        </m:ctrlPr>
                      </m:sSubPr>
                      <m:e>
                        <m:r>
                          <m:rPr>
                            <m:sty m:val="p"/>
                          </m:rPr>
                          <a:rPr lang="en-CA" b="0" i="0" smtClean="0">
                            <a:latin typeface="Cambria Math" panose="02040503050406030204" pitchFamily="18" charset="0"/>
                          </a:rPr>
                          <m:t>w</m:t>
                        </m:r>
                      </m:e>
                      <m:sub>
                        <m:r>
                          <a:rPr lang="ru-UA">
                            <a:latin typeface="Cambria Math" panose="02040503050406030204" pitchFamily="18" charset="0"/>
                          </a:rPr>
                          <m:t>𝑡</m:t>
                        </m:r>
                        <m:r>
                          <a:rPr lang="ru-UA">
                            <a:latin typeface="Cambria Math" panose="02040503050406030204" pitchFamily="18" charset="0"/>
                          </a:rPr>
                          <m:t>−1</m:t>
                        </m:r>
                      </m:sub>
                    </m:sSub>
                    <m:r>
                      <a:rPr lang="ru-UA">
                        <a:latin typeface="Cambria Math" panose="02040503050406030204" pitchFamily="18" charset="0"/>
                      </a:rPr>
                      <m:t>+</m:t>
                    </m:r>
                    <m:sSub>
                      <m:sSubPr>
                        <m:ctrlPr>
                          <a:rPr lang="ru-UA" i="1">
                            <a:latin typeface="Cambria Math" panose="02040503050406030204" pitchFamily="18" charset="0"/>
                          </a:rPr>
                        </m:ctrlPr>
                      </m:sSubPr>
                      <m:e>
                        <m:r>
                          <a:rPr lang="ru-UA">
                            <a:latin typeface="Cambria Math" panose="02040503050406030204" pitchFamily="18" charset="0"/>
                          </a:rPr>
                          <m:t>𝑤</m:t>
                        </m:r>
                      </m:e>
                      <m:sub>
                        <m:r>
                          <a:rPr lang="ru-UA">
                            <a:latin typeface="Cambria Math" panose="02040503050406030204" pitchFamily="18" charset="0"/>
                          </a:rPr>
                          <m:t>𝑡</m:t>
                        </m:r>
                      </m:sub>
                    </m:sSub>
                  </m:oMath>
                </a14:m>
                <a:r>
                  <a:rPr lang="x-IV_mathan" dirty="0"/>
                  <a:t>,  over white noise </a:t>
                </a:r>
                <a14:m>
                  <m:oMath xmlns:m="http://schemas.openxmlformats.org/officeDocument/2006/math">
                    <m:sSub>
                      <m:sSubPr>
                        <m:ctrlPr>
                          <a:rPr lang="ru-UA" i="1">
                            <a:latin typeface="Cambria Math" panose="02040503050406030204" pitchFamily="18" charset="0"/>
                          </a:rPr>
                        </m:ctrlPr>
                      </m:sSubPr>
                      <m:e>
                        <m:r>
                          <a:rPr lang="ru-UA">
                            <a:latin typeface="Cambria Math" panose="02040503050406030204" pitchFamily="18" charset="0"/>
                          </a:rPr>
                          <m:t>𝑤</m:t>
                        </m:r>
                      </m:e>
                      <m:sub>
                        <m:r>
                          <a:rPr lang="ru-UA">
                            <a:latin typeface="Cambria Math" panose="02040503050406030204" pitchFamily="18" charset="0"/>
                          </a:rPr>
                          <m:t>𝑡</m:t>
                        </m:r>
                      </m:sub>
                    </m:sSub>
                    <m:r>
                      <a:rPr lang="ru-UA">
                        <a:latin typeface="Cambria Math" panose="02040503050406030204" pitchFamily="18" charset="0"/>
                      </a:rPr>
                      <m:t>.</m:t>
                    </m:r>
                    <m:r>
                      <a:rPr lang="ru-UA" i="1">
                        <a:latin typeface="Cambria Math" panose="02040503050406030204" pitchFamily="18" charset="0"/>
                      </a:rPr>
                      <m:t>  </m:t>
                    </m:r>
                  </m:oMath>
                </a14:m>
                <a:endParaRPr lang="ru-UA" dirty="0"/>
              </a:p>
              <a:p>
                <a:pPr marL="114300" indent="0">
                  <a:buNone/>
                </a:pPr>
                <a:r>
                  <a:rPr lang="en-CA" dirty="0"/>
                  <a:t>Using your answers to the previous two questions, or any other sources, compute PACF</a:t>
                </a:r>
                <a14:m>
                  <m:oMath xmlns:m="http://schemas.openxmlformats.org/officeDocument/2006/math">
                    <m:r>
                      <a:rPr lang="en-US" b="0" i="0" dirty="0" smtClean="0">
                        <a:latin typeface="Cambria Math" panose="02040503050406030204" pitchFamily="18" charset="0"/>
                      </a:rPr>
                      <m:t>  </m:t>
                    </m:r>
                    <m:sSub>
                      <m:sSubPr>
                        <m:ctrlPr>
                          <a:rPr lang="en-CA" i="1" dirty="0">
                            <a:latin typeface="Cambria Math" panose="02040503050406030204" pitchFamily="18" charset="0"/>
                          </a:rPr>
                        </m:ctrlPr>
                      </m:sSubPr>
                      <m:e>
                        <m:r>
                          <a:rPr lang="en-CA" i="1" dirty="0">
                            <a:latin typeface="Cambria Math" panose="02040503050406030204" pitchFamily="18" charset="0"/>
                          </a:rPr>
                          <m:t>𝜙</m:t>
                        </m:r>
                      </m:e>
                      <m:sub>
                        <m:r>
                          <a:rPr lang="en-CA" i="1" dirty="0">
                            <a:latin typeface="Cambria Math" panose="02040503050406030204" pitchFamily="18" charset="0"/>
                          </a:rPr>
                          <m:t>22</m:t>
                        </m:r>
                      </m:sub>
                    </m:sSub>
                    <m:r>
                      <a:rPr lang="en-CA" i="1" dirty="0">
                        <a:latin typeface="Cambria Math" panose="02040503050406030204" pitchFamily="18" charset="0"/>
                      </a:rPr>
                      <m:t>= </m:t>
                    </m:r>
                    <m:r>
                      <a:rPr lang="en-CA" i="1" dirty="0" err="1">
                        <a:latin typeface="Cambria Math" panose="02040503050406030204" pitchFamily="18" charset="0"/>
                      </a:rPr>
                      <m:t>𝑐𝑜𝑟</m:t>
                    </m:r>
                    <m:r>
                      <a:rPr lang="en-CA" i="1" dirty="0">
                        <a:latin typeface="Cambria Math" panose="02040503050406030204" pitchFamily="18" charset="0"/>
                      </a:rPr>
                      <m:t>(</m:t>
                    </m:r>
                    <m:sSub>
                      <m:sSubPr>
                        <m:ctrlPr>
                          <a:rPr lang="en-CA" i="1" dirty="0">
                            <a:latin typeface="Cambria Math" panose="02040503050406030204" pitchFamily="18" charset="0"/>
                          </a:rPr>
                        </m:ctrlPr>
                      </m:sSubPr>
                      <m:e>
                        <m:r>
                          <a:rPr lang="en-CA" i="1" dirty="0">
                            <a:latin typeface="Cambria Math" panose="02040503050406030204" pitchFamily="18" charset="0"/>
                          </a:rPr>
                          <m:t>𝑥</m:t>
                        </m:r>
                      </m:e>
                      <m:sub>
                        <m:r>
                          <a:rPr lang="en-CA" i="1" dirty="0" err="1">
                            <a:latin typeface="Cambria Math" panose="02040503050406030204" pitchFamily="18" charset="0"/>
                          </a:rPr>
                          <m:t>𝑡</m:t>
                        </m:r>
                        <m:r>
                          <a:rPr lang="en-CA" i="1" dirty="0" err="1">
                            <a:latin typeface="Cambria Math" panose="02040503050406030204" pitchFamily="18" charset="0"/>
                          </a:rPr>
                          <m:t>+</m:t>
                        </m:r>
                        <m:r>
                          <a:rPr lang="en-CA" i="1" dirty="0" err="1">
                            <a:latin typeface="Cambria Math" panose="02040503050406030204" pitchFamily="18" charset="0"/>
                          </a:rPr>
                          <m:t>h</m:t>
                        </m:r>
                      </m:sub>
                    </m:sSub>
                    <m:r>
                      <a:rPr lang="en-CA" i="1" dirty="0">
                        <a:latin typeface="Cambria Math" panose="02040503050406030204" pitchFamily="18" charset="0"/>
                      </a:rPr>
                      <m:t> </m:t>
                    </m:r>
                    <m:r>
                      <a:rPr lang="en-US" i="1" dirty="0">
                        <a:latin typeface="Cambria Math" panose="02040503050406030204" pitchFamily="18" charset="0"/>
                      </a:rPr>
                      <m:t> </m:t>
                    </m:r>
                    <m:r>
                      <a:rPr lang="en-CA" i="1" dirty="0">
                        <a:latin typeface="Cambria Math" panose="02040503050406030204" pitchFamily="18" charset="0"/>
                      </a:rPr>
                      <m:t>– </m:t>
                    </m:r>
                    <m:sSub>
                      <m:sSubPr>
                        <m:ctrlPr>
                          <a:rPr lang="en-CA" i="1" dirty="0">
                            <a:latin typeface="Cambria Math" panose="02040503050406030204" pitchFamily="18" charset="0"/>
                          </a:rPr>
                        </m:ctrlPr>
                      </m:sSubPr>
                      <m:e>
                        <m:acc>
                          <m:accPr>
                            <m:chr m:val="̂"/>
                            <m:ctrlPr>
                              <a:rPr lang="en-CA" i="1" dirty="0">
                                <a:latin typeface="Cambria Math" panose="02040503050406030204" pitchFamily="18" charset="0"/>
                              </a:rPr>
                            </m:ctrlPr>
                          </m:accPr>
                          <m:e>
                            <m:r>
                              <a:rPr lang="en-CA" i="1" dirty="0">
                                <a:latin typeface="Cambria Math" panose="02040503050406030204" pitchFamily="18" charset="0"/>
                              </a:rPr>
                              <m:t>𝑥</m:t>
                            </m:r>
                          </m:e>
                        </m:acc>
                      </m:e>
                      <m:sub>
                        <m:r>
                          <a:rPr lang="en-CA" i="1" dirty="0" err="1">
                            <a:latin typeface="Cambria Math" panose="02040503050406030204" pitchFamily="18" charset="0"/>
                          </a:rPr>
                          <m:t>𝑡</m:t>
                        </m:r>
                        <m:r>
                          <a:rPr lang="en-CA" i="1" dirty="0" err="1">
                            <a:latin typeface="Cambria Math" panose="02040503050406030204" pitchFamily="18" charset="0"/>
                          </a:rPr>
                          <m:t>+</m:t>
                        </m:r>
                        <m:r>
                          <a:rPr lang="en-CA" i="1" dirty="0" err="1">
                            <a:latin typeface="Cambria Math" panose="02040503050406030204" pitchFamily="18" charset="0"/>
                          </a:rPr>
                          <m:t>h</m:t>
                        </m:r>
                      </m:sub>
                    </m:sSub>
                    <m:r>
                      <a:rPr lang="en-CA" i="1" dirty="0">
                        <a:latin typeface="Cambria Math" panose="02040503050406030204" pitchFamily="18" charset="0"/>
                      </a:rPr>
                      <m:t>, </m:t>
                    </m:r>
                    <m:sSub>
                      <m:sSubPr>
                        <m:ctrlPr>
                          <a:rPr lang="en-CA" i="1" dirty="0" err="1">
                            <a:latin typeface="Cambria Math" panose="02040503050406030204" pitchFamily="18" charset="0"/>
                          </a:rPr>
                        </m:ctrlPr>
                      </m:sSubPr>
                      <m:e>
                        <m:r>
                          <a:rPr lang="en-CA" i="1" dirty="0" err="1">
                            <a:latin typeface="Cambria Math" panose="02040503050406030204" pitchFamily="18" charset="0"/>
                          </a:rPr>
                          <m:t>𝑥</m:t>
                        </m:r>
                      </m:e>
                      <m:sub>
                        <m:r>
                          <a:rPr lang="en-CA" i="1" dirty="0" err="1">
                            <a:latin typeface="Cambria Math" panose="02040503050406030204" pitchFamily="18" charset="0"/>
                          </a:rPr>
                          <m:t>𝑡</m:t>
                        </m:r>
                      </m:sub>
                    </m:sSub>
                    <m:r>
                      <a:rPr lang="en-CA" i="1" dirty="0">
                        <a:latin typeface="Cambria Math" panose="02040503050406030204" pitchFamily="18" charset="0"/>
                      </a:rPr>
                      <m:t> – </m:t>
                    </m:r>
                    <m:sSub>
                      <m:sSubPr>
                        <m:ctrlPr>
                          <a:rPr lang="en-CA" i="1" dirty="0" err="1">
                            <a:latin typeface="Cambria Math" panose="02040503050406030204" pitchFamily="18" charset="0"/>
                          </a:rPr>
                        </m:ctrlPr>
                      </m:sSubPr>
                      <m:e>
                        <m:acc>
                          <m:accPr>
                            <m:chr m:val="̂"/>
                            <m:ctrlPr>
                              <a:rPr lang="en-CA" i="1" dirty="0">
                                <a:latin typeface="Cambria Math" panose="02040503050406030204" pitchFamily="18" charset="0"/>
                              </a:rPr>
                            </m:ctrlPr>
                          </m:accPr>
                          <m:e>
                            <m:r>
                              <a:rPr lang="en-CA" i="1" dirty="0">
                                <a:latin typeface="Cambria Math" panose="02040503050406030204" pitchFamily="18" charset="0"/>
                              </a:rPr>
                              <m:t>𝑥</m:t>
                            </m:r>
                          </m:e>
                        </m:acc>
                      </m:e>
                      <m:sub>
                        <m:r>
                          <a:rPr lang="en-CA" i="1" dirty="0" err="1">
                            <a:latin typeface="Cambria Math" panose="02040503050406030204" pitchFamily="18" charset="0"/>
                          </a:rPr>
                          <m:t>𝑡</m:t>
                        </m:r>
                      </m:sub>
                    </m:sSub>
                    <m:r>
                      <a:rPr lang="en-CA" i="1" dirty="0">
                        <a:latin typeface="Cambria Math" panose="02040503050406030204" pitchFamily="18" charset="0"/>
                      </a:rPr>
                      <m:t>) </m:t>
                    </m:r>
                  </m:oMath>
                </a14:m>
                <a:r>
                  <a:rPr lang="en-CA" dirty="0"/>
                  <a:t> </a:t>
                </a:r>
              </a:p>
              <a:p>
                <a:pPr marL="114300" indent="0">
                  <a:buNone/>
                </a:pPr>
                <a:r>
                  <a:rPr lang="en-CA" dirty="0"/>
                  <a:t> </a:t>
                </a:r>
              </a:p>
              <a:p>
                <a:pPr marL="628650" indent="-514350">
                  <a:buFont typeface="+mj-lt"/>
                  <a:buAutoNum type="alphaUcPeriod"/>
                </a:pPr>
                <a:r>
                  <a:rPr lang="en-CA" dirty="0"/>
                  <a:t>-0.5</a:t>
                </a:r>
              </a:p>
              <a:p>
                <a:pPr marL="628650" indent="-514350">
                  <a:buFont typeface="+mj-lt"/>
                  <a:buAutoNum type="alphaUcPeriod"/>
                </a:pPr>
                <a:r>
                  <a:rPr lang="en-CA" dirty="0"/>
                  <a:t>0</a:t>
                </a:r>
              </a:p>
              <a:p>
                <a:pPr marL="628650" indent="-514350">
                  <a:buFont typeface="+mj-lt"/>
                  <a:buAutoNum type="alphaUcPeriod"/>
                </a:pPr>
                <a:r>
                  <a:rPr lang="en-CA" dirty="0"/>
                  <a:t>1</a:t>
                </a:r>
              </a:p>
              <a:p>
                <a:pPr marL="628650" indent="-514350">
                  <a:buFont typeface="+mj-lt"/>
                  <a:buAutoNum type="alphaUcPeriod"/>
                </a:pPr>
                <a:r>
                  <a:rPr lang="en-CA" dirty="0"/>
                  <a:t>2</a:t>
                </a:r>
              </a:p>
              <a:p>
                <a:pPr marL="628650" indent="-514350">
                  <a:buFont typeface="+mj-lt"/>
                  <a:buAutoNum type="alphaUcPeriod"/>
                </a:pPr>
                <a:r>
                  <a:rPr lang="en-US" dirty="0"/>
                  <a:t>-0.1905</a:t>
                </a:r>
              </a:p>
              <a:p>
                <a:pPr marL="114300" indent="0">
                  <a:buNone/>
                </a:pPr>
                <a:endParaRPr lang="x-IV_mathan" dirty="0"/>
              </a:p>
              <a:p>
                <a:pPr marL="114300" indent="0">
                  <a:buNone/>
                </a:pPr>
                <a:endParaRPr lang="x-IV_mathan" dirty="0"/>
              </a:p>
              <a:p>
                <a:pPr marL="114300" indent="0">
                  <a:buNone/>
                </a:pPr>
                <a:endParaRPr lang="en-CA" dirty="0"/>
              </a:p>
              <a:p>
                <a:pPr marL="114300" indent="0">
                  <a:buNone/>
                </a:pPr>
                <a:endParaRPr lang="en-CA" dirty="0"/>
              </a:p>
              <a:p>
                <a:pPr marL="114300" indent="0">
                  <a:buNone/>
                </a:pPr>
                <a:endParaRPr lang="en-CA" dirty="0"/>
              </a:p>
              <a:p>
                <a:pPr marL="114300" indent="0">
                  <a:buNone/>
                </a:pPr>
                <a:endParaRPr lang="x-IV_mathan" dirty="0"/>
              </a:p>
              <a:p>
                <a:pPr marL="114300" indent="0">
                  <a:buNone/>
                </a:pPr>
                <a:endParaRPr lang="x-IV_mathan" dirty="0"/>
              </a:p>
              <a:p>
                <a:pPr marL="114300" indent="0">
                  <a:buNone/>
                </a:pPr>
                <a:endParaRPr lang="en-CA" dirty="0"/>
              </a:p>
              <a:p>
                <a:pPr marL="114300" indent="0">
                  <a:buNone/>
                </a:pPr>
                <a:endParaRPr lang="en-US" dirty="0"/>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646463" y="714584"/>
                <a:ext cx="11128442" cy="5411450"/>
              </a:xfrm>
              <a:blipFill>
                <a:blip r:embed="rId2"/>
                <a:stretch>
                  <a:fillRect l="-55"/>
                </a:stretch>
              </a:blipFill>
            </p:spPr>
            <p:txBody>
              <a:bodyPr/>
              <a:lstStyle/>
              <a:p>
                <a:r>
                  <a:rPr lang="en-CA">
                    <a:noFill/>
                  </a:rPr>
                  <a:t> </a:t>
                </a:r>
              </a:p>
            </p:txBody>
          </p:sp>
        </mc:Fallback>
      </mc:AlternateContent>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35</a:t>
            </a:fld>
            <a:endParaRPr lang="en-US" dirty="0"/>
          </a:p>
        </p:txBody>
      </p:sp>
    </p:spTree>
    <p:extLst>
      <p:ext uri="{BB962C8B-B14F-4D97-AF65-F5344CB8AC3E}">
        <p14:creationId xmlns:p14="http://schemas.microsoft.com/office/powerpoint/2010/main" val="40837925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0515600" cy="1325563"/>
          </a:xfrm>
        </p:spPr>
        <p:txBody>
          <a:bodyPr>
            <a:normAutofit/>
          </a:bodyPr>
          <a:lstStyle/>
          <a:p>
            <a:pPr algn="ctr"/>
            <a:r>
              <a:rPr lang="en-US" sz="4000" dirty="0">
                <a:solidFill>
                  <a:srgbClr val="0070C0"/>
                </a:solidFill>
              </a:rPr>
              <a:t>PACF Q</a:t>
            </a:r>
            <a:r>
              <a:rPr lang="en-CA" sz="4000" dirty="0" err="1">
                <a:solidFill>
                  <a:srgbClr val="0070C0"/>
                </a:solidFill>
              </a:rPr>
              <a:t>uiz</a:t>
            </a:r>
            <a:r>
              <a:rPr lang="en-CA" sz="4000" dirty="0">
                <a:solidFill>
                  <a:srgbClr val="0070C0"/>
                </a:solidFill>
              </a:rPr>
              <a:t>. </a:t>
            </a:r>
            <a:br>
              <a:rPr lang="en-US" sz="4000" dirty="0"/>
            </a:br>
            <a:endParaRPr lang="ru-RU" sz="4000" dirty="0"/>
          </a:p>
        </p:txBody>
      </p:sp>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646463" y="714584"/>
                <a:ext cx="11128442" cy="5411450"/>
              </a:xfrm>
            </p:spPr>
            <p:txBody>
              <a:bodyPr>
                <a:normAutofit lnSpcReduction="10000"/>
              </a:bodyPr>
              <a:lstStyle/>
              <a:p>
                <a:pPr marL="114300" indent="0">
                  <a:buNone/>
                </a:pPr>
                <a:r>
                  <a:rPr lang="en-US" dirty="0"/>
                  <a:t>18. </a:t>
                </a:r>
                <a:r>
                  <a:rPr lang="en-CA" dirty="0"/>
                  <a:t>For how many positive lags ACF of AR(p) may have non-zero values?</a:t>
                </a:r>
              </a:p>
              <a:p>
                <a:pPr marL="628650" indent="-514350">
                  <a:buFont typeface="+mj-lt"/>
                  <a:buAutoNum type="alphaUcPeriod"/>
                </a:pPr>
                <a14:m>
                  <m:oMath xmlns:m="http://schemas.openxmlformats.org/officeDocument/2006/math">
                    <m:r>
                      <a:rPr lang="en-CA" i="1" dirty="0" smtClean="0">
                        <a:latin typeface="Cambria Math" panose="02040503050406030204" pitchFamily="18" charset="0"/>
                      </a:rPr>
                      <m:t>𝑝</m:t>
                    </m:r>
                  </m:oMath>
                </a14:m>
                <a:endParaRPr lang="en-CA" dirty="0"/>
              </a:p>
              <a:p>
                <a:pPr marL="628650" indent="-514350">
                  <a:buFont typeface="+mj-lt"/>
                  <a:buAutoNum type="alphaUcPeriod"/>
                </a:pPr>
                <a14:m>
                  <m:oMath xmlns:m="http://schemas.openxmlformats.org/officeDocument/2006/math">
                    <m:r>
                      <a:rPr lang="en-CA" i="1" dirty="0" smtClean="0">
                        <a:latin typeface="Cambria Math" panose="02040503050406030204" pitchFamily="18" charset="0"/>
                      </a:rPr>
                      <m:t>𝑞</m:t>
                    </m:r>
                  </m:oMath>
                </a14:m>
                <a:endParaRPr lang="en-CA" dirty="0"/>
              </a:p>
              <a:p>
                <a:pPr marL="628650" indent="-514350">
                  <a:buFont typeface="+mj-lt"/>
                  <a:buAutoNum type="alphaUcPeriod"/>
                </a:pPr>
                <a14:m>
                  <m:oMath xmlns:m="http://schemas.openxmlformats.org/officeDocument/2006/math">
                    <m:r>
                      <a:rPr lang="en-CA" i="1" dirty="0" smtClean="0">
                        <a:latin typeface="Cambria Math" panose="02040503050406030204" pitchFamily="18" charset="0"/>
                      </a:rPr>
                      <m:t>1 </m:t>
                    </m:r>
                  </m:oMath>
                </a14:m>
                <a:endParaRPr lang="en-CA" dirty="0"/>
              </a:p>
              <a:p>
                <a:pPr marL="628650" indent="-514350">
                  <a:buFont typeface="+mj-lt"/>
                  <a:buAutoNum type="alphaUcPeriod"/>
                </a:pPr>
                <a14:m>
                  <m:oMath xmlns:m="http://schemas.openxmlformats.org/officeDocument/2006/math">
                    <m:r>
                      <a:rPr lang="en-CA" i="1" dirty="0" smtClean="0">
                        <a:latin typeface="Cambria Math" panose="02040503050406030204" pitchFamily="18" charset="0"/>
                      </a:rPr>
                      <m:t>∞</m:t>
                    </m:r>
                  </m:oMath>
                </a14:m>
                <a:endParaRPr lang="en-CA" dirty="0"/>
              </a:p>
              <a:p>
                <a:pPr marL="114300" indent="0">
                  <a:buNone/>
                </a:pPr>
                <a:endParaRPr lang="en-US" dirty="0"/>
              </a:p>
              <a:p>
                <a:pPr marL="114300" indent="0">
                  <a:buNone/>
                </a:pPr>
                <a:r>
                  <a:rPr lang="en-US" dirty="0"/>
                  <a:t>19. </a:t>
                </a:r>
                <a:r>
                  <a:rPr lang="en-CA" dirty="0"/>
                  <a:t>For how many positive lags ACF of MA(q) may have non-zero values?</a:t>
                </a:r>
              </a:p>
              <a:p>
                <a:pPr marL="628650" indent="-514350">
                  <a:buFont typeface="+mj-lt"/>
                  <a:buAutoNum type="alphaUcPeriod"/>
                </a:pPr>
                <a14:m>
                  <m:oMath xmlns:m="http://schemas.openxmlformats.org/officeDocument/2006/math">
                    <m:r>
                      <a:rPr lang="en-CA" i="1" dirty="0" smtClean="0">
                        <a:latin typeface="Cambria Math" panose="02040503050406030204" pitchFamily="18" charset="0"/>
                      </a:rPr>
                      <m:t>𝑝</m:t>
                    </m:r>
                  </m:oMath>
                </a14:m>
                <a:endParaRPr lang="en-CA" dirty="0"/>
              </a:p>
              <a:p>
                <a:pPr marL="628650" indent="-514350">
                  <a:buFont typeface="+mj-lt"/>
                  <a:buAutoNum type="alphaUcPeriod"/>
                </a:pPr>
                <a14:m>
                  <m:oMath xmlns:m="http://schemas.openxmlformats.org/officeDocument/2006/math">
                    <m:r>
                      <a:rPr lang="en-CA" i="1" dirty="0" smtClean="0">
                        <a:latin typeface="Cambria Math" panose="02040503050406030204" pitchFamily="18" charset="0"/>
                      </a:rPr>
                      <m:t>𝑞</m:t>
                    </m:r>
                  </m:oMath>
                </a14:m>
                <a:endParaRPr lang="en-CA" dirty="0"/>
              </a:p>
              <a:p>
                <a:pPr marL="628650" indent="-514350">
                  <a:buFont typeface="+mj-lt"/>
                  <a:buAutoNum type="alphaUcPeriod"/>
                </a:pPr>
                <a14:m>
                  <m:oMath xmlns:m="http://schemas.openxmlformats.org/officeDocument/2006/math">
                    <m:r>
                      <a:rPr lang="en-CA" i="1" dirty="0" smtClean="0">
                        <a:latin typeface="Cambria Math" panose="02040503050406030204" pitchFamily="18" charset="0"/>
                      </a:rPr>
                      <m:t>1 </m:t>
                    </m:r>
                  </m:oMath>
                </a14:m>
                <a:endParaRPr lang="en-CA" dirty="0"/>
              </a:p>
              <a:p>
                <a:pPr marL="628650" indent="-514350">
                  <a:buFont typeface="+mj-lt"/>
                  <a:buAutoNum type="alphaUcPeriod"/>
                </a:pPr>
                <a14:m>
                  <m:oMath xmlns:m="http://schemas.openxmlformats.org/officeDocument/2006/math">
                    <m:r>
                      <a:rPr lang="en-CA" i="1" dirty="0" smtClean="0">
                        <a:latin typeface="Cambria Math" panose="02040503050406030204" pitchFamily="18" charset="0"/>
                      </a:rPr>
                      <m:t>∞</m:t>
                    </m:r>
                  </m:oMath>
                </a14:m>
                <a:endParaRPr lang="en-CA" dirty="0"/>
              </a:p>
              <a:p>
                <a:pPr marL="114300" indent="0">
                  <a:buNone/>
                </a:pPr>
                <a:endParaRPr lang="en-US" dirty="0"/>
              </a:p>
              <a:p>
                <a:pPr marL="114300" indent="0">
                  <a:buNone/>
                </a:pPr>
                <a:endParaRPr lang="x-IV_mathan" dirty="0"/>
              </a:p>
              <a:p>
                <a:pPr marL="114300" indent="0">
                  <a:buNone/>
                </a:pPr>
                <a:endParaRPr lang="x-IV_mathan" dirty="0"/>
              </a:p>
              <a:p>
                <a:pPr marL="114300" indent="0">
                  <a:buNone/>
                </a:pPr>
                <a:endParaRPr lang="en-CA" dirty="0"/>
              </a:p>
              <a:p>
                <a:pPr marL="114300" indent="0">
                  <a:buNone/>
                </a:pPr>
                <a:endParaRPr lang="en-CA" dirty="0"/>
              </a:p>
              <a:p>
                <a:pPr marL="114300" indent="0">
                  <a:buNone/>
                </a:pPr>
                <a:endParaRPr lang="en-CA" dirty="0"/>
              </a:p>
              <a:p>
                <a:pPr marL="114300" indent="0">
                  <a:buNone/>
                </a:pPr>
                <a:endParaRPr lang="x-IV_mathan" dirty="0"/>
              </a:p>
              <a:p>
                <a:pPr marL="114300" indent="0">
                  <a:buNone/>
                </a:pPr>
                <a:endParaRPr lang="x-IV_mathan" dirty="0"/>
              </a:p>
              <a:p>
                <a:pPr marL="114300" indent="0">
                  <a:buNone/>
                </a:pPr>
                <a:endParaRPr lang="en-CA" dirty="0"/>
              </a:p>
              <a:p>
                <a:pPr marL="114300" indent="0">
                  <a:buNone/>
                </a:pPr>
                <a:endParaRPr lang="en-US" dirty="0"/>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646463" y="714584"/>
                <a:ext cx="11128442" cy="5411450"/>
              </a:xfrm>
              <a:blipFill>
                <a:blip r:embed="rId2"/>
                <a:stretch>
                  <a:fillRect l="-55" t="-113"/>
                </a:stretch>
              </a:blipFill>
            </p:spPr>
            <p:txBody>
              <a:bodyPr/>
              <a:lstStyle/>
              <a:p>
                <a:r>
                  <a:rPr lang="ru-UA">
                    <a:noFill/>
                  </a:rPr>
                  <a:t> </a:t>
                </a:r>
              </a:p>
            </p:txBody>
          </p:sp>
        </mc:Fallback>
      </mc:AlternateContent>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36</a:t>
            </a:fld>
            <a:endParaRPr lang="en-US" dirty="0"/>
          </a:p>
        </p:txBody>
      </p:sp>
    </p:spTree>
    <p:extLst>
      <p:ext uri="{BB962C8B-B14F-4D97-AF65-F5344CB8AC3E}">
        <p14:creationId xmlns:p14="http://schemas.microsoft.com/office/powerpoint/2010/main" val="39635016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0515600" cy="1325563"/>
          </a:xfrm>
        </p:spPr>
        <p:txBody>
          <a:bodyPr>
            <a:normAutofit/>
          </a:bodyPr>
          <a:lstStyle/>
          <a:p>
            <a:pPr algn="ctr"/>
            <a:r>
              <a:rPr lang="en-US" sz="4000" dirty="0">
                <a:solidFill>
                  <a:srgbClr val="0070C0"/>
                </a:solidFill>
              </a:rPr>
              <a:t>PACF Q</a:t>
            </a:r>
            <a:r>
              <a:rPr lang="en-CA" sz="4000" dirty="0" err="1">
                <a:solidFill>
                  <a:srgbClr val="0070C0"/>
                </a:solidFill>
              </a:rPr>
              <a:t>uiz</a:t>
            </a:r>
            <a:r>
              <a:rPr lang="en-CA" sz="4000" dirty="0">
                <a:solidFill>
                  <a:srgbClr val="0070C0"/>
                </a:solidFill>
              </a:rPr>
              <a:t>. </a:t>
            </a:r>
            <a:br>
              <a:rPr lang="en-US" sz="4000" dirty="0"/>
            </a:br>
            <a:endParaRPr lang="ru-RU" sz="4000" dirty="0"/>
          </a:p>
        </p:txBody>
      </p:sp>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646463" y="714584"/>
                <a:ext cx="11128442" cy="5411450"/>
              </a:xfrm>
            </p:spPr>
            <p:txBody>
              <a:bodyPr>
                <a:normAutofit lnSpcReduction="10000"/>
              </a:bodyPr>
              <a:lstStyle/>
              <a:p>
                <a:pPr marL="114300" indent="0">
                  <a:buNone/>
                </a:pPr>
                <a:r>
                  <a:rPr lang="en-US" dirty="0"/>
                  <a:t>20. </a:t>
                </a:r>
                <a:r>
                  <a:rPr lang="en-CA" dirty="0"/>
                  <a:t>For how many positive lags PACF of AR(p) may have non-zero values?</a:t>
                </a:r>
              </a:p>
              <a:p>
                <a:pPr marL="628650" indent="-514350">
                  <a:buFont typeface="+mj-lt"/>
                  <a:buAutoNum type="alphaUcPeriod"/>
                </a:pPr>
                <a14:m>
                  <m:oMath xmlns:m="http://schemas.openxmlformats.org/officeDocument/2006/math">
                    <m:r>
                      <a:rPr lang="en-CA" i="1" dirty="0" smtClean="0">
                        <a:latin typeface="Cambria Math" panose="02040503050406030204" pitchFamily="18" charset="0"/>
                      </a:rPr>
                      <m:t>𝑝</m:t>
                    </m:r>
                  </m:oMath>
                </a14:m>
                <a:endParaRPr lang="en-CA" dirty="0"/>
              </a:p>
              <a:p>
                <a:pPr marL="628650" indent="-514350">
                  <a:buFont typeface="+mj-lt"/>
                  <a:buAutoNum type="alphaUcPeriod"/>
                </a:pPr>
                <a14:m>
                  <m:oMath xmlns:m="http://schemas.openxmlformats.org/officeDocument/2006/math">
                    <m:r>
                      <a:rPr lang="en-CA" i="1" dirty="0" smtClean="0">
                        <a:latin typeface="Cambria Math" panose="02040503050406030204" pitchFamily="18" charset="0"/>
                      </a:rPr>
                      <m:t>𝑞</m:t>
                    </m:r>
                  </m:oMath>
                </a14:m>
                <a:endParaRPr lang="en-CA" dirty="0"/>
              </a:p>
              <a:p>
                <a:pPr marL="628650" indent="-514350">
                  <a:buFont typeface="+mj-lt"/>
                  <a:buAutoNum type="alphaUcPeriod"/>
                </a:pPr>
                <a14:m>
                  <m:oMath xmlns:m="http://schemas.openxmlformats.org/officeDocument/2006/math">
                    <m:r>
                      <a:rPr lang="en-CA" i="1" dirty="0" smtClean="0">
                        <a:latin typeface="Cambria Math" panose="02040503050406030204" pitchFamily="18" charset="0"/>
                      </a:rPr>
                      <m:t>1 </m:t>
                    </m:r>
                  </m:oMath>
                </a14:m>
                <a:endParaRPr lang="en-CA" dirty="0"/>
              </a:p>
              <a:p>
                <a:pPr marL="628650" indent="-514350">
                  <a:buFont typeface="+mj-lt"/>
                  <a:buAutoNum type="alphaUcPeriod"/>
                </a:pPr>
                <a14:m>
                  <m:oMath xmlns:m="http://schemas.openxmlformats.org/officeDocument/2006/math">
                    <m:r>
                      <a:rPr lang="en-CA" i="1" dirty="0" smtClean="0">
                        <a:latin typeface="Cambria Math" panose="02040503050406030204" pitchFamily="18" charset="0"/>
                      </a:rPr>
                      <m:t>∞</m:t>
                    </m:r>
                  </m:oMath>
                </a14:m>
                <a:endParaRPr lang="en-CA" dirty="0"/>
              </a:p>
              <a:p>
                <a:pPr marL="114300" indent="0">
                  <a:buNone/>
                </a:pPr>
                <a:endParaRPr lang="en-US" dirty="0"/>
              </a:p>
              <a:p>
                <a:pPr marL="114300" indent="0">
                  <a:buNone/>
                </a:pPr>
                <a:r>
                  <a:rPr lang="en-US" dirty="0"/>
                  <a:t>21. </a:t>
                </a:r>
                <a:r>
                  <a:rPr lang="en-CA" dirty="0"/>
                  <a:t>For how many positive </a:t>
                </a:r>
                <a:r>
                  <a:rPr lang="en-CA"/>
                  <a:t>lags PACF </a:t>
                </a:r>
                <a:r>
                  <a:rPr lang="en-CA" dirty="0"/>
                  <a:t>of MA(q) may have non-zero values?</a:t>
                </a:r>
              </a:p>
              <a:p>
                <a:pPr marL="628650" indent="-514350">
                  <a:buFont typeface="+mj-lt"/>
                  <a:buAutoNum type="alphaUcPeriod"/>
                </a:pPr>
                <a14:m>
                  <m:oMath xmlns:m="http://schemas.openxmlformats.org/officeDocument/2006/math">
                    <m:r>
                      <a:rPr lang="en-CA" i="1" dirty="0" smtClean="0">
                        <a:latin typeface="Cambria Math" panose="02040503050406030204" pitchFamily="18" charset="0"/>
                      </a:rPr>
                      <m:t>𝑝</m:t>
                    </m:r>
                  </m:oMath>
                </a14:m>
                <a:endParaRPr lang="en-CA" dirty="0"/>
              </a:p>
              <a:p>
                <a:pPr marL="628650" indent="-514350">
                  <a:buFont typeface="+mj-lt"/>
                  <a:buAutoNum type="alphaUcPeriod"/>
                </a:pPr>
                <a14:m>
                  <m:oMath xmlns:m="http://schemas.openxmlformats.org/officeDocument/2006/math">
                    <m:r>
                      <a:rPr lang="en-CA" i="1" dirty="0" smtClean="0">
                        <a:latin typeface="Cambria Math" panose="02040503050406030204" pitchFamily="18" charset="0"/>
                      </a:rPr>
                      <m:t>𝑞</m:t>
                    </m:r>
                  </m:oMath>
                </a14:m>
                <a:endParaRPr lang="en-CA" dirty="0"/>
              </a:p>
              <a:p>
                <a:pPr marL="628650" indent="-514350">
                  <a:buFont typeface="+mj-lt"/>
                  <a:buAutoNum type="alphaUcPeriod"/>
                </a:pPr>
                <a14:m>
                  <m:oMath xmlns:m="http://schemas.openxmlformats.org/officeDocument/2006/math">
                    <m:r>
                      <a:rPr lang="en-CA" i="1" dirty="0" smtClean="0">
                        <a:latin typeface="Cambria Math" panose="02040503050406030204" pitchFamily="18" charset="0"/>
                      </a:rPr>
                      <m:t>1 </m:t>
                    </m:r>
                  </m:oMath>
                </a14:m>
                <a:endParaRPr lang="en-CA" dirty="0"/>
              </a:p>
              <a:p>
                <a:pPr marL="628650" indent="-514350">
                  <a:buFont typeface="+mj-lt"/>
                  <a:buAutoNum type="alphaUcPeriod"/>
                </a:pPr>
                <a14:m>
                  <m:oMath xmlns:m="http://schemas.openxmlformats.org/officeDocument/2006/math">
                    <m:r>
                      <a:rPr lang="en-CA" i="1" dirty="0" smtClean="0">
                        <a:latin typeface="Cambria Math" panose="02040503050406030204" pitchFamily="18" charset="0"/>
                      </a:rPr>
                      <m:t>∞</m:t>
                    </m:r>
                  </m:oMath>
                </a14:m>
                <a:endParaRPr lang="en-CA" dirty="0"/>
              </a:p>
              <a:p>
                <a:pPr marL="114300" indent="0">
                  <a:buNone/>
                </a:pPr>
                <a:endParaRPr lang="en-US" dirty="0"/>
              </a:p>
              <a:p>
                <a:pPr marL="114300" indent="0">
                  <a:buNone/>
                </a:pPr>
                <a:endParaRPr lang="x-IV_mathan" dirty="0"/>
              </a:p>
              <a:p>
                <a:pPr marL="114300" indent="0">
                  <a:buNone/>
                </a:pPr>
                <a:endParaRPr lang="x-IV_mathan" dirty="0"/>
              </a:p>
              <a:p>
                <a:pPr marL="114300" indent="0">
                  <a:buNone/>
                </a:pPr>
                <a:endParaRPr lang="en-CA" dirty="0"/>
              </a:p>
              <a:p>
                <a:pPr marL="114300" indent="0">
                  <a:buNone/>
                </a:pPr>
                <a:endParaRPr lang="en-CA" dirty="0"/>
              </a:p>
              <a:p>
                <a:pPr marL="114300" indent="0">
                  <a:buNone/>
                </a:pPr>
                <a:endParaRPr lang="en-CA" dirty="0"/>
              </a:p>
              <a:p>
                <a:pPr marL="114300" indent="0">
                  <a:buNone/>
                </a:pPr>
                <a:endParaRPr lang="x-IV_mathan" dirty="0"/>
              </a:p>
              <a:p>
                <a:pPr marL="114300" indent="0">
                  <a:buNone/>
                </a:pPr>
                <a:endParaRPr lang="x-IV_mathan" dirty="0"/>
              </a:p>
              <a:p>
                <a:pPr marL="114300" indent="0">
                  <a:buNone/>
                </a:pPr>
                <a:endParaRPr lang="en-CA" dirty="0"/>
              </a:p>
              <a:p>
                <a:pPr marL="114300" indent="0">
                  <a:buNone/>
                </a:pPr>
                <a:endParaRPr lang="en-US" dirty="0"/>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646463" y="714584"/>
                <a:ext cx="11128442" cy="5411450"/>
              </a:xfrm>
              <a:blipFill>
                <a:blip r:embed="rId2"/>
                <a:stretch>
                  <a:fillRect l="-55" t="-113"/>
                </a:stretch>
              </a:blipFill>
            </p:spPr>
            <p:txBody>
              <a:bodyPr/>
              <a:lstStyle/>
              <a:p>
                <a:r>
                  <a:rPr lang="ru-UA">
                    <a:noFill/>
                  </a:rPr>
                  <a:t> </a:t>
                </a:r>
              </a:p>
            </p:txBody>
          </p:sp>
        </mc:Fallback>
      </mc:AlternateContent>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37</a:t>
            </a:fld>
            <a:endParaRPr lang="en-US" dirty="0"/>
          </a:p>
        </p:txBody>
      </p:sp>
    </p:spTree>
    <p:extLst>
      <p:ext uri="{BB962C8B-B14F-4D97-AF65-F5344CB8AC3E}">
        <p14:creationId xmlns:p14="http://schemas.microsoft.com/office/powerpoint/2010/main" val="36436195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63551-8F58-4BD3-9A87-A5EECD03E518}"/>
              </a:ext>
            </a:extLst>
          </p:cNvPr>
          <p:cNvSpPr>
            <a:spLocks noGrp="1"/>
          </p:cNvSpPr>
          <p:nvPr>
            <p:ph type="title"/>
          </p:nvPr>
        </p:nvSpPr>
        <p:spPr>
          <a:xfrm>
            <a:off x="189471" y="136526"/>
            <a:ext cx="11813060" cy="835540"/>
          </a:xfrm>
        </p:spPr>
        <p:txBody>
          <a:bodyPr>
            <a:normAutofit/>
          </a:bodyPr>
          <a:lstStyle/>
          <a:p>
            <a:pPr algn="ctr"/>
            <a:r>
              <a:rPr lang="en-US" sz="4400" dirty="0">
                <a:solidFill>
                  <a:srgbClr val="0070C0"/>
                </a:solidFill>
              </a:rPr>
              <a:t>R Q</a:t>
            </a:r>
            <a:r>
              <a:rPr lang="en-CA" sz="4400" dirty="0" err="1">
                <a:solidFill>
                  <a:srgbClr val="0070C0"/>
                </a:solidFill>
              </a:rPr>
              <a:t>uiz</a:t>
            </a:r>
            <a:r>
              <a:rPr lang="en-CA" sz="4400" dirty="0">
                <a:solidFill>
                  <a:srgbClr val="0070C0"/>
                </a:solidFill>
              </a:rPr>
              <a:t>. Autocorrelation and Partial Autocorrelation</a:t>
            </a:r>
            <a:endParaRPr lang="en-US"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B55D5992-F914-4DDD-A629-5380C16D69B7}"/>
                  </a:ext>
                </a:extLst>
              </p:cNvPr>
              <p:cNvSpPr>
                <a:spLocks noGrp="1"/>
              </p:cNvSpPr>
              <p:nvPr>
                <p:ph type="body" idx="2"/>
              </p:nvPr>
            </p:nvSpPr>
            <p:spPr>
              <a:xfrm>
                <a:off x="189471" y="1079928"/>
                <a:ext cx="11813060" cy="5641545"/>
              </a:xfrm>
            </p:spPr>
            <p:txBody>
              <a:bodyPr>
                <a:normAutofit/>
              </a:bodyPr>
              <a:lstStyle/>
              <a:p>
                <a:pPr marL="0" marR="0" indent="0">
                  <a:spcBef>
                    <a:spcPts val="0"/>
                  </a:spcBef>
                  <a:spcAft>
                    <a:spcPts val="0"/>
                  </a:spcAft>
                  <a:buNone/>
                </a:pPr>
                <a:r>
                  <a:rPr lang="en-CA" sz="2400" dirty="0">
                    <a:effectLst/>
                    <a:latin typeface="Times New Roman" panose="02020603050405020304" pitchFamily="18" charset="0"/>
                  </a:rPr>
                  <a:t>How to compute ACF of ARMA(2,</a:t>
                </a:r>
                <a:r>
                  <a:rPr lang="ru-RU" sz="2400" dirty="0">
                    <a:effectLst/>
                    <a:latin typeface="Times New Roman" panose="02020603050405020304" pitchFamily="18" charset="0"/>
                  </a:rPr>
                  <a:t> </a:t>
                </a:r>
                <a:r>
                  <a:rPr lang="en-CA" sz="2400" dirty="0">
                    <a:effectLst/>
                    <a:latin typeface="Times New Roman" panose="02020603050405020304" pitchFamily="18" charset="0"/>
                  </a:rPr>
                  <a:t>1) process with coefficients </a:t>
                </a:r>
                <a14:m>
                  <m:oMath xmlns:m="http://schemas.openxmlformats.org/officeDocument/2006/math">
                    <m:sSub>
                      <m:sSubPr>
                        <m:ctrlPr>
                          <a:rPr lang="en-CA" sz="2400" i="1" dirty="0" smtClean="0">
                            <a:effectLst/>
                            <a:latin typeface="Cambria Math" panose="02040503050406030204" pitchFamily="18" charset="0"/>
                          </a:rPr>
                        </m:ctrlPr>
                      </m:sSubPr>
                      <m:e>
                        <m:r>
                          <a:rPr lang="en-CA" sz="2400" i="1" dirty="0" smtClean="0">
                            <a:effectLst/>
                            <a:latin typeface="Cambria Math" panose="02040503050406030204" pitchFamily="18" charset="0"/>
                          </a:rPr>
                          <m:t>𝜙</m:t>
                        </m:r>
                      </m:e>
                      <m:sub>
                        <m:r>
                          <a:rPr lang="en-CA" sz="2400" i="1" dirty="0" smtClean="0">
                            <a:effectLst/>
                            <a:latin typeface="Cambria Math" panose="02040503050406030204" pitchFamily="18" charset="0"/>
                          </a:rPr>
                          <m:t>1</m:t>
                        </m:r>
                      </m:sub>
                    </m:sSub>
                    <m:r>
                      <a:rPr lang="en-CA" sz="2400" i="1" dirty="0" smtClean="0">
                        <a:effectLst/>
                        <a:latin typeface="Cambria Math" panose="02040503050406030204" pitchFamily="18" charset="0"/>
                      </a:rPr>
                      <m:t>=1</m:t>
                    </m:r>
                  </m:oMath>
                </a14:m>
                <a:r>
                  <a:rPr lang="en-CA" sz="2400" dirty="0">
                    <a:effectLst/>
                    <a:latin typeface="Times New Roman" panose="02020603050405020304" pitchFamily="18" charset="0"/>
                  </a:rPr>
                  <a:t>, </a:t>
                </a:r>
                <a14:m>
                  <m:oMath xmlns:m="http://schemas.openxmlformats.org/officeDocument/2006/math">
                    <m:sSub>
                      <m:sSubPr>
                        <m:ctrlPr>
                          <a:rPr lang="en-CA" sz="2400" i="1" dirty="0" smtClean="0">
                            <a:effectLst/>
                            <a:latin typeface="Cambria Math" panose="02040503050406030204" pitchFamily="18" charset="0"/>
                          </a:rPr>
                        </m:ctrlPr>
                      </m:sSubPr>
                      <m:e>
                        <m:r>
                          <a:rPr lang="en-CA" sz="2400" i="1" dirty="0" smtClean="0">
                            <a:effectLst/>
                            <a:latin typeface="Cambria Math" panose="02040503050406030204" pitchFamily="18" charset="0"/>
                          </a:rPr>
                          <m:t>𝜙</m:t>
                        </m:r>
                      </m:e>
                      <m:sub>
                        <m:r>
                          <a:rPr lang="en-CA" sz="2400" i="1" dirty="0" smtClean="0">
                            <a:effectLst/>
                            <a:latin typeface="Cambria Math" panose="02040503050406030204" pitchFamily="18" charset="0"/>
                          </a:rPr>
                          <m:t>2</m:t>
                        </m:r>
                      </m:sub>
                    </m:sSub>
                    <m:r>
                      <a:rPr lang="en-CA" sz="2400" i="1" dirty="0" smtClean="0">
                        <a:effectLst/>
                        <a:latin typeface="Cambria Math" panose="02040503050406030204" pitchFamily="18" charset="0"/>
                      </a:rPr>
                      <m:t>=−0.25,  </m:t>
                    </m:r>
                    <m:sSub>
                      <m:sSubPr>
                        <m:ctrlPr>
                          <a:rPr lang="en-CA" sz="2400" i="1" dirty="0" smtClean="0">
                            <a:effectLst/>
                            <a:latin typeface="Cambria Math" panose="02040503050406030204" pitchFamily="18" charset="0"/>
                          </a:rPr>
                        </m:ctrlPr>
                      </m:sSubPr>
                      <m:e>
                        <m:r>
                          <a:rPr lang="en-CA" sz="2400" i="1" dirty="0" smtClean="0">
                            <a:effectLst/>
                            <a:latin typeface="Cambria Math" panose="02040503050406030204" pitchFamily="18" charset="0"/>
                          </a:rPr>
                          <m:t>𝜃</m:t>
                        </m:r>
                      </m:e>
                      <m:sub>
                        <m:r>
                          <a:rPr lang="en-CA" sz="2400" i="1" dirty="0" smtClean="0">
                            <a:effectLst/>
                            <a:latin typeface="Cambria Math" panose="02040503050406030204" pitchFamily="18" charset="0"/>
                          </a:rPr>
                          <m:t>1</m:t>
                        </m:r>
                      </m:sub>
                    </m:sSub>
                    <m:r>
                      <a:rPr lang="en-CA" sz="2400" i="1" dirty="0" smtClean="0">
                        <a:effectLst/>
                        <a:latin typeface="Cambria Math" panose="02040503050406030204" pitchFamily="18" charset="0"/>
                      </a:rPr>
                      <m:t> = 2</m:t>
                    </m:r>
                  </m:oMath>
                </a14:m>
                <a:r>
                  <a:rPr lang="en-CA" sz="2400" dirty="0">
                    <a:effectLst/>
                    <a:latin typeface="Times New Roman" panose="02020603050405020304" pitchFamily="18" charset="0"/>
                  </a:rPr>
                  <a:t>, for lags 0, 1, ..., 10?</a:t>
                </a:r>
              </a:p>
              <a:p>
                <a:pPr marL="0" marR="0" indent="0">
                  <a:spcBef>
                    <a:spcPts val="0"/>
                  </a:spcBef>
                  <a:spcAft>
                    <a:spcPts val="0"/>
                  </a:spcAft>
                  <a:buNone/>
                </a:pPr>
                <a:endParaRPr lang="en-CA" sz="2400" dirty="0">
                  <a:effectLst/>
                  <a:latin typeface="Times New Roman" panose="02020603050405020304" pitchFamily="18" charset="0"/>
                </a:endParaRPr>
              </a:p>
              <a:p>
                <a:pPr marL="341313" marR="0" indent="-341313">
                  <a:spcBef>
                    <a:spcPts val="0"/>
                  </a:spcBef>
                  <a:spcAft>
                    <a:spcPts val="0"/>
                  </a:spcAft>
                  <a:buFont typeface="+mj-lt"/>
                  <a:buAutoNum type="alphaLcParenR"/>
                </a:pPr>
                <a:r>
                  <a:rPr lang="en-CA" sz="2400" dirty="0" err="1">
                    <a:solidFill>
                      <a:srgbClr val="2F0BE3"/>
                    </a:solidFill>
                    <a:effectLst/>
                    <a:latin typeface="Consolas" panose="020B0609020204030204" pitchFamily="49" charset="0"/>
                  </a:rPr>
                  <a:t>ARMAacf</a:t>
                </a:r>
                <a:r>
                  <a:rPr lang="en-CA" sz="2400" dirty="0">
                    <a:solidFill>
                      <a:srgbClr val="2F0BE3"/>
                    </a:solidFill>
                    <a:effectLst/>
                    <a:latin typeface="Consolas" panose="020B0609020204030204" pitchFamily="49" charset="0"/>
                  </a:rPr>
                  <a:t>(</a:t>
                </a:r>
                <a:r>
                  <a:rPr lang="en-CA" sz="2400" dirty="0" err="1">
                    <a:solidFill>
                      <a:srgbClr val="2F0BE3"/>
                    </a:solidFill>
                    <a:effectLst/>
                    <a:latin typeface="Consolas" panose="020B0609020204030204" pitchFamily="49" charset="0"/>
                  </a:rPr>
                  <a:t>ar</a:t>
                </a:r>
                <a:r>
                  <a:rPr lang="en-CA" sz="2400" dirty="0">
                    <a:solidFill>
                      <a:srgbClr val="2F0BE3"/>
                    </a:solidFill>
                    <a:effectLst/>
                    <a:latin typeface="Consolas" panose="020B0609020204030204" pitchFamily="49" charset="0"/>
                  </a:rPr>
                  <a:t> = c(1.0, -0.25), ma = 2, </a:t>
                </a:r>
                <a:r>
                  <a:rPr lang="en-CA" sz="2400" dirty="0" err="1">
                    <a:solidFill>
                      <a:srgbClr val="2F0BE3"/>
                    </a:solidFill>
                    <a:effectLst/>
                    <a:latin typeface="Consolas" panose="020B0609020204030204" pitchFamily="49" charset="0"/>
                  </a:rPr>
                  <a:t>lag.max</a:t>
                </a:r>
                <a:r>
                  <a:rPr lang="en-CA" sz="2400" dirty="0">
                    <a:solidFill>
                      <a:srgbClr val="2F0BE3"/>
                    </a:solidFill>
                    <a:effectLst/>
                    <a:latin typeface="Consolas" panose="020B0609020204030204" pitchFamily="49" charset="0"/>
                  </a:rPr>
                  <a:t> = 10, </a:t>
                </a:r>
                <a:r>
                  <a:rPr lang="en-CA" sz="2400" dirty="0" err="1">
                    <a:solidFill>
                      <a:srgbClr val="2F0BE3"/>
                    </a:solidFill>
                    <a:effectLst/>
                    <a:latin typeface="Consolas" panose="020B0609020204030204" pitchFamily="49" charset="0"/>
                  </a:rPr>
                  <a:t>pacf</a:t>
                </a:r>
                <a:r>
                  <a:rPr lang="en-CA" sz="2400" dirty="0">
                    <a:solidFill>
                      <a:srgbClr val="2F0BE3"/>
                    </a:solidFill>
                    <a:effectLst/>
                    <a:latin typeface="Consolas" panose="020B0609020204030204" pitchFamily="49" charset="0"/>
                  </a:rPr>
                  <a:t> = FALSE)</a:t>
                </a:r>
                <a:endParaRPr lang="ru-RU" sz="2400" dirty="0">
                  <a:solidFill>
                    <a:srgbClr val="2F0BE3"/>
                  </a:solidFill>
                  <a:effectLst/>
                  <a:latin typeface="Consolas" panose="020B0609020204030204" pitchFamily="49" charset="0"/>
                </a:endParaRPr>
              </a:p>
              <a:p>
                <a:pPr marL="341313" marR="0" indent="-341313">
                  <a:spcBef>
                    <a:spcPts val="0"/>
                  </a:spcBef>
                  <a:spcAft>
                    <a:spcPts val="0"/>
                  </a:spcAft>
                  <a:buFont typeface="+mj-lt"/>
                  <a:buAutoNum type="alphaLcParenR"/>
                </a:pPr>
                <a:r>
                  <a:rPr lang="en-CA" sz="2400" dirty="0" err="1">
                    <a:solidFill>
                      <a:srgbClr val="2F0BE3"/>
                    </a:solidFill>
                    <a:effectLst/>
                    <a:latin typeface="Consolas" panose="020B0609020204030204" pitchFamily="49" charset="0"/>
                  </a:rPr>
                  <a:t>ARMAacf</a:t>
                </a:r>
                <a:r>
                  <a:rPr lang="en-CA" sz="2400" dirty="0">
                    <a:solidFill>
                      <a:srgbClr val="2F0BE3"/>
                    </a:solidFill>
                    <a:effectLst/>
                    <a:latin typeface="Consolas" panose="020B0609020204030204" pitchFamily="49" charset="0"/>
                  </a:rPr>
                  <a:t>(</a:t>
                </a:r>
                <a:r>
                  <a:rPr lang="en-CA" sz="2400" dirty="0" err="1">
                    <a:solidFill>
                      <a:srgbClr val="2F0BE3"/>
                    </a:solidFill>
                    <a:effectLst/>
                    <a:latin typeface="Consolas" panose="020B0609020204030204" pitchFamily="49" charset="0"/>
                  </a:rPr>
                  <a:t>ar</a:t>
                </a:r>
                <a:r>
                  <a:rPr lang="en-CA" sz="2400" dirty="0">
                    <a:solidFill>
                      <a:srgbClr val="2F0BE3"/>
                    </a:solidFill>
                    <a:effectLst/>
                    <a:latin typeface="Consolas" panose="020B0609020204030204" pitchFamily="49" charset="0"/>
                  </a:rPr>
                  <a:t> = c(1.0, -0.25), ma = 2, </a:t>
                </a:r>
                <a:r>
                  <a:rPr lang="en-CA" sz="2400" dirty="0" err="1">
                    <a:solidFill>
                      <a:srgbClr val="2F0BE3"/>
                    </a:solidFill>
                    <a:effectLst/>
                    <a:latin typeface="Consolas" panose="020B0609020204030204" pitchFamily="49" charset="0"/>
                  </a:rPr>
                  <a:t>lag.max</a:t>
                </a:r>
                <a:r>
                  <a:rPr lang="en-CA" sz="2400" dirty="0">
                    <a:solidFill>
                      <a:srgbClr val="2F0BE3"/>
                    </a:solidFill>
                    <a:effectLst/>
                    <a:latin typeface="Consolas" panose="020B0609020204030204" pitchFamily="49" charset="0"/>
                  </a:rPr>
                  <a:t> = 10, </a:t>
                </a:r>
                <a:r>
                  <a:rPr lang="en-CA" sz="2400" dirty="0" err="1">
                    <a:solidFill>
                      <a:srgbClr val="2F0BE3"/>
                    </a:solidFill>
                    <a:effectLst/>
                    <a:latin typeface="Consolas" panose="020B0609020204030204" pitchFamily="49" charset="0"/>
                  </a:rPr>
                  <a:t>pacf</a:t>
                </a:r>
                <a:r>
                  <a:rPr lang="en-CA" sz="2400" dirty="0">
                    <a:solidFill>
                      <a:srgbClr val="2F0BE3"/>
                    </a:solidFill>
                    <a:effectLst/>
                    <a:latin typeface="Consolas" panose="020B0609020204030204" pitchFamily="49" charset="0"/>
                  </a:rPr>
                  <a:t> = TRUE)</a:t>
                </a:r>
                <a:endParaRPr lang="ru-RU" sz="2400" dirty="0">
                  <a:solidFill>
                    <a:srgbClr val="2F0BE3"/>
                  </a:solidFill>
                  <a:effectLst/>
                  <a:latin typeface="Consolas" panose="020B0609020204030204" pitchFamily="49" charset="0"/>
                </a:endParaRPr>
              </a:p>
              <a:p>
                <a:pPr marL="341313" marR="0" indent="-341313">
                  <a:spcBef>
                    <a:spcPts val="0"/>
                  </a:spcBef>
                  <a:spcAft>
                    <a:spcPts val="0"/>
                  </a:spcAft>
                  <a:buFont typeface="+mj-lt"/>
                  <a:buAutoNum type="alphaLcParenR"/>
                </a:pPr>
                <a:r>
                  <a:rPr lang="en-CA" sz="2400" dirty="0" err="1">
                    <a:solidFill>
                      <a:srgbClr val="2F0BE3"/>
                    </a:solidFill>
                    <a:effectLst/>
                    <a:latin typeface="Consolas" panose="020B0609020204030204" pitchFamily="49" charset="0"/>
                  </a:rPr>
                  <a:t>ARIMAacf</a:t>
                </a:r>
                <a:r>
                  <a:rPr lang="en-CA" sz="2400" dirty="0">
                    <a:solidFill>
                      <a:srgbClr val="2F0BE3"/>
                    </a:solidFill>
                    <a:effectLst/>
                    <a:latin typeface="Consolas" panose="020B0609020204030204" pitchFamily="49" charset="0"/>
                  </a:rPr>
                  <a:t>(</a:t>
                </a:r>
                <a:r>
                  <a:rPr lang="en-CA" sz="2400" dirty="0" err="1">
                    <a:solidFill>
                      <a:srgbClr val="2F0BE3"/>
                    </a:solidFill>
                    <a:effectLst/>
                    <a:latin typeface="Consolas" panose="020B0609020204030204" pitchFamily="49" charset="0"/>
                  </a:rPr>
                  <a:t>ar</a:t>
                </a:r>
                <a:r>
                  <a:rPr lang="en-CA" sz="2400" dirty="0">
                    <a:solidFill>
                      <a:srgbClr val="2F0BE3"/>
                    </a:solidFill>
                    <a:effectLst/>
                    <a:latin typeface="Consolas" panose="020B0609020204030204" pitchFamily="49" charset="0"/>
                  </a:rPr>
                  <a:t> = c(1.0, -0.25), ma = 2, </a:t>
                </a:r>
                <a:r>
                  <a:rPr lang="en-CA" sz="2400" dirty="0" err="1">
                    <a:solidFill>
                      <a:srgbClr val="2F0BE3"/>
                    </a:solidFill>
                    <a:effectLst/>
                    <a:latin typeface="Consolas" panose="020B0609020204030204" pitchFamily="49" charset="0"/>
                  </a:rPr>
                  <a:t>lag.max</a:t>
                </a:r>
                <a:r>
                  <a:rPr lang="en-CA" sz="2400" dirty="0">
                    <a:solidFill>
                      <a:srgbClr val="2F0BE3"/>
                    </a:solidFill>
                    <a:effectLst/>
                    <a:latin typeface="Consolas" panose="020B0609020204030204" pitchFamily="49" charset="0"/>
                  </a:rPr>
                  <a:t> = 10, </a:t>
                </a:r>
                <a:r>
                  <a:rPr lang="en-CA" sz="2400" dirty="0" err="1">
                    <a:solidFill>
                      <a:srgbClr val="2F0BE3"/>
                    </a:solidFill>
                    <a:effectLst/>
                    <a:latin typeface="Consolas" panose="020B0609020204030204" pitchFamily="49" charset="0"/>
                  </a:rPr>
                  <a:t>pacf</a:t>
                </a:r>
                <a:r>
                  <a:rPr lang="en-CA" sz="2400" dirty="0">
                    <a:solidFill>
                      <a:srgbClr val="2F0BE3"/>
                    </a:solidFill>
                    <a:effectLst/>
                    <a:latin typeface="Consolas" panose="020B0609020204030204" pitchFamily="49" charset="0"/>
                  </a:rPr>
                  <a:t> = FALSE)</a:t>
                </a:r>
                <a:endParaRPr lang="ru-RU" sz="2400" dirty="0">
                  <a:solidFill>
                    <a:srgbClr val="2F0BE3"/>
                  </a:solidFill>
                  <a:effectLst/>
                  <a:latin typeface="Consolas" panose="020B0609020204030204" pitchFamily="49" charset="0"/>
                </a:endParaRPr>
              </a:p>
              <a:p>
                <a:pPr marL="341313" marR="0" indent="-341313">
                  <a:spcBef>
                    <a:spcPts val="0"/>
                  </a:spcBef>
                  <a:spcAft>
                    <a:spcPts val="0"/>
                  </a:spcAft>
                  <a:buFont typeface="+mj-lt"/>
                  <a:buAutoNum type="alphaLcParenR"/>
                </a:pPr>
                <a:r>
                  <a:rPr lang="en-CA" sz="2400" dirty="0" err="1">
                    <a:solidFill>
                      <a:srgbClr val="2F0BE3"/>
                    </a:solidFill>
                    <a:effectLst/>
                    <a:latin typeface="Consolas" panose="020B0609020204030204" pitchFamily="49" charset="0"/>
                  </a:rPr>
                  <a:t>ARMAacf</a:t>
                </a:r>
                <a:r>
                  <a:rPr lang="en-CA" sz="2400" dirty="0">
                    <a:solidFill>
                      <a:srgbClr val="2F0BE3"/>
                    </a:solidFill>
                    <a:effectLst/>
                    <a:latin typeface="Consolas" panose="020B0609020204030204" pitchFamily="49" charset="0"/>
                  </a:rPr>
                  <a:t>(</a:t>
                </a:r>
                <a:r>
                  <a:rPr lang="en-CA" sz="2400" dirty="0" err="1">
                    <a:solidFill>
                      <a:srgbClr val="2F0BE3"/>
                    </a:solidFill>
                    <a:effectLst/>
                    <a:latin typeface="Consolas" panose="020B0609020204030204" pitchFamily="49" charset="0"/>
                  </a:rPr>
                  <a:t>ar</a:t>
                </a:r>
                <a:r>
                  <a:rPr lang="en-CA" sz="2400" dirty="0">
                    <a:solidFill>
                      <a:srgbClr val="2F0BE3"/>
                    </a:solidFill>
                    <a:effectLst/>
                    <a:latin typeface="Consolas" panose="020B0609020204030204" pitchFamily="49" charset="0"/>
                  </a:rPr>
                  <a:t> = 2, ma = c(1.0, -0.25), </a:t>
                </a:r>
                <a:r>
                  <a:rPr lang="en-CA" sz="2400" dirty="0" err="1">
                    <a:solidFill>
                      <a:srgbClr val="2F0BE3"/>
                    </a:solidFill>
                    <a:effectLst/>
                    <a:latin typeface="Consolas" panose="020B0609020204030204" pitchFamily="49" charset="0"/>
                  </a:rPr>
                  <a:t>lag.max</a:t>
                </a:r>
                <a:r>
                  <a:rPr lang="en-CA" sz="2400" dirty="0">
                    <a:solidFill>
                      <a:srgbClr val="2F0BE3"/>
                    </a:solidFill>
                    <a:effectLst/>
                    <a:latin typeface="Consolas" panose="020B0609020204030204" pitchFamily="49" charset="0"/>
                  </a:rPr>
                  <a:t> = 10, </a:t>
                </a:r>
                <a:r>
                  <a:rPr lang="en-CA" sz="2400" dirty="0" err="1">
                    <a:solidFill>
                      <a:srgbClr val="2F0BE3"/>
                    </a:solidFill>
                    <a:effectLst/>
                    <a:latin typeface="Consolas" panose="020B0609020204030204" pitchFamily="49" charset="0"/>
                  </a:rPr>
                  <a:t>pacf</a:t>
                </a:r>
                <a:r>
                  <a:rPr lang="en-CA" sz="2400" dirty="0">
                    <a:solidFill>
                      <a:srgbClr val="2F0BE3"/>
                    </a:solidFill>
                    <a:effectLst/>
                    <a:latin typeface="Consolas" panose="020B0609020204030204" pitchFamily="49" charset="0"/>
                  </a:rPr>
                  <a:t> = FALSE)</a:t>
                </a:r>
              </a:p>
            </p:txBody>
          </p:sp>
        </mc:Choice>
        <mc:Fallback xmlns="">
          <p:sp>
            <p:nvSpPr>
              <p:cNvPr id="4" name="Text Placeholder 3">
                <a:extLst>
                  <a:ext uri="{FF2B5EF4-FFF2-40B4-BE49-F238E27FC236}">
                    <a16:creationId xmlns:a16="http://schemas.microsoft.com/office/drawing/2014/main" id="{B55D5992-F914-4DDD-A629-5380C16D69B7}"/>
                  </a:ext>
                </a:extLst>
              </p:cNvPr>
              <p:cNvSpPr>
                <a:spLocks noGrp="1" noRot="1" noChangeAspect="1" noMove="1" noResize="1" noEditPoints="1" noAdjustHandles="1" noChangeArrowheads="1" noChangeShapeType="1" noTextEdit="1"/>
              </p:cNvSpPr>
              <p:nvPr>
                <p:ph type="body" idx="2"/>
              </p:nvPr>
            </p:nvSpPr>
            <p:spPr>
              <a:xfrm>
                <a:off x="189471" y="1079928"/>
                <a:ext cx="11813060" cy="5641545"/>
              </a:xfrm>
              <a:blipFill>
                <a:blip r:embed="rId2"/>
                <a:stretch>
                  <a:fillRect l="-774" t="-1512"/>
                </a:stretch>
              </a:blipFill>
            </p:spPr>
            <p:txBody>
              <a:bodyPr/>
              <a:lstStyle/>
              <a:p>
                <a:r>
                  <a:rPr lang="en-CA">
                    <a:noFill/>
                  </a:rPr>
                  <a:t> </a:t>
                </a:r>
              </a:p>
            </p:txBody>
          </p:sp>
        </mc:Fallback>
      </mc:AlternateContent>
      <p:sp>
        <p:nvSpPr>
          <p:cNvPr id="7" name="Slide Number Placeholder 6">
            <a:extLst>
              <a:ext uri="{FF2B5EF4-FFF2-40B4-BE49-F238E27FC236}">
                <a16:creationId xmlns:a16="http://schemas.microsoft.com/office/drawing/2014/main" id="{E8DBC34A-7C0B-411B-B0C0-543C7690AF2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38</a:t>
            </a:fld>
            <a:endParaRPr lang="en-US"/>
          </a:p>
        </p:txBody>
      </p:sp>
    </p:spTree>
    <p:extLst>
      <p:ext uri="{BB962C8B-B14F-4D97-AF65-F5344CB8AC3E}">
        <p14:creationId xmlns:p14="http://schemas.microsoft.com/office/powerpoint/2010/main" val="42949548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63551-8F58-4BD3-9A87-A5EECD03E518}"/>
              </a:ext>
            </a:extLst>
          </p:cNvPr>
          <p:cNvSpPr>
            <a:spLocks noGrp="1"/>
          </p:cNvSpPr>
          <p:nvPr>
            <p:ph type="title"/>
          </p:nvPr>
        </p:nvSpPr>
        <p:spPr>
          <a:xfrm>
            <a:off x="189471" y="136526"/>
            <a:ext cx="11813060" cy="835540"/>
          </a:xfrm>
        </p:spPr>
        <p:txBody>
          <a:bodyPr>
            <a:normAutofit/>
          </a:bodyPr>
          <a:lstStyle/>
          <a:p>
            <a:pPr algn="ctr"/>
            <a:r>
              <a:rPr lang="en-US" sz="4400" dirty="0">
                <a:solidFill>
                  <a:srgbClr val="0070C0"/>
                </a:solidFill>
              </a:rPr>
              <a:t>R Q</a:t>
            </a:r>
            <a:r>
              <a:rPr lang="en-CA" sz="4400" dirty="0" err="1">
                <a:solidFill>
                  <a:srgbClr val="0070C0"/>
                </a:solidFill>
              </a:rPr>
              <a:t>uiz</a:t>
            </a:r>
            <a:r>
              <a:rPr lang="en-CA" sz="4400" dirty="0">
                <a:solidFill>
                  <a:srgbClr val="0070C0"/>
                </a:solidFill>
              </a:rPr>
              <a:t>. Autocorrelation and Partial Autocorrelation</a:t>
            </a:r>
            <a:endParaRPr lang="en-US"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B55D5992-F914-4DDD-A629-5380C16D69B7}"/>
                  </a:ext>
                </a:extLst>
              </p:cNvPr>
              <p:cNvSpPr>
                <a:spLocks noGrp="1"/>
              </p:cNvSpPr>
              <p:nvPr>
                <p:ph type="body" idx="2"/>
              </p:nvPr>
            </p:nvSpPr>
            <p:spPr>
              <a:xfrm>
                <a:off x="189471" y="1079928"/>
                <a:ext cx="11813060" cy="5641545"/>
              </a:xfrm>
            </p:spPr>
            <p:txBody>
              <a:bodyPr>
                <a:normAutofit/>
              </a:bodyPr>
              <a:lstStyle/>
              <a:p>
                <a:pPr marL="0" marR="0" indent="0">
                  <a:spcBef>
                    <a:spcPts val="0"/>
                  </a:spcBef>
                  <a:spcAft>
                    <a:spcPts val="0"/>
                  </a:spcAft>
                  <a:buNone/>
                </a:pPr>
                <a:r>
                  <a:rPr lang="en-CA" sz="2400" dirty="0">
                    <a:effectLst/>
                    <a:latin typeface="Times New Roman" panose="02020603050405020304" pitchFamily="18" charset="0"/>
                  </a:rPr>
                  <a:t>How to compute PACF of ARMA(2,1) process with coefficients </a:t>
                </a:r>
                <a14:m>
                  <m:oMath xmlns:m="http://schemas.openxmlformats.org/officeDocument/2006/math">
                    <m:sSub>
                      <m:sSubPr>
                        <m:ctrlPr>
                          <a:rPr lang="en-CA" sz="2400" i="1" dirty="0" smtClean="0">
                            <a:effectLst/>
                            <a:latin typeface="Cambria Math" panose="02040503050406030204" pitchFamily="18" charset="0"/>
                          </a:rPr>
                        </m:ctrlPr>
                      </m:sSubPr>
                      <m:e>
                        <m:r>
                          <a:rPr lang="en-CA" sz="2400" i="1" dirty="0" smtClean="0">
                            <a:effectLst/>
                            <a:latin typeface="Cambria Math" panose="02040503050406030204" pitchFamily="18" charset="0"/>
                          </a:rPr>
                          <m:t>𝜙</m:t>
                        </m:r>
                      </m:e>
                      <m:sub>
                        <m:r>
                          <a:rPr lang="en-CA" sz="2400" i="1" dirty="0" smtClean="0">
                            <a:effectLst/>
                            <a:latin typeface="Cambria Math" panose="02040503050406030204" pitchFamily="18" charset="0"/>
                          </a:rPr>
                          <m:t>1</m:t>
                        </m:r>
                      </m:sub>
                    </m:sSub>
                    <m:r>
                      <a:rPr lang="en-CA" sz="2400" i="1" dirty="0" smtClean="0">
                        <a:effectLst/>
                        <a:latin typeface="Cambria Math" panose="02040503050406030204" pitchFamily="18" charset="0"/>
                      </a:rPr>
                      <m:t>=1,  </m:t>
                    </m:r>
                    <m:sSub>
                      <m:sSubPr>
                        <m:ctrlPr>
                          <a:rPr lang="en-CA" sz="2400" i="1" dirty="0" smtClean="0">
                            <a:effectLst/>
                            <a:latin typeface="Cambria Math" panose="02040503050406030204" pitchFamily="18" charset="0"/>
                          </a:rPr>
                        </m:ctrlPr>
                      </m:sSubPr>
                      <m:e>
                        <m:r>
                          <a:rPr lang="en-CA" sz="2400" i="1" dirty="0" smtClean="0">
                            <a:effectLst/>
                            <a:latin typeface="Cambria Math" panose="02040503050406030204" pitchFamily="18" charset="0"/>
                          </a:rPr>
                          <m:t>𝜙</m:t>
                        </m:r>
                      </m:e>
                      <m:sub>
                        <m:r>
                          <a:rPr lang="en-CA" sz="2400" i="1" dirty="0" smtClean="0">
                            <a:effectLst/>
                            <a:latin typeface="Cambria Math" panose="02040503050406030204" pitchFamily="18" charset="0"/>
                          </a:rPr>
                          <m:t>2</m:t>
                        </m:r>
                      </m:sub>
                    </m:sSub>
                    <m:r>
                      <a:rPr lang="en-CA" sz="2400" i="1" dirty="0" smtClean="0">
                        <a:effectLst/>
                        <a:latin typeface="Cambria Math" panose="02040503050406030204" pitchFamily="18" charset="0"/>
                      </a:rPr>
                      <m:t>=−0.25, </m:t>
                    </m:r>
                    <m:sSub>
                      <m:sSubPr>
                        <m:ctrlPr>
                          <a:rPr lang="en-CA" sz="2400" i="1" dirty="0" smtClean="0">
                            <a:effectLst/>
                            <a:latin typeface="Cambria Math" panose="02040503050406030204" pitchFamily="18" charset="0"/>
                          </a:rPr>
                        </m:ctrlPr>
                      </m:sSubPr>
                      <m:e>
                        <m:r>
                          <a:rPr lang="en-CA" sz="2400" i="1" dirty="0" smtClean="0">
                            <a:effectLst/>
                            <a:latin typeface="Cambria Math" panose="02040503050406030204" pitchFamily="18" charset="0"/>
                          </a:rPr>
                          <m:t>𝜃</m:t>
                        </m:r>
                      </m:e>
                      <m:sub>
                        <m:r>
                          <a:rPr lang="en-CA" sz="2400" i="1" dirty="0" smtClean="0">
                            <a:effectLst/>
                            <a:latin typeface="Cambria Math" panose="02040503050406030204" pitchFamily="18" charset="0"/>
                          </a:rPr>
                          <m:t>1</m:t>
                        </m:r>
                      </m:sub>
                    </m:sSub>
                    <m:r>
                      <a:rPr lang="en-CA" sz="2400" i="1" dirty="0" smtClean="0">
                        <a:effectLst/>
                        <a:latin typeface="Cambria Math" panose="02040503050406030204" pitchFamily="18" charset="0"/>
                      </a:rPr>
                      <m:t> = 2,</m:t>
                    </m:r>
                  </m:oMath>
                </a14:m>
                <a:r>
                  <a:rPr lang="en-CA" sz="2400" dirty="0">
                    <a:effectLst/>
                    <a:latin typeface="Times New Roman" panose="02020603050405020304" pitchFamily="18" charset="0"/>
                  </a:rPr>
                  <a:t> for lags 1, ..., 3?</a:t>
                </a:r>
              </a:p>
              <a:p>
                <a:pPr marL="0" marR="0" indent="0">
                  <a:spcBef>
                    <a:spcPts val="0"/>
                  </a:spcBef>
                  <a:spcAft>
                    <a:spcPts val="0"/>
                  </a:spcAft>
                  <a:buNone/>
                </a:pPr>
                <a:endParaRPr lang="en-CA" sz="2400" dirty="0">
                  <a:effectLst/>
                  <a:latin typeface="Times New Roman" panose="02020603050405020304" pitchFamily="18" charset="0"/>
                </a:endParaRPr>
              </a:p>
              <a:p>
                <a:pPr marL="341313" marR="0" indent="-341313">
                  <a:spcBef>
                    <a:spcPts val="0"/>
                  </a:spcBef>
                  <a:spcAft>
                    <a:spcPts val="0"/>
                  </a:spcAft>
                  <a:buFont typeface="+mj-lt"/>
                  <a:buAutoNum type="alphaLcParenR"/>
                </a:pPr>
                <a:r>
                  <a:rPr lang="en-CA" sz="2400" dirty="0" err="1">
                    <a:solidFill>
                      <a:srgbClr val="2F0BE3"/>
                    </a:solidFill>
                    <a:effectLst/>
                    <a:latin typeface="Consolas" panose="020B0609020204030204" pitchFamily="49" charset="0"/>
                  </a:rPr>
                  <a:t>ARMAacf</a:t>
                </a:r>
                <a:r>
                  <a:rPr lang="en-CA" sz="2400" dirty="0">
                    <a:solidFill>
                      <a:srgbClr val="2F0BE3"/>
                    </a:solidFill>
                    <a:effectLst/>
                    <a:latin typeface="Consolas" panose="020B0609020204030204" pitchFamily="49" charset="0"/>
                  </a:rPr>
                  <a:t>(</a:t>
                </a:r>
                <a:r>
                  <a:rPr lang="en-CA" sz="2400" dirty="0" err="1">
                    <a:solidFill>
                      <a:srgbClr val="2F0BE3"/>
                    </a:solidFill>
                    <a:effectLst/>
                    <a:latin typeface="Consolas" panose="020B0609020204030204" pitchFamily="49" charset="0"/>
                  </a:rPr>
                  <a:t>ar</a:t>
                </a:r>
                <a:r>
                  <a:rPr lang="en-CA" sz="2400" dirty="0">
                    <a:solidFill>
                      <a:srgbClr val="2F0BE3"/>
                    </a:solidFill>
                    <a:effectLst/>
                    <a:latin typeface="Consolas" panose="020B0609020204030204" pitchFamily="49" charset="0"/>
                  </a:rPr>
                  <a:t> = c(1.0, -0.25), ma = 2, </a:t>
                </a:r>
                <a:r>
                  <a:rPr lang="en-CA" sz="2400" dirty="0" err="1">
                    <a:solidFill>
                      <a:srgbClr val="2F0BE3"/>
                    </a:solidFill>
                    <a:effectLst/>
                    <a:latin typeface="Consolas" panose="020B0609020204030204" pitchFamily="49" charset="0"/>
                  </a:rPr>
                  <a:t>lag.max</a:t>
                </a:r>
                <a:r>
                  <a:rPr lang="en-CA" sz="2400" dirty="0">
                    <a:solidFill>
                      <a:srgbClr val="2F0BE3"/>
                    </a:solidFill>
                    <a:effectLst/>
                    <a:latin typeface="Consolas" panose="020B0609020204030204" pitchFamily="49" charset="0"/>
                  </a:rPr>
                  <a:t> = 3, </a:t>
                </a:r>
                <a:r>
                  <a:rPr lang="en-CA" sz="2400" dirty="0" err="1">
                    <a:solidFill>
                      <a:srgbClr val="2F0BE3"/>
                    </a:solidFill>
                    <a:effectLst/>
                    <a:latin typeface="Consolas" panose="020B0609020204030204" pitchFamily="49" charset="0"/>
                  </a:rPr>
                  <a:t>pacf</a:t>
                </a:r>
                <a:r>
                  <a:rPr lang="en-CA" sz="2400" dirty="0">
                    <a:solidFill>
                      <a:srgbClr val="2F0BE3"/>
                    </a:solidFill>
                    <a:effectLst/>
                    <a:latin typeface="Consolas" panose="020B0609020204030204" pitchFamily="49" charset="0"/>
                  </a:rPr>
                  <a:t> = FALSE)</a:t>
                </a:r>
              </a:p>
              <a:p>
                <a:pPr marL="341313" marR="0" indent="-341313">
                  <a:spcBef>
                    <a:spcPts val="0"/>
                  </a:spcBef>
                  <a:spcAft>
                    <a:spcPts val="0"/>
                  </a:spcAft>
                  <a:buFont typeface="+mj-lt"/>
                  <a:buAutoNum type="alphaLcParenR"/>
                </a:pPr>
                <a:r>
                  <a:rPr lang="en-CA" sz="2400" dirty="0" err="1">
                    <a:solidFill>
                      <a:srgbClr val="2F0BE3"/>
                    </a:solidFill>
                    <a:effectLst/>
                    <a:latin typeface="Consolas" panose="020B0609020204030204" pitchFamily="49" charset="0"/>
                  </a:rPr>
                  <a:t>ARMAacf</a:t>
                </a:r>
                <a:r>
                  <a:rPr lang="en-CA" sz="2400" dirty="0">
                    <a:solidFill>
                      <a:srgbClr val="2F0BE3"/>
                    </a:solidFill>
                    <a:effectLst/>
                    <a:latin typeface="Consolas" panose="020B0609020204030204" pitchFamily="49" charset="0"/>
                  </a:rPr>
                  <a:t>(</a:t>
                </a:r>
                <a:r>
                  <a:rPr lang="en-CA" sz="2400" dirty="0" err="1">
                    <a:solidFill>
                      <a:srgbClr val="2F0BE3"/>
                    </a:solidFill>
                    <a:effectLst/>
                    <a:latin typeface="Consolas" panose="020B0609020204030204" pitchFamily="49" charset="0"/>
                  </a:rPr>
                  <a:t>ar</a:t>
                </a:r>
                <a:r>
                  <a:rPr lang="en-CA" sz="2400" dirty="0">
                    <a:solidFill>
                      <a:srgbClr val="2F0BE3"/>
                    </a:solidFill>
                    <a:effectLst/>
                    <a:latin typeface="Consolas" panose="020B0609020204030204" pitchFamily="49" charset="0"/>
                  </a:rPr>
                  <a:t> = c(1.0, -0.25), ma = 2, </a:t>
                </a:r>
                <a:r>
                  <a:rPr lang="en-CA" sz="2400" dirty="0" err="1">
                    <a:solidFill>
                      <a:srgbClr val="2F0BE3"/>
                    </a:solidFill>
                    <a:effectLst/>
                    <a:latin typeface="Consolas" panose="020B0609020204030204" pitchFamily="49" charset="0"/>
                  </a:rPr>
                  <a:t>lag.max</a:t>
                </a:r>
                <a:r>
                  <a:rPr lang="en-CA" sz="2400" dirty="0">
                    <a:solidFill>
                      <a:srgbClr val="2F0BE3"/>
                    </a:solidFill>
                    <a:effectLst/>
                    <a:latin typeface="Consolas" panose="020B0609020204030204" pitchFamily="49" charset="0"/>
                  </a:rPr>
                  <a:t> = 3, </a:t>
                </a:r>
                <a:r>
                  <a:rPr lang="en-CA" sz="2400" dirty="0" err="1">
                    <a:solidFill>
                      <a:srgbClr val="2F0BE3"/>
                    </a:solidFill>
                    <a:effectLst/>
                    <a:latin typeface="Consolas" panose="020B0609020204030204" pitchFamily="49" charset="0"/>
                  </a:rPr>
                  <a:t>pacf</a:t>
                </a:r>
                <a:r>
                  <a:rPr lang="en-CA" sz="2400" dirty="0">
                    <a:solidFill>
                      <a:srgbClr val="2F0BE3"/>
                    </a:solidFill>
                    <a:effectLst/>
                    <a:latin typeface="Consolas" panose="020B0609020204030204" pitchFamily="49" charset="0"/>
                  </a:rPr>
                  <a:t> = TRUE)</a:t>
                </a:r>
              </a:p>
              <a:p>
                <a:pPr marL="341313" marR="0" indent="-341313">
                  <a:spcBef>
                    <a:spcPts val="0"/>
                  </a:spcBef>
                  <a:spcAft>
                    <a:spcPts val="0"/>
                  </a:spcAft>
                  <a:buFont typeface="+mj-lt"/>
                  <a:buAutoNum type="alphaLcParenR"/>
                </a:pPr>
                <a:r>
                  <a:rPr lang="en-CA" sz="2400" dirty="0" err="1">
                    <a:solidFill>
                      <a:srgbClr val="2F0BE3"/>
                    </a:solidFill>
                    <a:effectLst/>
                    <a:latin typeface="Consolas" panose="020B0609020204030204" pitchFamily="49" charset="0"/>
                  </a:rPr>
                  <a:t>ARIMAacf</a:t>
                </a:r>
                <a:r>
                  <a:rPr lang="en-CA" sz="2400" dirty="0">
                    <a:solidFill>
                      <a:srgbClr val="2F0BE3"/>
                    </a:solidFill>
                    <a:effectLst/>
                    <a:latin typeface="Consolas" panose="020B0609020204030204" pitchFamily="49" charset="0"/>
                  </a:rPr>
                  <a:t>(</a:t>
                </a:r>
                <a:r>
                  <a:rPr lang="en-CA" sz="2400" dirty="0" err="1">
                    <a:solidFill>
                      <a:srgbClr val="2F0BE3"/>
                    </a:solidFill>
                    <a:effectLst/>
                    <a:latin typeface="Consolas" panose="020B0609020204030204" pitchFamily="49" charset="0"/>
                  </a:rPr>
                  <a:t>ar</a:t>
                </a:r>
                <a:r>
                  <a:rPr lang="en-CA" sz="2400" dirty="0">
                    <a:solidFill>
                      <a:srgbClr val="2F0BE3"/>
                    </a:solidFill>
                    <a:effectLst/>
                    <a:latin typeface="Consolas" panose="020B0609020204030204" pitchFamily="49" charset="0"/>
                  </a:rPr>
                  <a:t> = c(1.0, -0.25), ma = 2, </a:t>
                </a:r>
                <a:r>
                  <a:rPr lang="en-CA" sz="2400" dirty="0" err="1">
                    <a:solidFill>
                      <a:srgbClr val="2F0BE3"/>
                    </a:solidFill>
                    <a:effectLst/>
                    <a:latin typeface="Consolas" panose="020B0609020204030204" pitchFamily="49" charset="0"/>
                  </a:rPr>
                  <a:t>lag.max</a:t>
                </a:r>
                <a:r>
                  <a:rPr lang="en-CA" sz="2400" dirty="0">
                    <a:solidFill>
                      <a:srgbClr val="2F0BE3"/>
                    </a:solidFill>
                    <a:effectLst/>
                    <a:latin typeface="Consolas" panose="020B0609020204030204" pitchFamily="49" charset="0"/>
                  </a:rPr>
                  <a:t> = 3, </a:t>
                </a:r>
                <a:r>
                  <a:rPr lang="en-CA" sz="2400" dirty="0" err="1">
                    <a:solidFill>
                      <a:srgbClr val="2F0BE3"/>
                    </a:solidFill>
                    <a:effectLst/>
                    <a:latin typeface="Consolas" panose="020B0609020204030204" pitchFamily="49" charset="0"/>
                  </a:rPr>
                  <a:t>pacf</a:t>
                </a:r>
                <a:r>
                  <a:rPr lang="en-CA" sz="2400" dirty="0">
                    <a:solidFill>
                      <a:srgbClr val="2F0BE3"/>
                    </a:solidFill>
                    <a:effectLst/>
                    <a:latin typeface="Consolas" panose="020B0609020204030204" pitchFamily="49" charset="0"/>
                  </a:rPr>
                  <a:t> = FALSE)</a:t>
                </a:r>
              </a:p>
              <a:p>
                <a:pPr marL="341313" marR="0" indent="-341313">
                  <a:spcBef>
                    <a:spcPts val="0"/>
                  </a:spcBef>
                  <a:spcAft>
                    <a:spcPts val="0"/>
                  </a:spcAft>
                  <a:buFont typeface="+mj-lt"/>
                  <a:buAutoNum type="alphaLcParenR"/>
                </a:pPr>
                <a:r>
                  <a:rPr lang="en-CA" sz="2400" dirty="0" err="1">
                    <a:solidFill>
                      <a:srgbClr val="2F0BE3"/>
                    </a:solidFill>
                    <a:effectLst/>
                    <a:latin typeface="Consolas" panose="020B0609020204030204" pitchFamily="49" charset="0"/>
                  </a:rPr>
                  <a:t>ARMAacf</a:t>
                </a:r>
                <a:r>
                  <a:rPr lang="en-CA" sz="2400" dirty="0">
                    <a:solidFill>
                      <a:srgbClr val="2F0BE3"/>
                    </a:solidFill>
                    <a:effectLst/>
                    <a:latin typeface="Consolas" panose="020B0609020204030204" pitchFamily="49" charset="0"/>
                  </a:rPr>
                  <a:t>(</a:t>
                </a:r>
                <a:r>
                  <a:rPr lang="en-CA" sz="2400" dirty="0" err="1">
                    <a:solidFill>
                      <a:srgbClr val="2F0BE3"/>
                    </a:solidFill>
                    <a:effectLst/>
                    <a:latin typeface="Consolas" panose="020B0609020204030204" pitchFamily="49" charset="0"/>
                  </a:rPr>
                  <a:t>ar</a:t>
                </a:r>
                <a:r>
                  <a:rPr lang="en-CA" sz="2400" dirty="0">
                    <a:solidFill>
                      <a:srgbClr val="2F0BE3"/>
                    </a:solidFill>
                    <a:effectLst/>
                    <a:latin typeface="Consolas" panose="020B0609020204030204" pitchFamily="49" charset="0"/>
                  </a:rPr>
                  <a:t> = 2, ma = c(1.0, -0.25), </a:t>
                </a:r>
                <a:r>
                  <a:rPr lang="en-CA" sz="2400" dirty="0" err="1">
                    <a:solidFill>
                      <a:srgbClr val="2F0BE3"/>
                    </a:solidFill>
                    <a:effectLst/>
                    <a:latin typeface="Consolas" panose="020B0609020204030204" pitchFamily="49" charset="0"/>
                  </a:rPr>
                  <a:t>lag.max</a:t>
                </a:r>
                <a:r>
                  <a:rPr lang="en-CA" sz="2400" dirty="0">
                    <a:solidFill>
                      <a:srgbClr val="2F0BE3"/>
                    </a:solidFill>
                    <a:effectLst/>
                    <a:latin typeface="Consolas" panose="020B0609020204030204" pitchFamily="49" charset="0"/>
                  </a:rPr>
                  <a:t> = 3, </a:t>
                </a:r>
                <a:r>
                  <a:rPr lang="en-CA" sz="2400" dirty="0" err="1">
                    <a:solidFill>
                      <a:srgbClr val="2F0BE3"/>
                    </a:solidFill>
                    <a:effectLst/>
                    <a:latin typeface="Consolas" panose="020B0609020204030204" pitchFamily="49" charset="0"/>
                  </a:rPr>
                  <a:t>pacf</a:t>
                </a:r>
                <a:r>
                  <a:rPr lang="en-CA" sz="2400" dirty="0">
                    <a:solidFill>
                      <a:srgbClr val="2F0BE3"/>
                    </a:solidFill>
                    <a:effectLst/>
                    <a:latin typeface="Consolas" panose="020B0609020204030204" pitchFamily="49" charset="0"/>
                  </a:rPr>
                  <a:t> = FALSE)</a:t>
                </a:r>
              </a:p>
            </p:txBody>
          </p:sp>
        </mc:Choice>
        <mc:Fallback xmlns="">
          <p:sp>
            <p:nvSpPr>
              <p:cNvPr id="4" name="Text Placeholder 3">
                <a:extLst>
                  <a:ext uri="{FF2B5EF4-FFF2-40B4-BE49-F238E27FC236}">
                    <a16:creationId xmlns:a16="http://schemas.microsoft.com/office/drawing/2014/main" id="{B55D5992-F914-4DDD-A629-5380C16D69B7}"/>
                  </a:ext>
                </a:extLst>
              </p:cNvPr>
              <p:cNvSpPr>
                <a:spLocks noGrp="1" noRot="1" noChangeAspect="1" noMove="1" noResize="1" noEditPoints="1" noAdjustHandles="1" noChangeArrowheads="1" noChangeShapeType="1" noTextEdit="1"/>
              </p:cNvSpPr>
              <p:nvPr>
                <p:ph type="body" idx="2"/>
              </p:nvPr>
            </p:nvSpPr>
            <p:spPr>
              <a:xfrm>
                <a:off x="189471" y="1079928"/>
                <a:ext cx="11813060" cy="5641545"/>
              </a:xfrm>
              <a:blipFill>
                <a:blip r:embed="rId2"/>
                <a:stretch>
                  <a:fillRect l="-774" t="-1512"/>
                </a:stretch>
              </a:blipFill>
            </p:spPr>
            <p:txBody>
              <a:bodyPr/>
              <a:lstStyle/>
              <a:p>
                <a:r>
                  <a:rPr lang="en-CA">
                    <a:noFill/>
                  </a:rPr>
                  <a:t> </a:t>
                </a:r>
              </a:p>
            </p:txBody>
          </p:sp>
        </mc:Fallback>
      </mc:AlternateContent>
      <p:sp>
        <p:nvSpPr>
          <p:cNvPr id="7" name="Slide Number Placeholder 6">
            <a:extLst>
              <a:ext uri="{FF2B5EF4-FFF2-40B4-BE49-F238E27FC236}">
                <a16:creationId xmlns:a16="http://schemas.microsoft.com/office/drawing/2014/main" id="{E8DBC34A-7C0B-411B-B0C0-543C7690AF2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39</a:t>
            </a:fld>
            <a:endParaRPr lang="en-US"/>
          </a:p>
        </p:txBody>
      </p:sp>
    </p:spTree>
    <p:extLst>
      <p:ext uri="{BB962C8B-B14F-4D97-AF65-F5344CB8AC3E}">
        <p14:creationId xmlns:p14="http://schemas.microsoft.com/office/powerpoint/2010/main" val="1913280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0515600" cy="1325563"/>
          </a:xfrm>
        </p:spPr>
        <p:txBody>
          <a:bodyPr/>
          <a:lstStyle/>
          <a:p>
            <a:r>
              <a:rPr lang="en-US" dirty="0"/>
              <a:t>ACF of an MA(q) process</a:t>
            </a:r>
            <a:endParaRPr lang="ru-RU" dirty="0"/>
          </a:p>
        </p:txBody>
      </p:sp>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758758" y="1381327"/>
                <a:ext cx="11128442" cy="4944523"/>
              </a:xfrm>
            </p:spPr>
            <p:txBody>
              <a:bodyPr>
                <a:normAutofit/>
              </a:bodyPr>
              <a:lstStyle/>
              <a:p>
                <a:pPr marL="114300" indent="0">
                  <a:buNone/>
                </a:pPr>
                <a:r>
                  <a:rPr lang="en-US" dirty="0"/>
                  <a:t>Dividing equality for </a:t>
                </a:r>
                <a14:m>
                  <m:oMath xmlns:m="http://schemas.openxmlformats.org/officeDocument/2006/math">
                    <m:r>
                      <a:rPr lang="en-US" b="0" i="1" smtClean="0">
                        <a:latin typeface="Cambria Math"/>
                      </a:rPr>
                      <m:t>𝛾</m:t>
                    </m:r>
                    <m:r>
                      <a:rPr lang="en-US" b="0" i="1" smtClean="0">
                        <a:latin typeface="Cambria Math"/>
                      </a:rPr>
                      <m:t> </m:t>
                    </m:r>
                    <m:d>
                      <m:dPr>
                        <m:ctrlPr>
                          <a:rPr lang="en-US" b="0" i="1" smtClean="0">
                            <a:latin typeface="Cambria Math" panose="02040503050406030204" pitchFamily="18" charset="0"/>
                          </a:rPr>
                        </m:ctrlPr>
                      </m:dPr>
                      <m:e>
                        <m:r>
                          <a:rPr lang="en-US" b="0" i="1" smtClean="0">
                            <a:latin typeface="Cambria Math"/>
                          </a:rPr>
                          <m:t>h</m:t>
                        </m:r>
                      </m:e>
                    </m:d>
                  </m:oMath>
                </a14:m>
                <a:r>
                  <a:rPr lang="en-US" dirty="0"/>
                  <a:t> by </a:t>
                </a:r>
                <a14:m>
                  <m:oMath xmlns:m="http://schemas.openxmlformats.org/officeDocument/2006/math">
                    <m:r>
                      <a:rPr lang="en-US" b="0" i="1" smtClean="0">
                        <a:latin typeface="Cambria Math"/>
                      </a:rPr>
                      <m:t>𝛾</m:t>
                    </m:r>
                    <m:r>
                      <a:rPr lang="en-US" b="0" i="1" smtClean="0">
                        <a:latin typeface="Cambria Math"/>
                      </a:rPr>
                      <m:t>(0)</m:t>
                    </m:r>
                  </m:oMath>
                </a14:m>
                <a:r>
                  <a:rPr lang="en-US" dirty="0"/>
                  <a:t> we get the ACF of  MA(q) </a:t>
                </a:r>
              </a:p>
              <a:p>
                <a:pPr marL="114300" indent="0">
                  <a:buNone/>
                </a:pPr>
                <a:endParaRPr lang="en-US" dirty="0"/>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a:rPr>
                        <m:t>𝜌</m:t>
                      </m:r>
                      <m:d>
                        <m:dPr>
                          <m:ctrlPr>
                            <a:rPr lang="en-US" b="0" i="1" smtClean="0">
                              <a:latin typeface="Cambria Math" panose="02040503050406030204" pitchFamily="18" charset="0"/>
                            </a:rPr>
                          </m:ctrlPr>
                        </m:dPr>
                        <m:e>
                          <m:r>
                            <a:rPr lang="en-US" b="0" i="1" smtClean="0">
                              <a:latin typeface="Cambria Math"/>
                            </a:rPr>
                            <m:t>h</m:t>
                          </m:r>
                        </m:e>
                      </m:d>
                      <m:r>
                        <a:rPr lang="en-US" b="0" i="1" smtClean="0">
                          <a:latin typeface="Cambria Math"/>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f>
                                <m:fPr>
                                  <m:ctrlPr>
                                    <a:rPr lang="en-US" b="0" i="1" smtClean="0">
                                      <a:latin typeface="Cambria Math" panose="02040503050406030204" pitchFamily="18" charset="0"/>
                                    </a:rPr>
                                  </m:ctrlPr>
                                </m:fPr>
                                <m:num>
                                  <m:nary>
                                    <m:naryPr>
                                      <m:chr m:val="∑"/>
                                      <m:ctrlPr>
                                        <a:rPr lang="en-US" b="0" i="1" smtClean="0">
                                          <a:latin typeface="Cambria Math" panose="02040503050406030204" pitchFamily="18" charset="0"/>
                                        </a:rPr>
                                      </m:ctrlPr>
                                    </m:naryPr>
                                    <m:sub>
                                      <m:r>
                                        <m:rPr>
                                          <m:brk m:alnAt="23"/>
                                        </m:rPr>
                                        <a:rPr lang="en-US" b="0" i="1" smtClean="0">
                                          <a:latin typeface="Cambria Math"/>
                                        </a:rPr>
                                        <m:t>𝑗</m:t>
                                      </m:r>
                                      <m:r>
                                        <a:rPr lang="en-US" b="0" i="1" smtClean="0">
                                          <a:latin typeface="Cambria Math"/>
                                        </a:rPr>
                                        <m:t>=0</m:t>
                                      </m:r>
                                    </m:sub>
                                    <m:sup>
                                      <m:r>
                                        <a:rPr lang="en-US" b="0" i="1" smtClean="0">
                                          <a:latin typeface="Cambria Math"/>
                                        </a:rPr>
                                        <m:t>𝑞</m:t>
                                      </m:r>
                                      <m:r>
                                        <a:rPr lang="en-US" b="0" i="1" smtClean="0">
                                          <a:latin typeface="Cambria Math"/>
                                        </a:rPr>
                                        <m:t>−</m:t>
                                      </m:r>
                                      <m:r>
                                        <a:rPr lang="en-US" b="0" i="1" smtClean="0">
                                          <a:latin typeface="Cambria Math"/>
                                        </a:rPr>
                                        <m:t>h</m:t>
                                      </m:r>
                                      <m:r>
                                        <a:rPr lang="en-US" b="0" i="1" smtClean="0">
                                          <a:latin typeface="Cambria Math"/>
                                        </a:rPr>
                                        <m:t> </m:t>
                                      </m:r>
                                    </m:sup>
                                    <m:e>
                                      <m:sSub>
                                        <m:sSubPr>
                                          <m:ctrlPr>
                                            <a:rPr lang="en-US" b="0" i="1" smtClean="0">
                                              <a:latin typeface="Cambria Math" panose="02040503050406030204" pitchFamily="18" charset="0"/>
                                            </a:rPr>
                                          </m:ctrlPr>
                                        </m:sSubPr>
                                        <m:e>
                                          <m:r>
                                            <a:rPr lang="en-US" b="0" i="1" smtClean="0">
                                              <a:latin typeface="Cambria Math"/>
                                            </a:rPr>
                                            <m:t>𝜃</m:t>
                                          </m:r>
                                        </m:e>
                                        <m:sub>
                                          <m:r>
                                            <a:rPr lang="en-US" b="0" i="1" smtClean="0">
                                              <a:latin typeface="Cambria Math"/>
                                            </a:rPr>
                                            <m:t>𝑗</m:t>
                                          </m:r>
                                        </m:sub>
                                      </m:sSub>
                                      <m:sSub>
                                        <m:sSubPr>
                                          <m:ctrlPr>
                                            <a:rPr lang="en-US" b="0" i="1" smtClean="0">
                                              <a:latin typeface="Cambria Math" panose="02040503050406030204" pitchFamily="18" charset="0"/>
                                            </a:rPr>
                                          </m:ctrlPr>
                                        </m:sSubPr>
                                        <m:e>
                                          <m:r>
                                            <a:rPr lang="en-US" b="0" i="1" smtClean="0">
                                              <a:latin typeface="Cambria Math"/>
                                            </a:rPr>
                                            <m:t>𝜃</m:t>
                                          </m:r>
                                        </m:e>
                                        <m:sub>
                                          <m:r>
                                            <a:rPr lang="en-US" b="0" i="1" smtClean="0">
                                              <a:latin typeface="Cambria Math"/>
                                            </a:rPr>
                                            <m:t>𝑗</m:t>
                                          </m:r>
                                          <m:r>
                                            <a:rPr lang="en-US" b="0" i="1" smtClean="0">
                                              <a:latin typeface="Cambria Math"/>
                                            </a:rPr>
                                            <m:t>+</m:t>
                                          </m:r>
                                          <m:r>
                                            <a:rPr lang="en-US" b="0" i="1" smtClean="0">
                                              <a:latin typeface="Cambria Math"/>
                                            </a:rPr>
                                            <m:t>h</m:t>
                                          </m:r>
                                        </m:sub>
                                      </m:sSub>
                                    </m:e>
                                  </m:nary>
                                </m:num>
                                <m:den>
                                  <m:r>
                                    <a:rPr lang="en-US" b="0" i="1" smtClean="0">
                                      <a:latin typeface="Cambria Math"/>
                                    </a:rPr>
                                    <m:t>1+</m:t>
                                  </m:r>
                                  <m:sSubSup>
                                    <m:sSubSupPr>
                                      <m:ctrlPr>
                                        <a:rPr lang="en-US" b="0" i="1" smtClean="0">
                                          <a:latin typeface="Cambria Math" panose="02040503050406030204" pitchFamily="18" charset="0"/>
                                        </a:rPr>
                                      </m:ctrlPr>
                                    </m:sSubSupPr>
                                    <m:e>
                                      <m:r>
                                        <a:rPr lang="en-US" b="0" i="1" smtClean="0">
                                          <a:latin typeface="Cambria Math"/>
                                        </a:rPr>
                                        <m:t>𝜃</m:t>
                                      </m:r>
                                    </m:e>
                                    <m:sub>
                                      <m:r>
                                        <a:rPr lang="en-US" b="0" i="1" smtClean="0">
                                          <a:latin typeface="Cambria Math"/>
                                        </a:rPr>
                                        <m:t>1</m:t>
                                      </m:r>
                                    </m:sub>
                                    <m:sup>
                                      <m:r>
                                        <a:rPr lang="en-US" b="0" i="1" smtClean="0">
                                          <a:latin typeface="Cambria Math"/>
                                        </a:rPr>
                                        <m:t>2</m:t>
                                      </m:r>
                                    </m:sup>
                                  </m:sSubSup>
                                  <m:r>
                                    <a:rPr lang="en-US" b="0" i="1" smtClean="0">
                                      <a:latin typeface="Cambria Math"/>
                                    </a:rPr>
                                    <m:t>+…+</m:t>
                                  </m:r>
                                  <m:sSubSup>
                                    <m:sSubSupPr>
                                      <m:ctrlPr>
                                        <a:rPr lang="en-US" b="0" i="1" smtClean="0">
                                          <a:latin typeface="Cambria Math" panose="02040503050406030204" pitchFamily="18" charset="0"/>
                                        </a:rPr>
                                      </m:ctrlPr>
                                    </m:sSubSupPr>
                                    <m:e>
                                      <m:r>
                                        <a:rPr lang="en-US" b="0" i="1" smtClean="0">
                                          <a:latin typeface="Cambria Math"/>
                                        </a:rPr>
                                        <m:t>𝜃</m:t>
                                      </m:r>
                                    </m:e>
                                    <m:sub>
                                      <m:r>
                                        <a:rPr lang="en-US" b="0" i="1" smtClean="0">
                                          <a:latin typeface="Cambria Math"/>
                                        </a:rPr>
                                        <m:t>𝑞</m:t>
                                      </m:r>
                                    </m:sub>
                                    <m:sup>
                                      <m:r>
                                        <a:rPr lang="en-US" b="0" i="1" smtClean="0">
                                          <a:latin typeface="Cambria Math"/>
                                        </a:rPr>
                                        <m:t>2</m:t>
                                      </m:r>
                                    </m:sup>
                                  </m:sSubSup>
                                </m:den>
                              </m:f>
                              <m:r>
                                <a:rPr lang="en-US" b="0" i="1" smtClean="0">
                                  <a:latin typeface="Cambria Math"/>
                                </a:rPr>
                                <m:t>  1≤</m:t>
                              </m:r>
                              <m:r>
                                <a:rPr lang="en-US" b="0" i="1" smtClean="0">
                                  <a:latin typeface="Cambria Math"/>
                                </a:rPr>
                                <m:t>h</m:t>
                              </m:r>
                              <m:r>
                                <a:rPr lang="en-US" b="0" i="1" smtClean="0">
                                  <a:latin typeface="Cambria Math"/>
                                </a:rPr>
                                <m:t>≤</m:t>
                              </m:r>
                              <m:r>
                                <a:rPr lang="en-US" b="0" i="1" smtClean="0">
                                  <a:latin typeface="Cambria Math"/>
                                </a:rPr>
                                <m:t>𝑞</m:t>
                              </m:r>
                              <m:r>
                                <a:rPr lang="en-US" b="0" i="1" smtClean="0">
                                  <a:latin typeface="Cambria Math"/>
                                </a:rPr>
                                <m:t>,</m:t>
                              </m:r>
                            </m:e>
                            <m:e>
                              <m:r>
                                <a:rPr lang="en-US" b="0" i="1" smtClean="0">
                                  <a:latin typeface="Cambria Math"/>
                                </a:rPr>
                                <m:t>0,  </m:t>
                              </m:r>
                              <m:r>
                                <a:rPr lang="en-US" b="0" i="1" smtClean="0">
                                  <a:latin typeface="Cambria Math"/>
                                </a:rPr>
                                <m:t>h</m:t>
                              </m:r>
                              <m:r>
                                <a:rPr lang="en-US" b="0" i="1" smtClean="0">
                                  <a:latin typeface="Cambria Math"/>
                                </a:rPr>
                                <m:t>&gt;</m:t>
                              </m:r>
                              <m:r>
                                <a:rPr lang="en-US" b="0" i="1" smtClean="0">
                                  <a:latin typeface="Cambria Math"/>
                                </a:rPr>
                                <m:t>𝑞</m:t>
                              </m:r>
                              <m:r>
                                <a:rPr lang="en-US" b="0" i="1" smtClean="0">
                                  <a:latin typeface="Cambria Math"/>
                                </a:rPr>
                                <m:t>.</m:t>
                              </m:r>
                            </m:e>
                          </m:eqArr>
                        </m:e>
                      </m:d>
                    </m:oMath>
                  </m:oMathPara>
                </a14:m>
                <a:endParaRPr lang="en-US" dirty="0"/>
              </a:p>
              <a:p>
                <a:pPr marL="114300" indent="0">
                  <a:buNone/>
                </a:pPr>
                <a:endParaRPr lang="en-US" dirty="0"/>
              </a:p>
              <a:p>
                <a:pPr marL="114300" indent="0">
                  <a:buNone/>
                </a:pPr>
                <a:endParaRPr lang="en-US" dirty="0"/>
              </a:p>
              <a:p>
                <a:pPr marL="114300" indent="0">
                  <a:buNone/>
                </a:pPr>
                <a:endParaRPr lang="en-US" dirty="0"/>
              </a:p>
              <a:p>
                <a:endParaRPr lang="en-US" dirty="0"/>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758758" y="1381327"/>
                <a:ext cx="11128442" cy="4944523"/>
              </a:xfrm>
              <a:blipFill>
                <a:blip r:embed="rId2"/>
                <a:stretch>
                  <a:fillRect l="-55"/>
                </a:stretch>
              </a:blipFill>
            </p:spPr>
            <p:txBody>
              <a:bodyPr/>
              <a:lstStyle/>
              <a:p>
                <a:r>
                  <a:rPr lang="ru-UA">
                    <a:noFill/>
                  </a:rPr>
                  <a:t> </a:t>
                </a:r>
              </a:p>
            </p:txBody>
          </p:sp>
        </mc:Fallback>
      </mc:AlternateContent>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a:t>
            </a:fld>
            <a:endParaRPr lang="en-US"/>
          </a:p>
        </p:txBody>
      </p:sp>
    </p:spTree>
    <p:extLst>
      <p:ext uri="{BB962C8B-B14F-4D97-AF65-F5344CB8AC3E}">
        <p14:creationId xmlns:p14="http://schemas.microsoft.com/office/powerpoint/2010/main" val="33865050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63551-8F58-4BD3-9A87-A5EECD03E518}"/>
              </a:ext>
            </a:extLst>
          </p:cNvPr>
          <p:cNvSpPr>
            <a:spLocks noGrp="1"/>
          </p:cNvSpPr>
          <p:nvPr>
            <p:ph type="title"/>
          </p:nvPr>
        </p:nvSpPr>
        <p:spPr>
          <a:xfrm>
            <a:off x="189471" y="136526"/>
            <a:ext cx="11813060" cy="835540"/>
          </a:xfrm>
        </p:spPr>
        <p:txBody>
          <a:bodyPr>
            <a:normAutofit/>
          </a:bodyPr>
          <a:lstStyle/>
          <a:p>
            <a:pPr algn="ctr"/>
            <a:r>
              <a:rPr lang="en-US" sz="4400" dirty="0">
                <a:solidFill>
                  <a:srgbClr val="0070C0"/>
                </a:solidFill>
              </a:rPr>
              <a:t>R Q</a:t>
            </a:r>
            <a:r>
              <a:rPr lang="en-CA" sz="4400" dirty="0" err="1">
                <a:solidFill>
                  <a:srgbClr val="0070C0"/>
                </a:solidFill>
              </a:rPr>
              <a:t>uiz</a:t>
            </a:r>
            <a:r>
              <a:rPr lang="en-CA" sz="4400" dirty="0">
                <a:solidFill>
                  <a:srgbClr val="0070C0"/>
                </a:solidFill>
              </a:rPr>
              <a:t>. Autocorrelation and Partial Autocorrelation</a:t>
            </a:r>
            <a:endParaRPr lang="en-US"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B55D5992-F914-4DDD-A629-5380C16D69B7}"/>
                  </a:ext>
                </a:extLst>
              </p:cNvPr>
              <p:cNvSpPr>
                <a:spLocks noGrp="1"/>
              </p:cNvSpPr>
              <p:nvPr>
                <p:ph type="body" idx="2"/>
              </p:nvPr>
            </p:nvSpPr>
            <p:spPr>
              <a:xfrm>
                <a:off x="189471" y="1079928"/>
                <a:ext cx="11813060" cy="5641545"/>
              </a:xfrm>
            </p:spPr>
            <p:txBody>
              <a:bodyPr>
                <a:normAutofit/>
              </a:bodyPr>
              <a:lstStyle/>
              <a:p>
                <a:pPr marL="0" marR="0" indent="0">
                  <a:spcBef>
                    <a:spcPts val="0"/>
                  </a:spcBef>
                  <a:spcAft>
                    <a:spcPts val="0"/>
                  </a:spcAft>
                  <a:buNone/>
                </a:pPr>
                <a:r>
                  <a:rPr lang="en-US" sz="2400" dirty="0">
                    <a:effectLst/>
                    <a:latin typeface="Times New Roman" panose="02020603050405020304" pitchFamily="18" charset="0"/>
                  </a:rPr>
                  <a:t>Using your choice in the previous question, compute PACF of ARMA(2,1) process with coefficients </a:t>
                </a:r>
                <a14:m>
                  <m:oMath xmlns:m="http://schemas.openxmlformats.org/officeDocument/2006/math">
                    <m:sSub>
                      <m:sSubPr>
                        <m:ctrlPr>
                          <a:rPr lang="en-US" sz="2400" i="1" dirty="0" smtClean="0">
                            <a:effectLst/>
                            <a:latin typeface="Cambria Math" panose="02040503050406030204" pitchFamily="18" charset="0"/>
                          </a:rPr>
                        </m:ctrlPr>
                      </m:sSubPr>
                      <m:e>
                        <m:r>
                          <a:rPr lang="en-US" sz="2400" i="1" dirty="0" smtClean="0">
                            <a:effectLst/>
                            <a:latin typeface="Cambria Math" panose="02040503050406030204" pitchFamily="18" charset="0"/>
                          </a:rPr>
                          <m:t>𝜙</m:t>
                        </m:r>
                      </m:e>
                      <m:sub>
                        <m:r>
                          <a:rPr lang="en-US" sz="2400" i="1" dirty="0" smtClean="0">
                            <a:effectLst/>
                            <a:latin typeface="Cambria Math" panose="02040503050406030204" pitchFamily="18" charset="0"/>
                          </a:rPr>
                          <m:t>1</m:t>
                        </m:r>
                      </m:sub>
                    </m:sSub>
                    <m:r>
                      <a:rPr lang="en-US" sz="2400" i="1" dirty="0" smtClean="0">
                        <a:effectLst/>
                        <a:latin typeface="Cambria Math" panose="02040503050406030204" pitchFamily="18" charset="0"/>
                      </a:rPr>
                      <m:t>=1,  </m:t>
                    </m:r>
                    <m:sSub>
                      <m:sSubPr>
                        <m:ctrlPr>
                          <a:rPr lang="en-US" sz="2400" i="1" dirty="0" smtClean="0">
                            <a:effectLst/>
                            <a:latin typeface="Cambria Math" panose="02040503050406030204" pitchFamily="18" charset="0"/>
                          </a:rPr>
                        </m:ctrlPr>
                      </m:sSubPr>
                      <m:e>
                        <m:r>
                          <a:rPr lang="en-US" sz="2400" i="1" dirty="0" smtClean="0">
                            <a:effectLst/>
                            <a:latin typeface="Cambria Math" panose="02040503050406030204" pitchFamily="18" charset="0"/>
                          </a:rPr>
                          <m:t>𝜙</m:t>
                        </m:r>
                      </m:e>
                      <m:sub>
                        <m:r>
                          <a:rPr lang="en-US" sz="2400" i="1" dirty="0" smtClean="0">
                            <a:effectLst/>
                            <a:latin typeface="Cambria Math" panose="02040503050406030204" pitchFamily="18" charset="0"/>
                          </a:rPr>
                          <m:t>2</m:t>
                        </m:r>
                      </m:sub>
                    </m:sSub>
                    <m:r>
                      <a:rPr lang="en-US" sz="2400" i="1" dirty="0" smtClean="0">
                        <a:effectLst/>
                        <a:latin typeface="Cambria Math" panose="02040503050406030204" pitchFamily="18" charset="0"/>
                      </a:rPr>
                      <m:t>=−0.25, </m:t>
                    </m:r>
                    <m:sSub>
                      <m:sSubPr>
                        <m:ctrlPr>
                          <a:rPr lang="en-US" sz="2400" i="1" dirty="0" smtClean="0">
                            <a:effectLst/>
                            <a:latin typeface="Cambria Math" panose="02040503050406030204" pitchFamily="18" charset="0"/>
                          </a:rPr>
                        </m:ctrlPr>
                      </m:sSubPr>
                      <m:e>
                        <m:r>
                          <a:rPr lang="en-CA" sz="2400" b="0" i="1" dirty="0" smtClean="0">
                            <a:effectLst/>
                            <a:latin typeface="Cambria Math" panose="02040503050406030204" pitchFamily="18" charset="0"/>
                          </a:rPr>
                          <m:t> </m:t>
                        </m:r>
                        <m:r>
                          <a:rPr lang="en-US" sz="2400" i="1" dirty="0" smtClean="0">
                            <a:effectLst/>
                            <a:latin typeface="Cambria Math" panose="02040503050406030204" pitchFamily="18" charset="0"/>
                          </a:rPr>
                          <m:t>𝜃</m:t>
                        </m:r>
                      </m:e>
                      <m:sub>
                        <m:r>
                          <a:rPr lang="en-US" sz="2400" i="1" dirty="0" smtClean="0">
                            <a:effectLst/>
                            <a:latin typeface="Cambria Math" panose="02040503050406030204" pitchFamily="18" charset="0"/>
                          </a:rPr>
                          <m:t>1</m:t>
                        </m:r>
                      </m:sub>
                    </m:sSub>
                    <m:r>
                      <a:rPr lang="en-US" sz="2400" i="1" dirty="0" smtClean="0">
                        <a:effectLst/>
                        <a:latin typeface="Cambria Math" panose="02040503050406030204" pitchFamily="18" charset="0"/>
                      </a:rPr>
                      <m:t> = 2</m:t>
                    </m:r>
                  </m:oMath>
                </a14:m>
                <a:r>
                  <a:rPr lang="en-US" sz="2400" dirty="0">
                    <a:effectLst/>
                    <a:latin typeface="Times New Roman" panose="02020603050405020304" pitchFamily="18" charset="0"/>
                  </a:rPr>
                  <a:t>, for lag 1?</a:t>
                </a:r>
                <a:endParaRPr lang="en-CA" sz="2400" dirty="0">
                  <a:solidFill>
                    <a:srgbClr val="2F0BE3"/>
                  </a:solidFill>
                  <a:effectLst/>
                  <a:latin typeface="Consolas" panose="020B0609020204030204" pitchFamily="49" charset="0"/>
                </a:endParaRPr>
              </a:p>
            </p:txBody>
          </p:sp>
        </mc:Choice>
        <mc:Fallback xmlns="">
          <p:sp>
            <p:nvSpPr>
              <p:cNvPr id="4" name="Text Placeholder 3">
                <a:extLst>
                  <a:ext uri="{FF2B5EF4-FFF2-40B4-BE49-F238E27FC236}">
                    <a16:creationId xmlns:a16="http://schemas.microsoft.com/office/drawing/2014/main" id="{B55D5992-F914-4DDD-A629-5380C16D69B7}"/>
                  </a:ext>
                </a:extLst>
              </p:cNvPr>
              <p:cNvSpPr>
                <a:spLocks noGrp="1" noRot="1" noChangeAspect="1" noMove="1" noResize="1" noEditPoints="1" noAdjustHandles="1" noChangeArrowheads="1" noChangeShapeType="1" noTextEdit="1"/>
              </p:cNvSpPr>
              <p:nvPr>
                <p:ph type="body" idx="2"/>
              </p:nvPr>
            </p:nvSpPr>
            <p:spPr>
              <a:xfrm>
                <a:off x="189471" y="1079928"/>
                <a:ext cx="11813060" cy="5641545"/>
              </a:xfrm>
              <a:blipFill>
                <a:blip r:embed="rId2"/>
                <a:stretch>
                  <a:fillRect l="-774" t="-1512"/>
                </a:stretch>
              </a:blipFill>
            </p:spPr>
            <p:txBody>
              <a:bodyPr/>
              <a:lstStyle/>
              <a:p>
                <a:r>
                  <a:rPr lang="en-CA">
                    <a:noFill/>
                  </a:rPr>
                  <a:t> </a:t>
                </a:r>
              </a:p>
            </p:txBody>
          </p:sp>
        </mc:Fallback>
      </mc:AlternateContent>
      <p:sp>
        <p:nvSpPr>
          <p:cNvPr id="7" name="Slide Number Placeholder 6">
            <a:extLst>
              <a:ext uri="{FF2B5EF4-FFF2-40B4-BE49-F238E27FC236}">
                <a16:creationId xmlns:a16="http://schemas.microsoft.com/office/drawing/2014/main" id="{E8DBC34A-7C0B-411B-B0C0-543C7690AF2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40</a:t>
            </a:fld>
            <a:endParaRPr lang="en-US"/>
          </a:p>
        </p:txBody>
      </p:sp>
    </p:spTree>
    <p:extLst>
      <p:ext uri="{BB962C8B-B14F-4D97-AF65-F5344CB8AC3E}">
        <p14:creationId xmlns:p14="http://schemas.microsoft.com/office/powerpoint/2010/main" val="29657178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624032" y="680937"/>
            <a:ext cx="10515600" cy="2482230"/>
          </a:xfrm>
        </p:spPr>
        <p:txBody>
          <a:bodyPr>
            <a:normAutofit/>
          </a:bodyPr>
          <a:lstStyle/>
          <a:p>
            <a:r>
              <a:rPr lang="en-US" dirty="0">
                <a:solidFill>
                  <a:schemeClr val="bg1">
                    <a:lumMod val="65000"/>
                  </a:schemeClr>
                </a:solidFill>
              </a:rPr>
              <a:t>Chapter 3</a:t>
            </a:r>
            <a:br>
              <a:rPr lang="en-US" dirty="0">
                <a:solidFill>
                  <a:schemeClr val="bg1">
                    <a:lumMod val="65000"/>
                  </a:schemeClr>
                </a:solidFill>
              </a:rPr>
            </a:br>
            <a:r>
              <a:rPr lang="en-US" dirty="0">
                <a:solidFill>
                  <a:schemeClr val="bg1">
                    <a:lumMod val="65000"/>
                  </a:schemeClr>
                </a:solidFill>
              </a:rPr>
              <a:t>ARIMA Models</a:t>
            </a:r>
            <a:endParaRPr lang="ru-RU" dirty="0">
              <a:solidFill>
                <a:schemeClr val="bg1">
                  <a:lumMod val="65000"/>
                </a:schemeClr>
              </a:solidFill>
            </a:endParaRPr>
          </a:p>
        </p:txBody>
      </p:sp>
      <p:sp>
        <p:nvSpPr>
          <p:cNvPr id="5" name="Текст 4"/>
          <p:cNvSpPr>
            <a:spLocks noGrp="1"/>
          </p:cNvSpPr>
          <p:nvPr>
            <p:ph type="body" idx="1"/>
          </p:nvPr>
        </p:nvSpPr>
        <p:spPr>
          <a:xfrm>
            <a:off x="894945" y="3758191"/>
            <a:ext cx="11297055" cy="1500187"/>
          </a:xfrm>
        </p:spPr>
        <p:txBody>
          <a:bodyPr>
            <a:normAutofit/>
          </a:bodyPr>
          <a:lstStyle/>
          <a:p>
            <a:r>
              <a:rPr lang="en-US" sz="4000" dirty="0">
                <a:solidFill>
                  <a:srgbClr val="C00000"/>
                </a:solidFill>
              </a:rPr>
              <a:t>3.4 Forecasting</a:t>
            </a:r>
            <a:endParaRPr lang="ru-RU" sz="4000" dirty="0">
              <a:solidFill>
                <a:srgbClr val="C00000"/>
              </a:solidFill>
            </a:endParaRPr>
          </a:p>
        </p:txBody>
      </p:sp>
      <p:sp>
        <p:nvSpPr>
          <p:cNvPr id="3" name="Номер слайда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41</a:t>
            </a:fld>
            <a:endParaRPr lang="en-US"/>
          </a:p>
        </p:txBody>
      </p:sp>
    </p:spTree>
    <p:extLst>
      <p:ext uri="{BB962C8B-B14F-4D97-AF65-F5344CB8AC3E}">
        <p14:creationId xmlns:p14="http://schemas.microsoft.com/office/powerpoint/2010/main" val="32815732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710214" y="1325563"/>
                <a:ext cx="11176986" cy="5030787"/>
              </a:xfrm>
            </p:spPr>
            <p:txBody>
              <a:bodyPr>
                <a:normAutofit fontScale="92500" lnSpcReduction="10000"/>
              </a:bodyPr>
              <a:lstStyle/>
              <a:p>
                <a:pPr marL="114300" indent="0">
                  <a:buNone/>
                </a:pPr>
                <a:r>
                  <a:rPr lang="en-US" dirty="0"/>
                  <a:t>In forecasting, the goal is to predict future values of a time series, </a:t>
                </a:r>
                <a14:m>
                  <m:oMath xmlns:m="http://schemas.openxmlformats.org/officeDocument/2006/math">
                    <m:r>
                      <a:rPr lang="en-US"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err="1">
                            <a:latin typeface="Cambria Math" panose="02040503050406030204" pitchFamily="18" charset="0"/>
                          </a:rPr>
                          <m:t>𝑥</m:t>
                        </m:r>
                      </m:e>
                      <m:sub>
                        <m:r>
                          <a:rPr lang="en-US" i="1" dirty="0" err="1">
                            <a:latin typeface="Cambria Math" panose="02040503050406030204" pitchFamily="18" charset="0"/>
                          </a:rPr>
                          <m:t>𝑛</m:t>
                        </m:r>
                        <m:r>
                          <a:rPr lang="en-US" i="1" dirty="0" err="1">
                            <a:latin typeface="Cambria Math" panose="02040503050406030204" pitchFamily="18" charset="0"/>
                          </a:rPr>
                          <m:t>+</m:t>
                        </m:r>
                        <m:r>
                          <a:rPr lang="en-US" i="1" dirty="0" err="1">
                            <a:latin typeface="Cambria Math" panose="02040503050406030204" pitchFamily="18" charset="0"/>
                          </a:rPr>
                          <m:t>𝑚</m:t>
                        </m:r>
                      </m:sub>
                    </m:sSub>
                  </m:oMath>
                </a14:m>
                <a:r>
                  <a:rPr lang="en-US" dirty="0"/>
                  <a:t>, </a:t>
                </a:r>
                <a14:m>
                  <m:oMath xmlns:m="http://schemas.openxmlformats.org/officeDocument/2006/math">
                    <m:r>
                      <a:rPr lang="en-US" i="1" dirty="0" smtClean="0">
                        <a:latin typeface="Cambria Math" panose="02040503050406030204" pitchFamily="18" charset="0"/>
                      </a:rPr>
                      <m:t>𝑚</m:t>
                    </m:r>
                    <m:r>
                      <a:rPr lang="en-US" i="1" dirty="0" smtClean="0">
                        <a:latin typeface="Cambria Math" panose="02040503050406030204" pitchFamily="18" charset="0"/>
                      </a:rPr>
                      <m:t> = 1, 2,…</m:t>
                    </m:r>
                  </m:oMath>
                </a14:m>
                <a:r>
                  <a:rPr lang="en-US" dirty="0"/>
                  <a:t> based on the data collected to the present, </a:t>
                </a:r>
              </a:p>
              <a:p>
                <a:pPr marL="114300" inden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1</m:t>
                          </m:r>
                          <m:r>
                            <a:rPr lang="en-US" i="1" dirty="0">
                              <a:latin typeface="Cambria Math" panose="02040503050406030204" pitchFamily="18" charset="0"/>
                            </a:rPr>
                            <m:t>:</m:t>
                          </m:r>
                          <m:r>
                            <a:rPr lang="en-US" i="1" dirty="0">
                              <a:latin typeface="Cambria Math" panose="02040503050406030204" pitchFamily="18" charset="0"/>
                            </a:rPr>
                            <m:t>𝑛</m:t>
                          </m:r>
                        </m:sub>
                      </m:sSub>
                      <m:r>
                        <a:rPr lang="en-US" i="1" dirty="0">
                          <a:latin typeface="Cambria Math" panose="02040503050406030204" pitchFamily="18" charset="0"/>
                        </a:rPr>
                        <m:t> =</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m:t>
                          </m:r>
                        </m:sub>
                      </m:sSub>
                      <m:r>
                        <a:rPr lang="en-US" b="0" i="1" dirty="0" smtClean="0">
                          <a:latin typeface="Cambria Math" panose="02040503050406030204" pitchFamily="18" charset="0"/>
                        </a:rPr>
                        <m:t>,</m:t>
                      </m:r>
                      <m:r>
                        <a:rPr lang="en-US" i="1" dirty="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2</m:t>
                          </m:r>
                        </m:sub>
                      </m:sSub>
                      <m:r>
                        <a:rPr lang="en-US" i="1" dirty="0">
                          <a:latin typeface="Cambria Math" panose="02040503050406030204" pitchFamily="18" charset="0"/>
                        </a:rPr>
                        <m:t> </m:t>
                      </m:r>
                      <m:r>
                        <a:rPr lang="en-US" b="0" i="1" dirty="0" smtClean="0">
                          <a:latin typeface="Cambria Math" panose="02040503050406030204" pitchFamily="18" charset="0"/>
                        </a:rPr>
                        <m:t>,…,</m:t>
                      </m:r>
                      <m:r>
                        <a:rPr lang="en-US" i="1" dirty="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err="1">
                              <a:latin typeface="Cambria Math" panose="02040503050406030204" pitchFamily="18" charset="0"/>
                            </a:rPr>
                            <m:t>𝑥</m:t>
                          </m:r>
                        </m:e>
                        <m:sub>
                          <m:r>
                            <a:rPr lang="en-US" b="0" i="1" dirty="0" smtClean="0">
                              <a:latin typeface="Cambria Math" panose="02040503050406030204" pitchFamily="18" charset="0"/>
                            </a:rPr>
                            <m:t>𝑛</m:t>
                          </m:r>
                        </m:sub>
                      </m:sSub>
                      <m:r>
                        <a:rPr lang="en-US" b="0" i="1" dirty="0" smtClean="0">
                          <a:latin typeface="Cambria Math" panose="02040503050406030204" pitchFamily="18" charset="0"/>
                        </a:rPr>
                        <m:t>}</m:t>
                      </m:r>
                      <m:r>
                        <a:rPr lang="en-US" i="1" dirty="0">
                          <a:latin typeface="Cambria Math" panose="02040503050406030204" pitchFamily="18" charset="0"/>
                        </a:rPr>
                        <m:t> </m:t>
                      </m:r>
                    </m:oMath>
                  </m:oMathPara>
                </a14:m>
                <a:endParaRPr lang="en-US" dirty="0"/>
              </a:p>
              <a:p>
                <a:pPr marL="114300" indent="0">
                  <a:buNone/>
                </a:pPr>
                <a:r>
                  <a:rPr lang="en-US" dirty="0"/>
                  <a:t>Throughout this section, we will </a:t>
                </a:r>
                <a:r>
                  <a:rPr lang="en-US" dirty="0">
                    <a:solidFill>
                      <a:srgbClr val="002060"/>
                    </a:solidFill>
                  </a:rPr>
                  <a:t>assume </a:t>
                </a:r>
                <a14:m>
                  <m:oMath xmlns:m="http://schemas.openxmlformats.org/officeDocument/2006/math">
                    <m:sSub>
                      <m:sSubPr>
                        <m:ctrlPr>
                          <a:rPr lang="en-US" b="0" i="1" dirty="0" smtClean="0">
                            <a:solidFill>
                              <a:srgbClr val="002060"/>
                            </a:solidFill>
                            <a:latin typeface="Cambria Math" panose="02040503050406030204" pitchFamily="18" charset="0"/>
                          </a:rPr>
                        </m:ctrlPr>
                      </m:sSubPr>
                      <m:e>
                        <m:r>
                          <a:rPr lang="en-US" i="1" dirty="0" smtClean="0">
                            <a:solidFill>
                              <a:srgbClr val="002060"/>
                            </a:solidFill>
                            <a:latin typeface="Cambria Math" panose="02040503050406030204" pitchFamily="18" charset="0"/>
                          </a:rPr>
                          <m:t>𝑥</m:t>
                        </m:r>
                      </m:e>
                      <m:sub>
                        <m:r>
                          <a:rPr lang="en-US" i="1" dirty="0" smtClean="0">
                            <a:solidFill>
                              <a:srgbClr val="002060"/>
                            </a:solidFill>
                            <a:latin typeface="Cambria Math" panose="02040503050406030204" pitchFamily="18" charset="0"/>
                          </a:rPr>
                          <m:t>𝑡</m:t>
                        </m:r>
                      </m:sub>
                    </m:sSub>
                  </m:oMath>
                </a14:m>
                <a:r>
                  <a:rPr lang="en-US" dirty="0">
                    <a:solidFill>
                      <a:srgbClr val="002060"/>
                    </a:solidFill>
                  </a:rPr>
                  <a:t> is stationary and the model parameters are known</a:t>
                </a:r>
                <a:r>
                  <a:rPr lang="en-US" dirty="0"/>
                  <a:t>. </a:t>
                </a:r>
              </a:p>
              <a:p>
                <a:pPr marL="114300" indent="0">
                  <a:buNone/>
                </a:pPr>
                <a:r>
                  <a:rPr lang="en-US" dirty="0"/>
                  <a:t>The minimum mean square error predictor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sub>
                    </m:sSub>
                  </m:oMath>
                </a14:m>
                <a:r>
                  <a:rPr lang="en-US" dirty="0"/>
                  <a:t> is</a:t>
                </a:r>
              </a:p>
              <a:p>
                <a:pPr marL="11430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r>
                        <a:rPr lang="en-US" b="0" i="1" smtClean="0">
                          <a:latin typeface="Cambria Math" panose="02040503050406030204" pitchFamily="18" charset="0"/>
                        </a:rPr>
                        <m:t>𝐸</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𝑛</m:t>
                              </m:r>
                            </m:sub>
                          </m:sSub>
                        </m:e>
                      </m:d>
                    </m:oMath>
                  </m:oMathPara>
                </a14:m>
                <a:endParaRPr lang="en-US" dirty="0"/>
              </a:p>
              <a:p>
                <a:pPr marL="114300" indent="0">
                  <a:buNone/>
                </a:pPr>
                <a:r>
                  <a:rPr lang="en-US" dirty="0"/>
                  <a:t>Because the conditional expectation minimizes the mean square error </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sub>
                              </m:sSub>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𝑛</m:t>
                                      </m:r>
                                    </m:sub>
                                  </m:sSub>
                                </m:e>
                              </m:d>
                            </m:e>
                          </m:d>
                        </m:e>
                        <m:sup>
                          <m:r>
                            <a:rPr lang="en-US" b="0" i="1" smtClean="0">
                              <a:latin typeface="Cambria Math" panose="02040503050406030204" pitchFamily="18" charset="0"/>
                            </a:rPr>
                            <m:t>2</m:t>
                          </m:r>
                        </m:sup>
                      </m:sSup>
                      <m:r>
                        <a:rPr lang="en-US" b="0" i="1" smtClean="0">
                          <a:latin typeface="Cambria Math" panose="02040503050406030204" pitchFamily="18" charset="0"/>
                        </a:rPr>
                        <m:t>,</m:t>
                      </m:r>
                    </m:oMath>
                  </m:oMathPara>
                </a14:m>
                <a:endParaRPr lang="en-US" dirty="0"/>
              </a:p>
              <a:p>
                <a:pPr marL="114300" indent="0">
                  <a:buNone/>
                </a:pPr>
                <a:r>
                  <a:rPr lang="en-US" dirty="0"/>
                  <a:t>Where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𝑛</m:t>
                            </m:r>
                          </m:sub>
                        </m:sSub>
                      </m:e>
                    </m:d>
                  </m:oMath>
                </a14:m>
                <a:r>
                  <a:rPr lang="en-US" dirty="0"/>
                  <a:t> is a function of the observations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𝑛</m:t>
                        </m:r>
                      </m:sub>
                    </m:sSub>
                    <m:r>
                      <a:rPr lang="en-US" b="0" i="1" smtClean="0">
                        <a:latin typeface="Cambria Math" panose="02040503050406030204" pitchFamily="18" charset="0"/>
                      </a:rPr>
                      <m:t>.</m:t>
                    </m:r>
                  </m:oMath>
                </a14:m>
                <a:endParaRPr lang="en-US" dirty="0"/>
              </a:p>
              <a:p>
                <a:pPr marL="114300" indent="0">
                  <a:buNone/>
                </a:pPr>
                <a:br>
                  <a:rPr lang="en-US" dirty="0"/>
                </a:br>
                <a:endParaRPr lang="en-US" dirty="0"/>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710214" y="1325563"/>
                <a:ext cx="11176986" cy="5030787"/>
              </a:xfrm>
              <a:blipFill>
                <a:blip r:embed="rId2"/>
                <a:stretch>
                  <a:fillRect/>
                </a:stretch>
              </a:blipFill>
            </p:spPr>
            <p:txBody>
              <a:bodyPr/>
              <a:lstStyle/>
              <a:p>
                <a:r>
                  <a:rPr lang="ru-UA">
                    <a:noFill/>
                  </a:rPr>
                  <a:t> </a:t>
                </a:r>
              </a:p>
            </p:txBody>
          </p:sp>
        </mc:Fallback>
      </mc:AlternateContent>
      <p:sp>
        <p:nvSpPr>
          <p:cNvPr id="2" name="Заголовок 1"/>
          <p:cNvSpPr>
            <a:spLocks noGrp="1"/>
          </p:cNvSpPr>
          <p:nvPr>
            <p:ph type="title"/>
          </p:nvPr>
        </p:nvSpPr>
        <p:spPr>
          <a:xfrm>
            <a:off x="0" y="0"/>
            <a:ext cx="10515600" cy="1325563"/>
          </a:xfrm>
        </p:spPr>
        <p:txBody>
          <a:bodyPr>
            <a:normAutofit/>
          </a:bodyPr>
          <a:lstStyle/>
          <a:p>
            <a:r>
              <a:rPr lang="en-US" b="1" dirty="0"/>
              <a:t>The minimum square error predictor</a:t>
            </a:r>
            <a:br>
              <a:rPr lang="en-US" dirty="0"/>
            </a:br>
            <a:endParaRPr lang="ru-RU" dirty="0"/>
          </a:p>
        </p:txBody>
      </p:sp>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42</a:t>
            </a:fld>
            <a:endParaRPr lang="en-US"/>
          </a:p>
        </p:txBody>
      </p:sp>
    </p:spTree>
    <p:extLst>
      <p:ext uri="{BB962C8B-B14F-4D97-AF65-F5344CB8AC3E}">
        <p14:creationId xmlns:p14="http://schemas.microsoft.com/office/powerpoint/2010/main" val="31643196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710214" y="1325563"/>
                <a:ext cx="11176986" cy="5030787"/>
              </a:xfrm>
            </p:spPr>
            <p:txBody>
              <a:bodyPr>
                <a:normAutofit fontScale="92500" lnSpcReduction="10000"/>
              </a:bodyPr>
              <a:lstStyle/>
              <a:p>
                <a:pPr marL="114300" indent="0">
                  <a:buNone/>
                </a:pPr>
                <a:r>
                  <a:rPr lang="en-US" dirty="0"/>
                  <a:t>We will restrict attention to predictors that are linear functions of the data,</a:t>
                </a:r>
                <a:br>
                  <a:rPr lang="en-US" dirty="0"/>
                </a:br>
                <a:r>
                  <a:rPr lang="en-US" dirty="0"/>
                  <a:t>that is, predictors of the form </a:t>
                </a:r>
              </a:p>
              <a:p>
                <a:pPr marL="11430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0</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𝑘</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e>
                      </m:nary>
                      <m:r>
                        <a:rPr lang="en-US" b="0" i="1" smtClean="0">
                          <a:latin typeface="Cambria Math" panose="02040503050406030204" pitchFamily="18" charset="0"/>
                        </a:rPr>
                        <m:t>,</m:t>
                      </m:r>
                    </m:oMath>
                  </m:oMathPara>
                </a14:m>
                <a:endParaRPr lang="en-US" dirty="0"/>
              </a:p>
              <a:p>
                <a:pPr marL="114300" indent="0">
                  <a:buNone/>
                </a:pPr>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𝑛</m:t>
                        </m:r>
                      </m:sub>
                    </m:sSub>
                  </m:oMath>
                </a14:m>
                <a:r>
                  <a:rPr lang="en-US" dirty="0"/>
                  <a:t> are real number. </a:t>
                </a:r>
              </a:p>
              <a:p>
                <a:pPr marL="114300" indent="0">
                  <a:buNone/>
                </a:pPr>
                <a:br>
                  <a:rPr lang="en-US" dirty="0"/>
                </a:br>
                <a:r>
                  <a:rPr lang="en-US" dirty="0">
                    <a:solidFill>
                      <a:srgbClr val="002060"/>
                    </a:solidFill>
                  </a:rPr>
                  <a:t>We note that the </a:t>
                </a:r>
                <a14:m>
                  <m:oMath xmlns:m="http://schemas.openxmlformats.org/officeDocument/2006/math">
                    <m:r>
                      <a:rPr lang="en-US" i="1">
                        <a:solidFill>
                          <a:srgbClr val="002060"/>
                        </a:solidFill>
                        <a:latin typeface="Cambria Math" panose="02040503050406030204" pitchFamily="18" charset="0"/>
                      </a:rPr>
                      <m:t>𝛼</m:t>
                    </m:r>
                  </m:oMath>
                </a14:m>
                <a:r>
                  <a:rPr lang="en-US" dirty="0">
                    <a:solidFill>
                      <a:srgbClr val="002060"/>
                    </a:solidFill>
                  </a:rPr>
                  <a:t>s depend on </a:t>
                </a:r>
                <a:r>
                  <a:rPr lang="en-US" i="1" dirty="0">
                    <a:solidFill>
                      <a:srgbClr val="002060"/>
                    </a:solidFill>
                  </a:rPr>
                  <a:t>n </a:t>
                </a:r>
                <a:r>
                  <a:rPr lang="en-US" dirty="0">
                    <a:solidFill>
                      <a:srgbClr val="002060"/>
                    </a:solidFill>
                  </a:rPr>
                  <a:t>and </a:t>
                </a:r>
                <a:r>
                  <a:rPr lang="en-US" i="1" dirty="0">
                    <a:solidFill>
                      <a:srgbClr val="002060"/>
                    </a:solidFill>
                  </a:rPr>
                  <a:t>m</a:t>
                </a:r>
                <a:r>
                  <a:rPr lang="en-US" dirty="0">
                    <a:solidFill>
                      <a:srgbClr val="002060"/>
                    </a:solidFill>
                  </a:rPr>
                  <a:t>, but for now we drop the dependence from the notation. </a:t>
                </a:r>
                <a:endParaRPr lang="en-US" dirty="0"/>
              </a:p>
              <a:p>
                <a:pPr marL="114300" indent="0">
                  <a:buNone/>
                </a:pPr>
                <a:r>
                  <a:rPr lang="en-US" dirty="0"/>
                  <a:t>For example, if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=1,</m:t>
                    </m:r>
                  </m:oMath>
                </a14:m>
                <a:r>
                  <a:rPr lang="en-US" dirty="0"/>
                  <a:t> then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2</m:t>
                        </m:r>
                      </m:sub>
                      <m:sup>
                        <m:r>
                          <a:rPr lang="en-US" b="0" i="1" smtClean="0">
                            <a:latin typeface="Cambria Math" panose="02040503050406030204" pitchFamily="18" charset="0"/>
                          </a:rPr>
                          <m:t>1</m:t>
                        </m:r>
                      </m:sup>
                    </m:sSubSup>
                  </m:oMath>
                </a14:m>
                <a:r>
                  <a:rPr lang="en-US" dirty="0"/>
                  <a:t> is the one-step-ahead linear forecast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r>
                  <a:rPr lang="en-US" dirty="0"/>
                  <a:t> give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0" smtClean="0">
                        <a:latin typeface="Cambria Math" panose="02040503050406030204" pitchFamily="18" charset="0"/>
                      </a:rPr>
                      <m:t>:</m:t>
                    </m:r>
                  </m:oMath>
                </a14:m>
                <a:r>
                  <a:rPr lang="en-US" dirty="0"/>
                  <a:t>  </a:t>
                </a:r>
                <a14:m>
                  <m:oMath xmlns:m="http://schemas.openxmlformats.org/officeDocument/2006/math">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𝑥</m:t>
                        </m:r>
                      </m:e>
                      <m:sub>
                        <m:r>
                          <a:rPr lang="en-US" b="0" i="1" dirty="0" smtClean="0">
                            <a:latin typeface="Cambria Math" panose="02040503050406030204" pitchFamily="18" charset="0"/>
                          </a:rPr>
                          <m:t>2</m:t>
                        </m:r>
                      </m:sub>
                      <m:sup>
                        <m:r>
                          <a:rPr lang="en-US" b="0" i="1" dirty="0" smtClean="0">
                            <a:latin typeface="Cambria Math" panose="02040503050406030204" pitchFamily="18" charset="0"/>
                          </a:rPr>
                          <m:t>1</m:t>
                        </m:r>
                      </m:sup>
                    </m:sSubSup>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𝛼</m:t>
                        </m:r>
                      </m:e>
                      <m:sub>
                        <m:r>
                          <a:rPr lang="en-US" b="0" i="1" dirty="0" smtClean="0">
                            <a:latin typeface="Cambria Math" panose="02040503050406030204" pitchFamily="18" charset="0"/>
                          </a:rPr>
                          <m:t>0</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𝛼</m:t>
                        </m:r>
                      </m:e>
                      <m:sub>
                        <m:r>
                          <a:rPr lang="en-US" b="0" i="1" dirty="0" smtClean="0">
                            <a:latin typeface="Cambria Math" panose="02040503050406030204" pitchFamily="18" charset="0"/>
                          </a:rPr>
                          <m:t>1</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oMath>
                </a14:m>
                <a:endParaRPr lang="en-US" b="0" dirty="0"/>
              </a:p>
              <a:p>
                <a:pPr marL="114300" indent="0">
                  <a:buNone/>
                </a:pPr>
                <a:r>
                  <a:rPr lang="en-US" dirty="0"/>
                  <a:t>If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=2, </m:t>
                    </m:r>
                  </m:oMath>
                </a14:m>
                <a:r>
                  <a:rPr lang="en-US" dirty="0"/>
                  <a:t> </a:t>
                </a:r>
                <a14:m>
                  <m:oMath xmlns:m="http://schemas.openxmlformats.org/officeDocument/2006/math">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𝑥</m:t>
                        </m:r>
                      </m:e>
                      <m:sub>
                        <m:r>
                          <a:rPr lang="en-US" b="0" i="1" dirty="0" smtClean="0">
                            <a:latin typeface="Cambria Math" panose="02040503050406030204" pitchFamily="18" charset="0"/>
                          </a:rPr>
                          <m:t>3</m:t>
                        </m:r>
                      </m:sub>
                      <m:sup>
                        <m:r>
                          <a:rPr lang="en-US" b="0" i="1" dirty="0" smtClean="0">
                            <a:latin typeface="Cambria Math" panose="02040503050406030204" pitchFamily="18" charset="0"/>
                          </a:rPr>
                          <m:t>2</m:t>
                        </m:r>
                      </m:sup>
                    </m:sSubSup>
                  </m:oMath>
                </a14:m>
                <a:r>
                  <a:rPr lang="en-US" dirty="0"/>
                  <a:t> is the one-step-ahead linear forecast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a14:m>
                <a:r>
                  <a:rPr lang="en-US" dirty="0"/>
                  <a:t> give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endParaRPr lang="en-US" dirty="0"/>
              </a:p>
              <a:p>
                <a:pPr marL="11430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3</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br>
                  <a:rPr lang="en-US" dirty="0"/>
                </a:br>
                <a:endParaRPr lang="en-US" dirty="0"/>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710214" y="1325563"/>
                <a:ext cx="11176986" cy="5030787"/>
              </a:xfrm>
              <a:blipFill>
                <a:blip r:embed="rId2"/>
                <a:stretch>
                  <a:fillRect/>
                </a:stretch>
              </a:blipFill>
            </p:spPr>
            <p:txBody>
              <a:bodyPr/>
              <a:lstStyle/>
              <a:p>
                <a:r>
                  <a:rPr lang="ru-UA">
                    <a:noFill/>
                  </a:rPr>
                  <a:t> </a:t>
                </a:r>
              </a:p>
            </p:txBody>
          </p:sp>
        </mc:Fallback>
      </mc:AlternateContent>
      <p:sp>
        <p:nvSpPr>
          <p:cNvPr id="2" name="Заголовок 1"/>
          <p:cNvSpPr>
            <a:spLocks noGrp="1"/>
          </p:cNvSpPr>
          <p:nvPr>
            <p:ph type="title"/>
          </p:nvPr>
        </p:nvSpPr>
        <p:spPr>
          <a:xfrm>
            <a:off x="0" y="0"/>
            <a:ext cx="10515600" cy="1325563"/>
          </a:xfrm>
        </p:spPr>
        <p:txBody>
          <a:bodyPr>
            <a:normAutofit/>
          </a:bodyPr>
          <a:lstStyle/>
          <a:p>
            <a:r>
              <a:rPr lang="en-US" b="1" dirty="0"/>
              <a:t>Linear predictors.</a:t>
            </a:r>
            <a:br>
              <a:rPr lang="en-US" dirty="0"/>
            </a:br>
            <a:endParaRPr lang="ru-RU" dirty="0"/>
          </a:p>
        </p:txBody>
      </p:sp>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43</a:t>
            </a:fld>
            <a:endParaRPr lang="en-US"/>
          </a:p>
        </p:txBody>
      </p:sp>
    </p:spTree>
    <p:extLst>
      <p:ext uri="{BB962C8B-B14F-4D97-AF65-F5344CB8AC3E}">
        <p14:creationId xmlns:p14="http://schemas.microsoft.com/office/powerpoint/2010/main" val="5059290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710214" y="1325563"/>
                <a:ext cx="11176986" cy="5030787"/>
              </a:xfrm>
            </p:spPr>
            <p:txBody>
              <a:bodyPr>
                <a:normAutofit fontScale="85000" lnSpcReduction="20000"/>
              </a:bodyPr>
              <a:lstStyle/>
              <a:p>
                <a:pPr marL="114300" indent="0">
                  <a:buNone/>
                </a:pPr>
                <a:r>
                  <a:rPr lang="en-US" dirty="0"/>
                  <a:t>Linear predictors of the form that minimize the </a:t>
                </a:r>
                <a:r>
                  <a:rPr lang="en-US" dirty="0">
                    <a:solidFill>
                      <a:srgbClr val="002060"/>
                    </a:solidFill>
                  </a:rPr>
                  <a:t>mean square prediction</a:t>
                </a:r>
                <a:br>
                  <a:rPr lang="en-US" dirty="0">
                    <a:solidFill>
                      <a:srgbClr val="002060"/>
                    </a:solidFill>
                  </a:rPr>
                </a:br>
                <a:r>
                  <a:rPr lang="en-US" dirty="0">
                    <a:solidFill>
                      <a:srgbClr val="002060"/>
                    </a:solidFill>
                  </a:rPr>
                  <a:t>error</a:t>
                </a:r>
                <a:r>
                  <a:rPr lang="en-US" dirty="0"/>
                  <a:t>  </a:t>
                </a:r>
              </a:p>
              <a:p>
                <a:pPr marL="1143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𝐸</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𝑚</m:t>
                                  </m:r>
                                </m:sub>
                              </m:sSub>
                              <m:r>
                                <a:rPr lang="en-US" i="1">
                                  <a:latin typeface="Cambria Math" panose="02040503050406030204" pitchFamily="18" charset="0"/>
                                </a:rPr>
                                <m:t>−</m:t>
                              </m:r>
                              <m:r>
                                <a:rPr lang="en-US" i="1">
                                  <a:latin typeface="Cambria Math" panose="02040503050406030204" pitchFamily="18" charset="0"/>
                                </a:rPr>
                                <m:t>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r>
                                        <a:rPr lang="en-US" i="1">
                                          <a:latin typeface="Cambria Math" panose="02040503050406030204" pitchFamily="18" charset="0"/>
                                        </a:rPr>
                                        <m:t>𝑛</m:t>
                                      </m:r>
                                    </m:sub>
                                  </m:sSub>
                                </m:e>
                              </m:d>
                            </m:e>
                          </m:d>
                        </m:e>
                        <m:sup>
                          <m:r>
                            <a:rPr lang="en-US" i="1">
                              <a:latin typeface="Cambria Math" panose="02040503050406030204" pitchFamily="18" charset="0"/>
                            </a:rPr>
                            <m:t>2</m:t>
                          </m:r>
                        </m:sup>
                      </m:sSup>
                    </m:oMath>
                  </m:oMathPara>
                </a14:m>
                <a:endParaRPr lang="en-US" dirty="0"/>
              </a:p>
              <a:p>
                <a:pPr marL="114300" indent="0">
                  <a:buNone/>
                </a:pPr>
                <a:r>
                  <a:rPr lang="en-US" dirty="0"/>
                  <a:t>are called </a:t>
                </a:r>
                <a:r>
                  <a:rPr lang="en-US" b="1" i="1" dirty="0"/>
                  <a:t>best linear predictors </a:t>
                </a:r>
                <a:r>
                  <a:rPr lang="en-US" dirty="0"/>
                  <a:t>(BLPs). </a:t>
                </a:r>
                <a:br>
                  <a:rPr lang="en-US" dirty="0"/>
                </a:br>
                <a:r>
                  <a:rPr lang="en-US" b="1" dirty="0"/>
                  <a:t>Property 3.3 Best Linear Prediction for Stationary Processes</a:t>
                </a:r>
                <a:r>
                  <a:rPr lang="en-US" dirty="0"/>
                  <a:t> </a:t>
                </a:r>
              </a:p>
              <a:p>
                <a:pPr marL="114300" indent="0">
                  <a:buNone/>
                </a:pPr>
                <a:r>
                  <a:rPr lang="en-US" i="1" dirty="0">
                    <a:solidFill>
                      <a:srgbClr val="002060"/>
                    </a:solidFill>
                  </a:rPr>
                  <a:t>Given data</a:t>
                </a:r>
                <a:r>
                  <a:rPr lang="en-US" dirty="0">
                    <a:solidFill>
                      <a:srgbClr val="002060"/>
                    </a:solidFill>
                  </a:rPr>
                  <a:t> </a:t>
                </a:r>
                <a14:m>
                  <m:oMath xmlns:m="http://schemas.openxmlformats.org/officeDocument/2006/math">
                    <m:r>
                      <a:rPr lang="en-US" i="1" dirty="0" smtClean="0">
                        <a:solidFill>
                          <a:srgbClr val="002060"/>
                        </a:solidFill>
                        <a:latin typeface="Cambria Math" panose="02040503050406030204" pitchFamily="18" charset="0"/>
                      </a:rPr>
                      <m:t> </m:t>
                    </m:r>
                    <m:r>
                      <a:rPr lang="en-US" i="1" dirty="0">
                        <a:solidFill>
                          <a:srgbClr val="002060"/>
                        </a:solidFill>
                        <a:latin typeface="Cambria Math" panose="02040503050406030204" pitchFamily="18" charset="0"/>
                      </a:rPr>
                      <m:t>{</m:t>
                    </m:r>
                    <m:sSub>
                      <m:sSubPr>
                        <m:ctrlPr>
                          <a:rPr lang="en-US" i="1" dirty="0">
                            <a:solidFill>
                              <a:srgbClr val="002060"/>
                            </a:solidFill>
                            <a:latin typeface="Cambria Math" panose="02040503050406030204" pitchFamily="18" charset="0"/>
                          </a:rPr>
                        </m:ctrlPr>
                      </m:sSubPr>
                      <m:e>
                        <m:r>
                          <a:rPr lang="en-US" i="1" dirty="0">
                            <a:solidFill>
                              <a:srgbClr val="002060"/>
                            </a:solidFill>
                            <a:latin typeface="Cambria Math" panose="02040503050406030204" pitchFamily="18" charset="0"/>
                          </a:rPr>
                          <m:t>𝑥</m:t>
                        </m:r>
                      </m:e>
                      <m:sub>
                        <m:r>
                          <a:rPr lang="en-US" i="1" dirty="0">
                            <a:solidFill>
                              <a:srgbClr val="002060"/>
                            </a:solidFill>
                            <a:latin typeface="Cambria Math" panose="02040503050406030204" pitchFamily="18" charset="0"/>
                          </a:rPr>
                          <m:t>1</m:t>
                        </m:r>
                      </m:sub>
                    </m:sSub>
                    <m:r>
                      <a:rPr lang="en-US" i="1" dirty="0">
                        <a:solidFill>
                          <a:srgbClr val="002060"/>
                        </a:solidFill>
                        <a:latin typeface="Cambria Math" panose="02040503050406030204" pitchFamily="18" charset="0"/>
                      </a:rPr>
                      <m:t>, </m:t>
                    </m:r>
                    <m:sSub>
                      <m:sSubPr>
                        <m:ctrlPr>
                          <a:rPr lang="en-US" i="1" dirty="0">
                            <a:solidFill>
                              <a:srgbClr val="002060"/>
                            </a:solidFill>
                            <a:latin typeface="Cambria Math" panose="02040503050406030204" pitchFamily="18" charset="0"/>
                          </a:rPr>
                        </m:ctrlPr>
                      </m:sSubPr>
                      <m:e>
                        <m:r>
                          <a:rPr lang="en-US" i="1" dirty="0">
                            <a:solidFill>
                              <a:srgbClr val="002060"/>
                            </a:solidFill>
                            <a:latin typeface="Cambria Math" panose="02040503050406030204" pitchFamily="18" charset="0"/>
                          </a:rPr>
                          <m:t>𝑥</m:t>
                        </m:r>
                      </m:e>
                      <m:sub>
                        <m:r>
                          <a:rPr lang="en-US" i="1" dirty="0">
                            <a:solidFill>
                              <a:srgbClr val="002060"/>
                            </a:solidFill>
                            <a:latin typeface="Cambria Math" panose="02040503050406030204" pitchFamily="18" charset="0"/>
                          </a:rPr>
                          <m:t>2</m:t>
                        </m:r>
                      </m:sub>
                    </m:sSub>
                    <m:r>
                      <a:rPr lang="en-US" i="1" dirty="0">
                        <a:solidFill>
                          <a:srgbClr val="002060"/>
                        </a:solidFill>
                        <a:latin typeface="Cambria Math" panose="02040503050406030204" pitchFamily="18" charset="0"/>
                      </a:rPr>
                      <m:t> ,…, </m:t>
                    </m:r>
                    <m:sSub>
                      <m:sSubPr>
                        <m:ctrlPr>
                          <a:rPr lang="en-US" i="1" dirty="0">
                            <a:solidFill>
                              <a:srgbClr val="002060"/>
                            </a:solidFill>
                            <a:latin typeface="Cambria Math" panose="02040503050406030204" pitchFamily="18" charset="0"/>
                          </a:rPr>
                        </m:ctrlPr>
                      </m:sSubPr>
                      <m:e>
                        <m:r>
                          <a:rPr lang="en-US" i="1" dirty="0" err="1">
                            <a:solidFill>
                              <a:srgbClr val="002060"/>
                            </a:solidFill>
                            <a:latin typeface="Cambria Math" panose="02040503050406030204" pitchFamily="18" charset="0"/>
                          </a:rPr>
                          <m:t>𝑥</m:t>
                        </m:r>
                      </m:e>
                      <m:sub>
                        <m:r>
                          <a:rPr lang="en-US" i="1" dirty="0">
                            <a:solidFill>
                              <a:srgbClr val="002060"/>
                            </a:solidFill>
                            <a:latin typeface="Cambria Math" panose="02040503050406030204" pitchFamily="18" charset="0"/>
                          </a:rPr>
                          <m:t>𝑛</m:t>
                        </m:r>
                      </m:sub>
                    </m:sSub>
                    <m:r>
                      <a:rPr lang="en-US" i="1" dirty="0">
                        <a:solidFill>
                          <a:srgbClr val="002060"/>
                        </a:solidFill>
                        <a:latin typeface="Cambria Math" panose="02040503050406030204" pitchFamily="18" charset="0"/>
                      </a:rPr>
                      <m:t>} </m:t>
                    </m:r>
                  </m:oMath>
                </a14:m>
                <a:r>
                  <a:rPr lang="en-US" dirty="0">
                    <a:solidFill>
                      <a:srgbClr val="002060"/>
                    </a:solidFill>
                  </a:rPr>
                  <a:t>, the best linear predictor, </a:t>
                </a:r>
              </a:p>
              <a:p>
                <a:pPr marL="114300" indent="0">
                  <a:buNone/>
                </a:pPr>
                <a14:m>
                  <m:oMath xmlns:m="http://schemas.openxmlformats.org/officeDocument/2006/math">
                    <m:sSubSup>
                      <m:sSubSupPr>
                        <m:ctrlPr>
                          <a:rPr lang="en-US" i="1">
                            <a:solidFill>
                              <a:srgbClr val="002060"/>
                            </a:solidFill>
                            <a:latin typeface="Cambria Math" panose="02040503050406030204" pitchFamily="18" charset="0"/>
                          </a:rPr>
                        </m:ctrlPr>
                      </m:sSubSupPr>
                      <m:e>
                        <m:r>
                          <a:rPr lang="en-US" i="1">
                            <a:solidFill>
                              <a:srgbClr val="002060"/>
                            </a:solidFill>
                            <a:latin typeface="Cambria Math" panose="02040503050406030204" pitchFamily="18" charset="0"/>
                          </a:rPr>
                          <m:t>𝑥</m:t>
                        </m:r>
                      </m:e>
                      <m:sub>
                        <m:r>
                          <a:rPr lang="en-US" i="1">
                            <a:solidFill>
                              <a:srgbClr val="002060"/>
                            </a:solidFill>
                            <a:latin typeface="Cambria Math" panose="02040503050406030204" pitchFamily="18" charset="0"/>
                          </a:rPr>
                          <m:t>𝑛</m:t>
                        </m:r>
                        <m:r>
                          <a:rPr lang="en-US" i="1">
                            <a:solidFill>
                              <a:srgbClr val="002060"/>
                            </a:solidFill>
                            <a:latin typeface="Cambria Math" panose="02040503050406030204" pitchFamily="18" charset="0"/>
                          </a:rPr>
                          <m:t>+</m:t>
                        </m:r>
                        <m:r>
                          <a:rPr lang="en-US" i="1">
                            <a:solidFill>
                              <a:srgbClr val="002060"/>
                            </a:solidFill>
                            <a:latin typeface="Cambria Math" panose="02040503050406030204" pitchFamily="18" charset="0"/>
                          </a:rPr>
                          <m:t>𝑚</m:t>
                        </m:r>
                      </m:sub>
                      <m:sup>
                        <m:r>
                          <a:rPr lang="en-US" i="1">
                            <a:solidFill>
                              <a:srgbClr val="002060"/>
                            </a:solidFill>
                            <a:latin typeface="Cambria Math" panose="02040503050406030204" pitchFamily="18" charset="0"/>
                          </a:rPr>
                          <m:t>𝑛</m:t>
                        </m:r>
                      </m:sup>
                    </m:sSubSup>
                    <m:r>
                      <a:rPr lang="en-US" i="1">
                        <a:solidFill>
                          <a:srgbClr val="002060"/>
                        </a:solidFill>
                        <a:latin typeface="Cambria Math" panose="02040503050406030204" pitchFamily="18" charset="0"/>
                      </a:rPr>
                      <m:t>=</m:t>
                    </m:r>
                    <m:sSub>
                      <m:sSubPr>
                        <m:ctrlPr>
                          <a:rPr lang="en-US" i="1">
                            <a:solidFill>
                              <a:srgbClr val="002060"/>
                            </a:solidFill>
                            <a:latin typeface="Cambria Math" panose="02040503050406030204" pitchFamily="18" charset="0"/>
                          </a:rPr>
                        </m:ctrlPr>
                      </m:sSubPr>
                      <m:e>
                        <m:r>
                          <a:rPr lang="en-US" i="1">
                            <a:solidFill>
                              <a:srgbClr val="002060"/>
                            </a:solidFill>
                            <a:latin typeface="Cambria Math" panose="02040503050406030204" pitchFamily="18" charset="0"/>
                          </a:rPr>
                          <m:t>𝛼</m:t>
                        </m:r>
                      </m:e>
                      <m:sub>
                        <m:r>
                          <a:rPr lang="en-US" i="1">
                            <a:solidFill>
                              <a:srgbClr val="002060"/>
                            </a:solidFill>
                            <a:latin typeface="Cambria Math" panose="02040503050406030204" pitchFamily="18" charset="0"/>
                          </a:rPr>
                          <m:t>0</m:t>
                        </m:r>
                      </m:sub>
                    </m:sSub>
                    <m:r>
                      <a:rPr lang="en-US" i="1">
                        <a:solidFill>
                          <a:srgbClr val="002060"/>
                        </a:solidFill>
                        <a:latin typeface="Cambria Math" panose="02040503050406030204" pitchFamily="18" charset="0"/>
                      </a:rPr>
                      <m:t>+</m:t>
                    </m:r>
                    <m:nary>
                      <m:naryPr>
                        <m:chr m:val="∑"/>
                        <m:ctrlPr>
                          <a:rPr lang="en-US" i="1">
                            <a:solidFill>
                              <a:srgbClr val="002060"/>
                            </a:solidFill>
                            <a:latin typeface="Cambria Math" panose="02040503050406030204" pitchFamily="18" charset="0"/>
                          </a:rPr>
                        </m:ctrlPr>
                      </m:naryPr>
                      <m:sub>
                        <m:r>
                          <m:rPr>
                            <m:brk m:alnAt="23"/>
                          </m:rPr>
                          <a:rPr lang="en-US" i="1">
                            <a:solidFill>
                              <a:srgbClr val="002060"/>
                            </a:solidFill>
                            <a:latin typeface="Cambria Math" panose="02040503050406030204" pitchFamily="18" charset="0"/>
                          </a:rPr>
                          <m:t>𝑘</m:t>
                        </m:r>
                        <m:r>
                          <a:rPr lang="en-US" i="1">
                            <a:solidFill>
                              <a:srgbClr val="002060"/>
                            </a:solidFill>
                            <a:latin typeface="Cambria Math" panose="02040503050406030204" pitchFamily="18" charset="0"/>
                          </a:rPr>
                          <m:t>=1</m:t>
                        </m:r>
                      </m:sub>
                      <m:sup>
                        <m:r>
                          <a:rPr lang="en-US" i="1">
                            <a:solidFill>
                              <a:srgbClr val="002060"/>
                            </a:solidFill>
                            <a:latin typeface="Cambria Math" panose="02040503050406030204" pitchFamily="18" charset="0"/>
                          </a:rPr>
                          <m:t>𝑛</m:t>
                        </m:r>
                      </m:sup>
                      <m:e>
                        <m:sSub>
                          <m:sSubPr>
                            <m:ctrlPr>
                              <a:rPr lang="en-US" i="1">
                                <a:solidFill>
                                  <a:srgbClr val="002060"/>
                                </a:solidFill>
                                <a:latin typeface="Cambria Math" panose="02040503050406030204" pitchFamily="18" charset="0"/>
                              </a:rPr>
                            </m:ctrlPr>
                          </m:sSubPr>
                          <m:e>
                            <m:r>
                              <a:rPr lang="en-US" i="1">
                                <a:solidFill>
                                  <a:srgbClr val="002060"/>
                                </a:solidFill>
                                <a:latin typeface="Cambria Math" panose="02040503050406030204" pitchFamily="18" charset="0"/>
                              </a:rPr>
                              <m:t>𝛼</m:t>
                            </m:r>
                          </m:e>
                          <m:sub>
                            <m:r>
                              <a:rPr lang="en-US" i="1">
                                <a:solidFill>
                                  <a:srgbClr val="002060"/>
                                </a:solidFill>
                                <a:latin typeface="Cambria Math" panose="02040503050406030204" pitchFamily="18" charset="0"/>
                              </a:rPr>
                              <m:t>𝑘</m:t>
                            </m:r>
                          </m:sub>
                        </m:sSub>
                        <m:sSub>
                          <m:sSubPr>
                            <m:ctrlPr>
                              <a:rPr lang="en-US" i="1">
                                <a:solidFill>
                                  <a:srgbClr val="002060"/>
                                </a:solidFill>
                                <a:latin typeface="Cambria Math" panose="02040503050406030204" pitchFamily="18" charset="0"/>
                              </a:rPr>
                            </m:ctrlPr>
                          </m:sSubPr>
                          <m:e>
                            <m:r>
                              <a:rPr lang="en-US" i="1">
                                <a:solidFill>
                                  <a:srgbClr val="002060"/>
                                </a:solidFill>
                                <a:latin typeface="Cambria Math" panose="02040503050406030204" pitchFamily="18" charset="0"/>
                              </a:rPr>
                              <m:t>𝑥</m:t>
                            </m:r>
                          </m:e>
                          <m:sub>
                            <m:r>
                              <a:rPr lang="en-US" i="1">
                                <a:solidFill>
                                  <a:srgbClr val="002060"/>
                                </a:solidFill>
                                <a:latin typeface="Cambria Math" panose="02040503050406030204" pitchFamily="18" charset="0"/>
                              </a:rPr>
                              <m:t>𝑘</m:t>
                            </m:r>
                          </m:sub>
                        </m:sSub>
                      </m:e>
                    </m:nary>
                    <m:r>
                      <a:rPr lang="en-US" i="1">
                        <a:solidFill>
                          <a:srgbClr val="002060"/>
                        </a:solidFill>
                        <a:latin typeface="Cambria Math" panose="02040503050406030204" pitchFamily="18" charset="0"/>
                      </a:rPr>
                      <m:t>,</m:t>
                    </m:r>
                  </m:oMath>
                </a14:m>
                <a:r>
                  <a:rPr lang="en-US" dirty="0">
                    <a:solidFill>
                      <a:srgbClr val="002060"/>
                    </a:solidFill>
                  </a:rPr>
                  <a:t> of </a:t>
                </a:r>
                <a14:m>
                  <m:oMath xmlns:m="http://schemas.openxmlformats.org/officeDocument/2006/math">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𝑥</m:t>
                        </m:r>
                      </m:e>
                      <m:sub>
                        <m:r>
                          <a:rPr lang="en-US" b="0" i="1" smtClean="0">
                            <a:solidFill>
                              <a:srgbClr val="002060"/>
                            </a:solidFill>
                            <a:latin typeface="Cambria Math" panose="02040503050406030204" pitchFamily="18" charset="0"/>
                          </a:rPr>
                          <m:t>𝑛</m:t>
                        </m:r>
                        <m:r>
                          <a:rPr lang="en-US" b="0" i="1" smtClean="0">
                            <a:solidFill>
                              <a:srgbClr val="002060"/>
                            </a:solidFill>
                            <a:latin typeface="Cambria Math" panose="02040503050406030204" pitchFamily="18" charset="0"/>
                          </a:rPr>
                          <m:t>+</m:t>
                        </m:r>
                        <m:r>
                          <a:rPr lang="en-US" b="0" i="1" smtClean="0">
                            <a:solidFill>
                              <a:srgbClr val="002060"/>
                            </a:solidFill>
                            <a:latin typeface="Cambria Math" panose="02040503050406030204" pitchFamily="18" charset="0"/>
                          </a:rPr>
                          <m:t>𝑚</m:t>
                        </m:r>
                      </m:sub>
                    </m:sSub>
                  </m:oMath>
                </a14:m>
                <a:r>
                  <a:rPr lang="en-US" dirty="0">
                    <a:solidFill>
                      <a:srgbClr val="002060"/>
                    </a:solidFill>
                  </a:rPr>
                  <a:t> for </a:t>
                </a:r>
                <a14:m>
                  <m:oMath xmlns:m="http://schemas.openxmlformats.org/officeDocument/2006/math">
                    <m:r>
                      <a:rPr lang="en-US" b="0" i="1" smtClean="0">
                        <a:solidFill>
                          <a:srgbClr val="002060"/>
                        </a:solidFill>
                        <a:latin typeface="Cambria Math" panose="02040503050406030204" pitchFamily="18" charset="0"/>
                      </a:rPr>
                      <m:t>𝑚</m:t>
                    </m:r>
                    <m:r>
                      <a:rPr lang="en-US" b="0" i="1" smtClean="0">
                        <a:solidFill>
                          <a:srgbClr val="002060"/>
                        </a:solidFill>
                        <a:latin typeface="Cambria Math" panose="02040503050406030204" pitchFamily="18" charset="0"/>
                      </a:rPr>
                      <m:t>≥1,</m:t>
                    </m:r>
                  </m:oMath>
                </a14:m>
                <a:r>
                  <a:rPr lang="en-US" dirty="0">
                    <a:solidFill>
                      <a:srgbClr val="002060"/>
                    </a:solidFill>
                  </a:rPr>
                  <a:t> is found by solving</a:t>
                </a:r>
              </a:p>
              <a:p>
                <a:pPr marL="114300" indent="0">
                  <a:buNone/>
                </a:pPr>
                <a:endParaRPr lang="en-US" dirty="0">
                  <a:solidFill>
                    <a:srgbClr val="002060"/>
                  </a:solidFill>
                </a:endParaRPr>
              </a:p>
              <a:p>
                <a:pPr marL="114300" indent="0">
                  <a:buNone/>
                </a:pPr>
                <a14:m>
                  <m:oMathPara xmlns:m="http://schemas.openxmlformats.org/officeDocument/2006/math">
                    <m:oMathParaPr>
                      <m:jc m:val="centerGroup"/>
                    </m:oMathParaPr>
                    <m:oMath xmlns:m="http://schemas.openxmlformats.org/officeDocument/2006/math">
                      <m:r>
                        <a:rPr lang="en-US" b="0" i="1" smtClean="0">
                          <a:solidFill>
                            <a:srgbClr val="002060"/>
                          </a:solidFill>
                          <a:latin typeface="Cambria Math" panose="02040503050406030204" pitchFamily="18" charset="0"/>
                        </a:rPr>
                        <m:t>𝐸</m:t>
                      </m:r>
                      <m:d>
                        <m:dPr>
                          <m:begChr m:val="["/>
                          <m:endChr m:val="]"/>
                          <m:ctrlPr>
                            <a:rPr lang="en-US" b="0" i="1" smtClean="0">
                              <a:solidFill>
                                <a:srgbClr val="002060"/>
                              </a:solidFill>
                              <a:latin typeface="Cambria Math" panose="02040503050406030204" pitchFamily="18" charset="0"/>
                            </a:rPr>
                          </m:ctrlPr>
                        </m:dPr>
                        <m:e>
                          <m:d>
                            <m:dPr>
                              <m:ctrlPr>
                                <a:rPr lang="en-US" b="0" i="1" smtClean="0">
                                  <a:solidFill>
                                    <a:srgbClr val="002060"/>
                                  </a:solidFill>
                                  <a:latin typeface="Cambria Math" panose="02040503050406030204" pitchFamily="18" charset="0"/>
                                </a:rPr>
                              </m:ctrlPr>
                            </m:dPr>
                            <m:e>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𝑥</m:t>
                                  </m:r>
                                </m:e>
                                <m:sub>
                                  <m:r>
                                    <a:rPr lang="en-US" b="0" i="1" smtClean="0">
                                      <a:solidFill>
                                        <a:srgbClr val="002060"/>
                                      </a:solidFill>
                                      <a:latin typeface="Cambria Math" panose="02040503050406030204" pitchFamily="18" charset="0"/>
                                    </a:rPr>
                                    <m:t>𝑛</m:t>
                                  </m:r>
                                  <m:r>
                                    <a:rPr lang="en-US" b="0" i="1" smtClean="0">
                                      <a:solidFill>
                                        <a:srgbClr val="002060"/>
                                      </a:solidFill>
                                      <a:latin typeface="Cambria Math" panose="02040503050406030204" pitchFamily="18" charset="0"/>
                                    </a:rPr>
                                    <m:t>+</m:t>
                                  </m:r>
                                  <m:r>
                                    <a:rPr lang="en-US" b="0" i="1" smtClean="0">
                                      <a:solidFill>
                                        <a:srgbClr val="002060"/>
                                      </a:solidFill>
                                      <a:latin typeface="Cambria Math" panose="02040503050406030204" pitchFamily="18" charset="0"/>
                                    </a:rPr>
                                    <m:t>𝑚</m:t>
                                  </m:r>
                                </m:sub>
                              </m:sSub>
                              <m:r>
                                <a:rPr lang="en-US" b="0" i="1" smtClean="0">
                                  <a:solidFill>
                                    <a:srgbClr val="002060"/>
                                  </a:solidFill>
                                  <a:latin typeface="Cambria Math" panose="02040503050406030204" pitchFamily="18" charset="0"/>
                                </a:rPr>
                                <m:t>−</m:t>
                              </m:r>
                              <m:sSubSup>
                                <m:sSubSupPr>
                                  <m:ctrlPr>
                                    <a:rPr lang="en-US" b="0" i="1" smtClean="0">
                                      <a:solidFill>
                                        <a:srgbClr val="002060"/>
                                      </a:solidFill>
                                      <a:latin typeface="Cambria Math" panose="02040503050406030204" pitchFamily="18" charset="0"/>
                                    </a:rPr>
                                  </m:ctrlPr>
                                </m:sSubSupPr>
                                <m:e>
                                  <m:r>
                                    <a:rPr lang="en-US" b="0" i="1" smtClean="0">
                                      <a:solidFill>
                                        <a:srgbClr val="002060"/>
                                      </a:solidFill>
                                      <a:latin typeface="Cambria Math" panose="02040503050406030204" pitchFamily="18" charset="0"/>
                                    </a:rPr>
                                    <m:t>𝑥</m:t>
                                  </m:r>
                                </m:e>
                                <m:sub>
                                  <m:r>
                                    <a:rPr lang="en-US" b="0" i="1" smtClean="0">
                                      <a:solidFill>
                                        <a:srgbClr val="002060"/>
                                      </a:solidFill>
                                      <a:latin typeface="Cambria Math" panose="02040503050406030204" pitchFamily="18" charset="0"/>
                                    </a:rPr>
                                    <m:t>𝑛</m:t>
                                  </m:r>
                                  <m:r>
                                    <a:rPr lang="en-US" b="0" i="1" smtClean="0">
                                      <a:solidFill>
                                        <a:srgbClr val="002060"/>
                                      </a:solidFill>
                                      <a:latin typeface="Cambria Math" panose="02040503050406030204" pitchFamily="18" charset="0"/>
                                    </a:rPr>
                                    <m:t>+</m:t>
                                  </m:r>
                                  <m:r>
                                    <a:rPr lang="en-US" b="0" i="1" smtClean="0">
                                      <a:solidFill>
                                        <a:srgbClr val="002060"/>
                                      </a:solidFill>
                                      <a:latin typeface="Cambria Math" panose="02040503050406030204" pitchFamily="18" charset="0"/>
                                    </a:rPr>
                                    <m:t>𝑚</m:t>
                                  </m:r>
                                </m:sub>
                                <m:sup>
                                  <m:r>
                                    <a:rPr lang="en-US" b="0" i="1" smtClean="0">
                                      <a:solidFill>
                                        <a:srgbClr val="002060"/>
                                      </a:solidFill>
                                      <a:latin typeface="Cambria Math" panose="02040503050406030204" pitchFamily="18" charset="0"/>
                                    </a:rPr>
                                    <m:t>𝑛</m:t>
                                  </m:r>
                                </m:sup>
                              </m:sSubSup>
                            </m:e>
                          </m:d>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𝑥</m:t>
                              </m:r>
                            </m:e>
                            <m:sub>
                              <m:r>
                                <a:rPr lang="en-US" b="0" i="1" smtClean="0">
                                  <a:solidFill>
                                    <a:srgbClr val="002060"/>
                                  </a:solidFill>
                                  <a:latin typeface="Cambria Math" panose="02040503050406030204" pitchFamily="18" charset="0"/>
                                </a:rPr>
                                <m:t>𝑘</m:t>
                              </m:r>
                            </m:sub>
                          </m:sSub>
                        </m:e>
                      </m:d>
                      <m:r>
                        <a:rPr lang="en-US" b="0" i="1" smtClean="0">
                          <a:solidFill>
                            <a:srgbClr val="002060"/>
                          </a:solidFill>
                          <a:latin typeface="Cambria Math" panose="02040503050406030204" pitchFamily="18" charset="0"/>
                        </a:rPr>
                        <m:t>=0,  </m:t>
                      </m:r>
                      <m:r>
                        <a:rPr lang="en-US" b="0" i="1" smtClean="0">
                          <a:solidFill>
                            <a:srgbClr val="002060"/>
                          </a:solidFill>
                          <a:latin typeface="Cambria Math" panose="02040503050406030204" pitchFamily="18" charset="0"/>
                        </a:rPr>
                        <m:t>𝑘</m:t>
                      </m:r>
                      <m:r>
                        <a:rPr lang="en-US" b="0" i="1" smtClean="0">
                          <a:solidFill>
                            <a:srgbClr val="002060"/>
                          </a:solidFill>
                          <a:latin typeface="Cambria Math" panose="02040503050406030204" pitchFamily="18" charset="0"/>
                        </a:rPr>
                        <m:t>=0,1,…</m:t>
                      </m:r>
                      <m:r>
                        <a:rPr lang="en-US" b="0" i="1" smtClean="0">
                          <a:solidFill>
                            <a:srgbClr val="002060"/>
                          </a:solidFill>
                          <a:latin typeface="Cambria Math" panose="02040503050406030204" pitchFamily="18" charset="0"/>
                        </a:rPr>
                        <m:t>𝑛</m:t>
                      </m:r>
                      <m:r>
                        <a:rPr lang="en-US" b="0" i="1" smtClean="0">
                          <a:solidFill>
                            <a:srgbClr val="002060"/>
                          </a:solidFill>
                          <a:latin typeface="Cambria Math" panose="02040503050406030204" pitchFamily="18" charset="0"/>
                        </a:rPr>
                        <m:t>,</m:t>
                      </m:r>
                    </m:oMath>
                  </m:oMathPara>
                </a14:m>
                <a:endParaRPr lang="en-US" b="0" dirty="0">
                  <a:solidFill>
                    <a:srgbClr val="002060"/>
                  </a:solidFill>
                </a:endParaRPr>
              </a:p>
              <a:p>
                <a:pPr marL="114300" indent="0">
                  <a:buNone/>
                </a:pPr>
                <a:r>
                  <a:rPr lang="en-US" dirty="0">
                    <a:solidFill>
                      <a:srgbClr val="002060"/>
                    </a:solidFill>
                  </a:rPr>
                  <a:t>where </a:t>
                </a:r>
                <a14:m>
                  <m:oMath xmlns:m="http://schemas.openxmlformats.org/officeDocument/2006/math">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𝑥</m:t>
                        </m:r>
                      </m:e>
                      <m:sub>
                        <m:r>
                          <a:rPr lang="en-US" b="0" i="1" smtClean="0">
                            <a:solidFill>
                              <a:srgbClr val="002060"/>
                            </a:solidFill>
                            <a:latin typeface="Cambria Math" panose="02040503050406030204" pitchFamily="18" charset="0"/>
                          </a:rPr>
                          <m:t>0</m:t>
                        </m:r>
                      </m:sub>
                    </m:sSub>
                    <m:r>
                      <a:rPr lang="en-US" b="0" i="1" smtClean="0">
                        <a:solidFill>
                          <a:srgbClr val="002060"/>
                        </a:solidFill>
                        <a:latin typeface="Cambria Math" panose="02040503050406030204" pitchFamily="18" charset="0"/>
                      </a:rPr>
                      <m:t>=1, </m:t>
                    </m:r>
                  </m:oMath>
                </a14:m>
                <a:r>
                  <a:rPr lang="en-US" dirty="0">
                    <a:solidFill>
                      <a:srgbClr val="002060"/>
                    </a:solidFill>
                  </a:rPr>
                  <a:t> for </a:t>
                </a:r>
                <a14:m>
                  <m:oMath xmlns:m="http://schemas.openxmlformats.org/officeDocument/2006/math">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𝛼</m:t>
                        </m:r>
                      </m:e>
                      <m:sub>
                        <m:r>
                          <a:rPr lang="en-US" b="0" i="1" smtClean="0">
                            <a:solidFill>
                              <a:srgbClr val="002060"/>
                            </a:solidFill>
                            <a:latin typeface="Cambria Math" panose="02040503050406030204" pitchFamily="18" charset="0"/>
                          </a:rPr>
                          <m:t>0</m:t>
                        </m:r>
                      </m:sub>
                    </m:sSub>
                    <m:r>
                      <a:rPr lang="en-US" b="0" i="1" smtClean="0">
                        <a:solidFill>
                          <a:srgbClr val="002060"/>
                        </a:solidFill>
                        <a:latin typeface="Cambria Math" panose="02040503050406030204" pitchFamily="18" charset="0"/>
                      </a:rPr>
                      <m:t>,</m:t>
                    </m:r>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𝛼</m:t>
                        </m:r>
                      </m:e>
                      <m:sub>
                        <m:r>
                          <a:rPr lang="en-US" b="0" i="1" smtClean="0">
                            <a:solidFill>
                              <a:srgbClr val="002060"/>
                            </a:solidFill>
                            <a:latin typeface="Cambria Math" panose="02040503050406030204" pitchFamily="18" charset="0"/>
                          </a:rPr>
                          <m:t>1</m:t>
                        </m:r>
                      </m:sub>
                    </m:sSub>
                    <m:r>
                      <a:rPr lang="en-US" b="0" i="1" smtClean="0">
                        <a:solidFill>
                          <a:srgbClr val="002060"/>
                        </a:solidFill>
                        <a:latin typeface="Cambria Math" panose="02040503050406030204" pitchFamily="18" charset="0"/>
                      </a:rPr>
                      <m:t>,…</m:t>
                    </m:r>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𝛼</m:t>
                        </m:r>
                      </m:e>
                      <m:sub>
                        <m:r>
                          <a:rPr lang="en-US" b="0" i="1" smtClean="0">
                            <a:solidFill>
                              <a:srgbClr val="002060"/>
                            </a:solidFill>
                            <a:latin typeface="Cambria Math" panose="02040503050406030204" pitchFamily="18" charset="0"/>
                          </a:rPr>
                          <m:t>𝑛</m:t>
                        </m:r>
                      </m:sub>
                    </m:sSub>
                    <m:r>
                      <a:rPr lang="en-US" b="0" i="1" smtClean="0">
                        <a:solidFill>
                          <a:srgbClr val="002060"/>
                        </a:solidFill>
                        <a:latin typeface="Cambria Math" panose="02040503050406030204" pitchFamily="18" charset="0"/>
                      </a:rPr>
                      <m:t>.</m:t>
                    </m:r>
                  </m:oMath>
                </a14:m>
                <a:br>
                  <a:rPr lang="en-US" dirty="0"/>
                </a:br>
                <a:endParaRPr lang="en-US" dirty="0"/>
              </a:p>
              <a:p>
                <a:pPr marL="114300" indent="0">
                  <a:buNone/>
                </a:pPr>
                <a:r>
                  <a:rPr lang="en-US" dirty="0"/>
                  <a:t>The equations </a:t>
                </a:r>
                <a14:m>
                  <m:oMath xmlns:m="http://schemas.openxmlformats.org/officeDocument/2006/math">
                    <m:r>
                      <a:rPr lang="en-US" i="1">
                        <a:latin typeface="Cambria Math" panose="02040503050406030204" pitchFamily="18" charset="0"/>
                      </a:rPr>
                      <m:t>𝐸</m:t>
                    </m:r>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𝑚</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𝑚</m:t>
                                </m:r>
                              </m:sub>
                              <m:sup>
                                <m:r>
                                  <a:rPr lang="en-US" i="1">
                                    <a:latin typeface="Cambria Math" panose="02040503050406030204" pitchFamily="18" charset="0"/>
                                  </a:rPr>
                                  <m:t>𝑛</m:t>
                                </m:r>
                              </m:sup>
                            </m:sSubSup>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𝑘</m:t>
                            </m:r>
                          </m:sub>
                        </m:sSub>
                      </m:e>
                    </m:d>
                    <m:r>
                      <a:rPr lang="en-US" i="1">
                        <a:latin typeface="Cambria Math" panose="02040503050406030204" pitchFamily="18" charset="0"/>
                      </a:rPr>
                      <m:t>=0,  </m:t>
                    </m:r>
                    <m:r>
                      <a:rPr lang="en-US" i="1">
                        <a:latin typeface="Cambria Math" panose="02040503050406030204" pitchFamily="18" charset="0"/>
                      </a:rPr>
                      <m:t>𝑘</m:t>
                    </m:r>
                    <m:r>
                      <a:rPr lang="en-US" i="1">
                        <a:latin typeface="Cambria Math" panose="02040503050406030204" pitchFamily="18" charset="0"/>
                      </a:rPr>
                      <m:t>=0,1,…</m:t>
                    </m:r>
                    <m:r>
                      <a:rPr lang="en-US" i="1">
                        <a:latin typeface="Cambria Math" panose="02040503050406030204" pitchFamily="18" charset="0"/>
                      </a:rPr>
                      <m:t>𝑛</m:t>
                    </m:r>
                    <m:r>
                      <a:rPr lang="en-US" b="0" i="1" smtClean="0">
                        <a:latin typeface="Cambria Math" panose="02040503050406030204" pitchFamily="18" charset="0"/>
                      </a:rPr>
                      <m:t> </m:t>
                    </m:r>
                  </m:oMath>
                </a14:m>
                <a:r>
                  <a:rPr lang="en-US" dirty="0"/>
                  <a:t> are called the</a:t>
                </a:r>
                <a:br>
                  <a:rPr lang="en-US" dirty="0"/>
                </a:br>
                <a:r>
                  <a:rPr lang="en-US" b="1" i="1" dirty="0"/>
                  <a:t>prediction equations</a:t>
                </a:r>
                <a:br>
                  <a:rPr lang="en-US" dirty="0"/>
                </a:br>
                <a:endParaRPr lang="en-US" dirty="0"/>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710214" y="1325563"/>
                <a:ext cx="11176986" cy="5030787"/>
              </a:xfrm>
              <a:blipFill>
                <a:blip r:embed="rId2"/>
                <a:stretch>
                  <a:fillRect t="-363"/>
                </a:stretch>
              </a:blipFill>
            </p:spPr>
            <p:txBody>
              <a:bodyPr/>
              <a:lstStyle/>
              <a:p>
                <a:r>
                  <a:rPr lang="ru-UA">
                    <a:noFill/>
                  </a:rPr>
                  <a:t> </a:t>
                </a:r>
              </a:p>
            </p:txBody>
          </p:sp>
        </mc:Fallback>
      </mc:AlternateContent>
      <p:sp>
        <p:nvSpPr>
          <p:cNvPr id="2" name="Заголовок 1"/>
          <p:cNvSpPr>
            <a:spLocks noGrp="1"/>
          </p:cNvSpPr>
          <p:nvPr>
            <p:ph type="title"/>
          </p:nvPr>
        </p:nvSpPr>
        <p:spPr>
          <a:xfrm>
            <a:off x="0" y="0"/>
            <a:ext cx="10515600" cy="1325563"/>
          </a:xfrm>
        </p:spPr>
        <p:txBody>
          <a:bodyPr>
            <a:normAutofit/>
          </a:bodyPr>
          <a:lstStyle/>
          <a:p>
            <a:r>
              <a:rPr lang="en-US" b="1" dirty="0"/>
              <a:t>Best  linear predictors (BLPs)</a:t>
            </a:r>
            <a:br>
              <a:rPr lang="en-US" dirty="0"/>
            </a:br>
            <a:endParaRPr lang="ru-RU" dirty="0"/>
          </a:p>
        </p:txBody>
      </p:sp>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44</a:t>
            </a:fld>
            <a:endParaRPr lang="en-US"/>
          </a:p>
        </p:txBody>
      </p:sp>
    </p:spTree>
    <p:extLst>
      <p:ext uri="{BB962C8B-B14F-4D97-AF65-F5344CB8AC3E}">
        <p14:creationId xmlns:p14="http://schemas.microsoft.com/office/powerpoint/2010/main" val="40562666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710214" y="1325563"/>
                <a:ext cx="11176986" cy="5030787"/>
              </a:xfrm>
            </p:spPr>
            <p:txBody>
              <a:bodyPr>
                <a:normAutofit fontScale="92500" lnSpcReduction="10000"/>
              </a:bodyPr>
              <a:lstStyle/>
              <a:p>
                <a:pPr marL="114300" indent="0">
                  <a:buNone/>
                </a:pPr>
                <a:r>
                  <a:rPr lang="en-US" dirty="0"/>
                  <a:t>If </a:t>
                </a:r>
                <a14:m>
                  <m:oMath xmlns:m="http://schemas.openxmlformats.org/officeDocument/2006/math">
                    <m:r>
                      <a:rPr lang="en-US" b="0" i="1" smtClean="0">
                        <a:latin typeface="Cambria Math" panose="02040503050406030204" pitchFamily="18" charset="0"/>
                      </a:rPr>
                      <m:t>𝐸</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𝜇</m:t>
                    </m:r>
                    <m:r>
                      <a:rPr lang="en-US" b="0" i="1" smtClean="0">
                        <a:latin typeface="Cambria Math" panose="02040503050406030204" pitchFamily="18" charset="0"/>
                      </a:rPr>
                      <m:t>,</m:t>
                    </m:r>
                  </m:oMath>
                </a14:m>
                <a:r>
                  <a:rPr lang="en-US" dirty="0"/>
                  <a:t> the first prediction equation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=0</m:t>
                    </m:r>
                  </m:oMath>
                </a14:m>
                <a:r>
                  <a:rPr lang="en-US" dirty="0"/>
                  <a:t>) implies:</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sub>
                            <m:sup>
                              <m:r>
                                <a:rPr lang="en-US" b="0" i="1" smtClean="0">
                                  <a:latin typeface="Cambria Math" panose="02040503050406030204" pitchFamily="18" charset="0"/>
                                </a:rPr>
                                <m:t>𝑛</m:t>
                              </m:r>
                            </m:sup>
                          </m:sSubSup>
                        </m:e>
                      </m:d>
                      <m:r>
                        <a:rPr lang="en-US" b="0" i="1" smtClean="0">
                          <a:latin typeface="Cambria Math" panose="02040503050406030204" pitchFamily="18" charset="0"/>
                        </a:rPr>
                        <m:t>=</m:t>
                      </m:r>
                      <m:r>
                        <a:rPr lang="en-US" b="0" i="1" smtClean="0">
                          <a:latin typeface="Cambria Math" panose="02040503050406030204" pitchFamily="18" charset="0"/>
                        </a:rPr>
                        <m:t>𝐸</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sub>
                          </m:sSub>
                        </m:e>
                      </m:d>
                      <m:r>
                        <a:rPr lang="en-US" b="0" i="1" smtClean="0">
                          <a:latin typeface="Cambria Math" panose="02040503050406030204" pitchFamily="18" charset="0"/>
                        </a:rPr>
                        <m:t>=</m:t>
                      </m:r>
                      <m:r>
                        <a:rPr lang="en-US" b="0" i="1" smtClean="0">
                          <a:latin typeface="Cambria Math" panose="02040503050406030204" pitchFamily="18" charset="0"/>
                        </a:rPr>
                        <m:t>𝜇</m:t>
                      </m:r>
                      <m:r>
                        <a:rPr lang="en-US" b="0" i="1" smtClean="0">
                          <a:latin typeface="Cambria Math" panose="02040503050406030204" pitchFamily="18" charset="0"/>
                        </a:rPr>
                        <m:t>.</m:t>
                      </m:r>
                    </m:oMath>
                  </m:oMathPara>
                </a14:m>
                <a:endParaRPr lang="en-US" dirty="0"/>
              </a:p>
              <a:p>
                <a:pPr marL="114300" indent="0">
                  <a:buNone/>
                </a:pPr>
                <a:r>
                  <a:rPr lang="en-US" dirty="0"/>
                  <a:t>Thus, taking expectation of </a:t>
                </a:r>
                <a14:m>
                  <m:oMath xmlns:m="http://schemas.openxmlformats.org/officeDocument/2006/math">
                    <m:sSubSup>
                      <m:sSubSupPr>
                        <m:ctrlPr>
                          <a:rPr lang="en-US" i="1">
                            <a:solidFill>
                              <a:srgbClr val="002060"/>
                            </a:solidFill>
                            <a:latin typeface="Cambria Math" panose="02040503050406030204" pitchFamily="18" charset="0"/>
                          </a:rPr>
                        </m:ctrlPr>
                      </m:sSubSupPr>
                      <m:e>
                        <m:r>
                          <a:rPr lang="en-US" i="1">
                            <a:solidFill>
                              <a:srgbClr val="002060"/>
                            </a:solidFill>
                            <a:latin typeface="Cambria Math" panose="02040503050406030204" pitchFamily="18" charset="0"/>
                          </a:rPr>
                          <m:t>𝑥</m:t>
                        </m:r>
                      </m:e>
                      <m:sub>
                        <m:r>
                          <a:rPr lang="en-US" i="1">
                            <a:solidFill>
                              <a:srgbClr val="002060"/>
                            </a:solidFill>
                            <a:latin typeface="Cambria Math" panose="02040503050406030204" pitchFamily="18" charset="0"/>
                          </a:rPr>
                          <m:t>𝑛</m:t>
                        </m:r>
                        <m:r>
                          <a:rPr lang="en-US" i="1">
                            <a:solidFill>
                              <a:srgbClr val="002060"/>
                            </a:solidFill>
                            <a:latin typeface="Cambria Math" panose="02040503050406030204" pitchFamily="18" charset="0"/>
                          </a:rPr>
                          <m:t>+</m:t>
                        </m:r>
                        <m:r>
                          <a:rPr lang="en-US" i="1">
                            <a:solidFill>
                              <a:srgbClr val="002060"/>
                            </a:solidFill>
                            <a:latin typeface="Cambria Math" panose="02040503050406030204" pitchFamily="18" charset="0"/>
                          </a:rPr>
                          <m:t>𝑚</m:t>
                        </m:r>
                      </m:sub>
                      <m:sup>
                        <m:r>
                          <a:rPr lang="en-US" i="1">
                            <a:solidFill>
                              <a:srgbClr val="002060"/>
                            </a:solidFill>
                            <a:latin typeface="Cambria Math" panose="02040503050406030204" pitchFamily="18" charset="0"/>
                          </a:rPr>
                          <m:t>𝑛</m:t>
                        </m:r>
                      </m:sup>
                    </m:sSubSup>
                    <m:r>
                      <a:rPr lang="en-US" i="1">
                        <a:solidFill>
                          <a:srgbClr val="002060"/>
                        </a:solidFill>
                        <a:latin typeface="Cambria Math" panose="02040503050406030204" pitchFamily="18" charset="0"/>
                      </a:rPr>
                      <m:t>=</m:t>
                    </m:r>
                    <m:sSub>
                      <m:sSubPr>
                        <m:ctrlPr>
                          <a:rPr lang="en-US" i="1">
                            <a:solidFill>
                              <a:srgbClr val="002060"/>
                            </a:solidFill>
                            <a:latin typeface="Cambria Math" panose="02040503050406030204" pitchFamily="18" charset="0"/>
                          </a:rPr>
                        </m:ctrlPr>
                      </m:sSubPr>
                      <m:e>
                        <m:r>
                          <a:rPr lang="en-US" i="1">
                            <a:solidFill>
                              <a:srgbClr val="002060"/>
                            </a:solidFill>
                            <a:latin typeface="Cambria Math" panose="02040503050406030204" pitchFamily="18" charset="0"/>
                          </a:rPr>
                          <m:t>𝛼</m:t>
                        </m:r>
                      </m:e>
                      <m:sub>
                        <m:r>
                          <a:rPr lang="en-US" i="1">
                            <a:solidFill>
                              <a:srgbClr val="002060"/>
                            </a:solidFill>
                            <a:latin typeface="Cambria Math" panose="02040503050406030204" pitchFamily="18" charset="0"/>
                          </a:rPr>
                          <m:t>0</m:t>
                        </m:r>
                      </m:sub>
                    </m:sSub>
                    <m:r>
                      <a:rPr lang="en-US" i="1">
                        <a:solidFill>
                          <a:srgbClr val="002060"/>
                        </a:solidFill>
                        <a:latin typeface="Cambria Math" panose="02040503050406030204" pitchFamily="18" charset="0"/>
                      </a:rPr>
                      <m:t>+</m:t>
                    </m:r>
                    <m:nary>
                      <m:naryPr>
                        <m:chr m:val="∑"/>
                        <m:ctrlPr>
                          <a:rPr lang="en-US" i="1">
                            <a:solidFill>
                              <a:srgbClr val="002060"/>
                            </a:solidFill>
                            <a:latin typeface="Cambria Math" panose="02040503050406030204" pitchFamily="18" charset="0"/>
                          </a:rPr>
                        </m:ctrlPr>
                      </m:naryPr>
                      <m:sub>
                        <m:r>
                          <m:rPr>
                            <m:brk m:alnAt="23"/>
                          </m:rPr>
                          <a:rPr lang="en-US" i="1">
                            <a:solidFill>
                              <a:srgbClr val="002060"/>
                            </a:solidFill>
                            <a:latin typeface="Cambria Math" panose="02040503050406030204" pitchFamily="18" charset="0"/>
                          </a:rPr>
                          <m:t>𝑘</m:t>
                        </m:r>
                        <m:r>
                          <a:rPr lang="en-US" i="1">
                            <a:solidFill>
                              <a:srgbClr val="002060"/>
                            </a:solidFill>
                            <a:latin typeface="Cambria Math" panose="02040503050406030204" pitchFamily="18" charset="0"/>
                          </a:rPr>
                          <m:t>=1</m:t>
                        </m:r>
                      </m:sub>
                      <m:sup>
                        <m:r>
                          <a:rPr lang="en-US" i="1">
                            <a:solidFill>
                              <a:srgbClr val="002060"/>
                            </a:solidFill>
                            <a:latin typeface="Cambria Math" panose="02040503050406030204" pitchFamily="18" charset="0"/>
                          </a:rPr>
                          <m:t>𝑛</m:t>
                        </m:r>
                      </m:sup>
                      <m:e>
                        <m:sSub>
                          <m:sSubPr>
                            <m:ctrlPr>
                              <a:rPr lang="en-US" i="1">
                                <a:solidFill>
                                  <a:srgbClr val="002060"/>
                                </a:solidFill>
                                <a:latin typeface="Cambria Math" panose="02040503050406030204" pitchFamily="18" charset="0"/>
                              </a:rPr>
                            </m:ctrlPr>
                          </m:sSubPr>
                          <m:e>
                            <m:r>
                              <a:rPr lang="en-US" i="1">
                                <a:solidFill>
                                  <a:srgbClr val="002060"/>
                                </a:solidFill>
                                <a:latin typeface="Cambria Math" panose="02040503050406030204" pitchFamily="18" charset="0"/>
                              </a:rPr>
                              <m:t>𝛼</m:t>
                            </m:r>
                          </m:e>
                          <m:sub>
                            <m:r>
                              <a:rPr lang="en-US" i="1">
                                <a:solidFill>
                                  <a:srgbClr val="002060"/>
                                </a:solidFill>
                                <a:latin typeface="Cambria Math" panose="02040503050406030204" pitchFamily="18" charset="0"/>
                              </a:rPr>
                              <m:t>𝑘</m:t>
                            </m:r>
                          </m:sub>
                        </m:sSub>
                        <m:sSub>
                          <m:sSubPr>
                            <m:ctrlPr>
                              <a:rPr lang="en-US" i="1">
                                <a:solidFill>
                                  <a:srgbClr val="002060"/>
                                </a:solidFill>
                                <a:latin typeface="Cambria Math" panose="02040503050406030204" pitchFamily="18" charset="0"/>
                              </a:rPr>
                            </m:ctrlPr>
                          </m:sSubPr>
                          <m:e>
                            <m:r>
                              <a:rPr lang="en-US" i="1">
                                <a:solidFill>
                                  <a:srgbClr val="002060"/>
                                </a:solidFill>
                                <a:latin typeface="Cambria Math" panose="02040503050406030204" pitchFamily="18" charset="0"/>
                              </a:rPr>
                              <m:t>𝑥</m:t>
                            </m:r>
                          </m:e>
                          <m:sub>
                            <m:r>
                              <a:rPr lang="en-US" i="1">
                                <a:solidFill>
                                  <a:srgbClr val="002060"/>
                                </a:solidFill>
                                <a:latin typeface="Cambria Math" panose="02040503050406030204" pitchFamily="18" charset="0"/>
                              </a:rPr>
                              <m:t>𝑘</m:t>
                            </m:r>
                          </m:sub>
                        </m:sSub>
                      </m:e>
                    </m:nary>
                  </m:oMath>
                </a14:m>
                <a:r>
                  <a:rPr lang="en-US" dirty="0"/>
                  <a:t>, we have:</a:t>
                </a:r>
              </a:p>
              <a:p>
                <a:pPr marL="114300" indent="0">
                  <a:buNone/>
                </a:pPr>
                <a:endParaRPr lang="en-US" dirty="0"/>
              </a:p>
              <a:p>
                <a:pPr marL="114300" indent="0">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𝜇</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𝛼</m:t>
                          </m:r>
                        </m:e>
                        <m:sub>
                          <m:r>
                            <a:rPr lang="en-US" i="1">
                              <a:solidFill>
                                <a:schemeClr val="tx1"/>
                              </a:solidFill>
                              <a:latin typeface="Cambria Math" panose="02040503050406030204" pitchFamily="18" charset="0"/>
                            </a:rPr>
                            <m:t>0</m:t>
                          </m:r>
                        </m:sub>
                      </m:sSub>
                      <m:r>
                        <a:rPr lang="en-US" i="1">
                          <a:solidFill>
                            <a:schemeClr val="tx1"/>
                          </a:solidFill>
                          <a:latin typeface="Cambria Math" panose="02040503050406030204" pitchFamily="18" charset="0"/>
                        </a:rPr>
                        <m:t>+</m:t>
                      </m:r>
                      <m:nary>
                        <m:naryPr>
                          <m:chr m:val="∑"/>
                          <m:ctrlPr>
                            <a:rPr lang="en-US" i="1">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𝑘</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𝑛</m:t>
                          </m:r>
                        </m:sup>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𝛼</m:t>
                              </m:r>
                            </m:e>
                            <m:sub>
                              <m:r>
                                <a:rPr lang="en-US" i="1">
                                  <a:solidFill>
                                    <a:schemeClr val="tx1"/>
                                  </a:solidFill>
                                  <a:latin typeface="Cambria Math" panose="02040503050406030204" pitchFamily="18" charset="0"/>
                                </a:rPr>
                                <m:t>𝑘</m:t>
                              </m:r>
                            </m:sub>
                          </m:sSub>
                          <m:r>
                            <a:rPr lang="en-US" b="0" i="1" smtClean="0">
                              <a:solidFill>
                                <a:schemeClr val="tx1"/>
                              </a:solidFill>
                              <a:latin typeface="Cambria Math" panose="02040503050406030204" pitchFamily="18" charset="0"/>
                            </a:rPr>
                            <m:t>𝜇</m:t>
                          </m:r>
                        </m:e>
                      </m:nary>
                      <m:r>
                        <a:rPr lang="en-US" b="0" i="0"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or</m:t>
                      </m:r>
                      <m:r>
                        <a:rPr lang="en-US" b="0" i="1" smtClean="0">
                          <a:solidFill>
                            <a:schemeClr val="tx1"/>
                          </a:solidFill>
                          <a:latin typeface="Cambria Math" panose="02040503050406030204" pitchFamily="18" charset="0"/>
                        </a:rPr>
                        <m:t>  </m:t>
                      </m:r>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𝛼</m:t>
                          </m:r>
                        </m:e>
                        <m:sub>
                          <m:r>
                            <a:rPr lang="en-US" i="1">
                              <a:solidFill>
                                <a:schemeClr val="tx1"/>
                              </a:solidFill>
                              <a:latin typeface="Cambria Math" panose="02040503050406030204" pitchFamily="18" charset="0"/>
                            </a:rPr>
                            <m:t>0</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𝜇</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m:t>
                          </m:r>
                          <m:nary>
                            <m:naryPr>
                              <m:chr m:val="∑"/>
                              <m:ctrlPr>
                                <a:rPr lang="en-US" i="1">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𝑘</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𝑛</m:t>
                              </m:r>
                            </m:sup>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𝛼</m:t>
                                  </m:r>
                                </m:e>
                                <m:sub>
                                  <m:r>
                                    <a:rPr lang="en-US" i="1">
                                      <a:solidFill>
                                        <a:schemeClr val="tx1"/>
                                      </a:solidFill>
                                      <a:latin typeface="Cambria Math" panose="02040503050406030204" pitchFamily="18" charset="0"/>
                                    </a:rPr>
                                    <m:t>𝑘</m:t>
                                  </m:r>
                                </m:sub>
                              </m:sSub>
                            </m:e>
                          </m:nary>
                        </m:e>
                      </m:d>
                      <m:r>
                        <a:rPr lang="en-US" b="0" i="1" smtClean="0">
                          <a:solidFill>
                            <a:schemeClr val="tx1"/>
                          </a:solidFill>
                          <a:latin typeface="Cambria Math" panose="02040503050406030204" pitchFamily="18" charset="0"/>
                        </a:rPr>
                        <m:t>.</m:t>
                      </m:r>
                    </m:oMath>
                  </m:oMathPara>
                </a14:m>
                <a:endParaRPr lang="en-US" b="0" dirty="0">
                  <a:solidFill>
                    <a:schemeClr val="tx1"/>
                  </a:solidFill>
                </a:endParaRPr>
              </a:p>
              <a:p>
                <a:pPr marL="114300" indent="0">
                  <a:buNone/>
                </a:pPr>
                <a:r>
                  <a:rPr lang="en-US" dirty="0"/>
                  <a:t>Hence the from of the BLP is</a:t>
                </a:r>
              </a:p>
              <a:p>
                <a:pPr marL="114300" indent="0">
                  <a:buNone/>
                </a:pPr>
                <a14:m>
                  <m:oMathPara xmlns:m="http://schemas.openxmlformats.org/officeDocument/2006/math">
                    <m:oMathParaPr>
                      <m:jc m:val="centerGroup"/>
                    </m:oMathParaPr>
                    <m:oMath xmlns:m="http://schemas.openxmlformats.org/officeDocument/2006/math">
                      <m:sSubSup>
                        <m:sSubSupPr>
                          <m:ctrlPr>
                            <a:rPr lang="en-US" i="1">
                              <a:solidFill>
                                <a:srgbClr val="002060"/>
                              </a:solidFill>
                              <a:latin typeface="Cambria Math" panose="02040503050406030204" pitchFamily="18" charset="0"/>
                            </a:rPr>
                          </m:ctrlPr>
                        </m:sSubSupPr>
                        <m:e>
                          <m:r>
                            <a:rPr lang="en-US" i="1">
                              <a:solidFill>
                                <a:srgbClr val="002060"/>
                              </a:solidFill>
                              <a:latin typeface="Cambria Math" panose="02040503050406030204" pitchFamily="18" charset="0"/>
                            </a:rPr>
                            <m:t>𝑥</m:t>
                          </m:r>
                        </m:e>
                        <m:sub>
                          <m:r>
                            <a:rPr lang="en-US" i="1">
                              <a:solidFill>
                                <a:srgbClr val="002060"/>
                              </a:solidFill>
                              <a:latin typeface="Cambria Math" panose="02040503050406030204" pitchFamily="18" charset="0"/>
                            </a:rPr>
                            <m:t>𝑛</m:t>
                          </m:r>
                          <m:r>
                            <a:rPr lang="en-US" i="1">
                              <a:solidFill>
                                <a:srgbClr val="002060"/>
                              </a:solidFill>
                              <a:latin typeface="Cambria Math" panose="02040503050406030204" pitchFamily="18" charset="0"/>
                            </a:rPr>
                            <m:t>+</m:t>
                          </m:r>
                          <m:r>
                            <a:rPr lang="en-US" i="1">
                              <a:solidFill>
                                <a:srgbClr val="002060"/>
                              </a:solidFill>
                              <a:latin typeface="Cambria Math" panose="02040503050406030204" pitchFamily="18" charset="0"/>
                            </a:rPr>
                            <m:t>𝑚</m:t>
                          </m:r>
                        </m:sub>
                        <m:sup>
                          <m:r>
                            <a:rPr lang="en-US" i="1">
                              <a:solidFill>
                                <a:srgbClr val="002060"/>
                              </a:solidFill>
                              <a:latin typeface="Cambria Math" panose="02040503050406030204" pitchFamily="18" charset="0"/>
                            </a:rPr>
                            <m:t>𝑛</m:t>
                          </m:r>
                        </m:sup>
                      </m:sSubSup>
                      <m:r>
                        <a:rPr lang="en-US" i="1">
                          <a:solidFill>
                            <a:srgbClr val="002060"/>
                          </a:solidFill>
                          <a:latin typeface="Cambria Math" panose="02040503050406030204" pitchFamily="18" charset="0"/>
                        </a:rPr>
                        <m:t>=</m:t>
                      </m:r>
                      <m:r>
                        <a:rPr lang="en-US" b="0" i="1" smtClean="0">
                          <a:solidFill>
                            <a:srgbClr val="002060"/>
                          </a:solidFill>
                          <a:latin typeface="Cambria Math" panose="02040503050406030204" pitchFamily="18" charset="0"/>
                        </a:rPr>
                        <m:t>𝜇</m:t>
                      </m:r>
                      <m:r>
                        <a:rPr lang="en-US" i="1">
                          <a:solidFill>
                            <a:srgbClr val="002060"/>
                          </a:solidFill>
                          <a:latin typeface="Cambria Math" panose="02040503050406030204" pitchFamily="18" charset="0"/>
                        </a:rPr>
                        <m:t>+</m:t>
                      </m:r>
                      <m:nary>
                        <m:naryPr>
                          <m:chr m:val="∑"/>
                          <m:ctrlPr>
                            <a:rPr lang="en-US" i="1">
                              <a:solidFill>
                                <a:srgbClr val="002060"/>
                              </a:solidFill>
                              <a:latin typeface="Cambria Math" panose="02040503050406030204" pitchFamily="18" charset="0"/>
                            </a:rPr>
                          </m:ctrlPr>
                        </m:naryPr>
                        <m:sub>
                          <m:r>
                            <m:rPr>
                              <m:brk m:alnAt="23"/>
                            </m:rPr>
                            <a:rPr lang="en-US" i="1">
                              <a:solidFill>
                                <a:srgbClr val="002060"/>
                              </a:solidFill>
                              <a:latin typeface="Cambria Math" panose="02040503050406030204" pitchFamily="18" charset="0"/>
                            </a:rPr>
                            <m:t>𝑘</m:t>
                          </m:r>
                          <m:r>
                            <a:rPr lang="en-US" i="1">
                              <a:solidFill>
                                <a:srgbClr val="002060"/>
                              </a:solidFill>
                              <a:latin typeface="Cambria Math" panose="02040503050406030204" pitchFamily="18" charset="0"/>
                            </a:rPr>
                            <m:t>=1</m:t>
                          </m:r>
                        </m:sub>
                        <m:sup>
                          <m:r>
                            <a:rPr lang="en-US" i="1">
                              <a:solidFill>
                                <a:srgbClr val="002060"/>
                              </a:solidFill>
                              <a:latin typeface="Cambria Math" panose="02040503050406030204" pitchFamily="18" charset="0"/>
                            </a:rPr>
                            <m:t>𝑛</m:t>
                          </m:r>
                        </m:sup>
                        <m:e>
                          <m:sSub>
                            <m:sSubPr>
                              <m:ctrlPr>
                                <a:rPr lang="en-US" i="1">
                                  <a:solidFill>
                                    <a:srgbClr val="002060"/>
                                  </a:solidFill>
                                  <a:latin typeface="Cambria Math" panose="02040503050406030204" pitchFamily="18" charset="0"/>
                                </a:rPr>
                              </m:ctrlPr>
                            </m:sSubPr>
                            <m:e>
                              <m:r>
                                <a:rPr lang="en-US" i="1">
                                  <a:solidFill>
                                    <a:srgbClr val="002060"/>
                                  </a:solidFill>
                                  <a:latin typeface="Cambria Math" panose="02040503050406030204" pitchFamily="18" charset="0"/>
                                </a:rPr>
                                <m:t>𝛼</m:t>
                              </m:r>
                            </m:e>
                            <m:sub>
                              <m:r>
                                <a:rPr lang="en-US" i="1">
                                  <a:solidFill>
                                    <a:srgbClr val="002060"/>
                                  </a:solidFill>
                                  <a:latin typeface="Cambria Math" panose="02040503050406030204" pitchFamily="18" charset="0"/>
                                </a:rPr>
                                <m:t>𝑘</m:t>
                              </m:r>
                            </m:sub>
                          </m:sSub>
                          <m:d>
                            <m:dPr>
                              <m:ctrlPr>
                                <a:rPr lang="en-US" b="0" i="1" smtClean="0">
                                  <a:solidFill>
                                    <a:srgbClr val="002060"/>
                                  </a:solidFill>
                                  <a:latin typeface="Cambria Math" panose="02040503050406030204" pitchFamily="18" charset="0"/>
                                </a:rPr>
                              </m:ctrlPr>
                            </m:dPr>
                            <m:e>
                              <m:sSub>
                                <m:sSubPr>
                                  <m:ctrlPr>
                                    <a:rPr lang="en-US" i="1">
                                      <a:solidFill>
                                        <a:srgbClr val="002060"/>
                                      </a:solidFill>
                                      <a:latin typeface="Cambria Math" panose="02040503050406030204" pitchFamily="18" charset="0"/>
                                    </a:rPr>
                                  </m:ctrlPr>
                                </m:sSubPr>
                                <m:e>
                                  <m:r>
                                    <a:rPr lang="en-US" i="1">
                                      <a:solidFill>
                                        <a:srgbClr val="002060"/>
                                      </a:solidFill>
                                      <a:latin typeface="Cambria Math" panose="02040503050406030204" pitchFamily="18" charset="0"/>
                                    </a:rPr>
                                    <m:t>𝑥</m:t>
                                  </m:r>
                                </m:e>
                                <m:sub>
                                  <m:r>
                                    <a:rPr lang="en-US" i="1">
                                      <a:solidFill>
                                        <a:srgbClr val="002060"/>
                                      </a:solidFill>
                                      <a:latin typeface="Cambria Math" panose="02040503050406030204" pitchFamily="18" charset="0"/>
                                    </a:rPr>
                                    <m:t>𝑘</m:t>
                                  </m:r>
                                </m:sub>
                              </m:sSub>
                              <m:r>
                                <a:rPr lang="en-US" b="0" i="1" smtClean="0">
                                  <a:solidFill>
                                    <a:srgbClr val="002060"/>
                                  </a:solidFill>
                                  <a:latin typeface="Cambria Math" panose="02040503050406030204" pitchFamily="18" charset="0"/>
                                </a:rPr>
                                <m:t>−</m:t>
                              </m:r>
                              <m:r>
                                <a:rPr lang="en-US" b="0" i="1" smtClean="0">
                                  <a:solidFill>
                                    <a:srgbClr val="002060"/>
                                  </a:solidFill>
                                  <a:latin typeface="Cambria Math" panose="02040503050406030204" pitchFamily="18" charset="0"/>
                                </a:rPr>
                                <m:t>𝜇</m:t>
                              </m:r>
                            </m:e>
                          </m:d>
                        </m:e>
                      </m:nary>
                    </m:oMath>
                  </m:oMathPara>
                </a14:m>
                <a:endParaRPr lang="en-US" dirty="0">
                  <a:solidFill>
                    <a:srgbClr val="002060"/>
                  </a:solidFill>
                </a:endParaRPr>
              </a:p>
              <a:p>
                <a:pPr marL="114300" indent="0">
                  <a:buNone/>
                </a:pPr>
                <a:r>
                  <a:rPr lang="en-US" dirty="0"/>
                  <a:t>Thus, until we discuss estimation, there is no loss of generality in considering the</a:t>
                </a:r>
                <a:br>
                  <a:rPr lang="en-US" dirty="0"/>
                </a:br>
                <a:r>
                  <a:rPr lang="en-US" dirty="0"/>
                  <a:t>case that µ = 0, in which case, α</a:t>
                </a:r>
                <a:r>
                  <a:rPr lang="en-US" baseline="-25000" dirty="0"/>
                  <a:t>0</a:t>
                </a:r>
                <a:r>
                  <a:rPr lang="en-US" dirty="0"/>
                  <a:t> = 0 </a:t>
                </a:r>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710214" y="1325563"/>
                <a:ext cx="11176986" cy="5030787"/>
              </a:xfrm>
              <a:blipFill>
                <a:blip r:embed="rId2"/>
                <a:stretch>
                  <a:fillRect r="-436" b="-1332"/>
                </a:stretch>
              </a:blipFill>
            </p:spPr>
            <p:txBody>
              <a:bodyPr/>
              <a:lstStyle/>
              <a:p>
                <a:r>
                  <a:rPr lang="ru-UA">
                    <a:noFill/>
                  </a:rPr>
                  <a:t> </a:t>
                </a:r>
              </a:p>
            </p:txBody>
          </p:sp>
        </mc:Fallback>
      </mc:AlternateContent>
      <p:sp>
        <p:nvSpPr>
          <p:cNvPr id="2" name="Заголовок 1"/>
          <p:cNvSpPr>
            <a:spLocks noGrp="1"/>
          </p:cNvSpPr>
          <p:nvPr>
            <p:ph type="title"/>
          </p:nvPr>
        </p:nvSpPr>
        <p:spPr>
          <a:xfrm>
            <a:off x="0" y="0"/>
            <a:ext cx="10515600" cy="1325563"/>
          </a:xfrm>
        </p:spPr>
        <p:txBody>
          <a:bodyPr>
            <a:normAutofit/>
          </a:bodyPr>
          <a:lstStyle/>
          <a:p>
            <a:r>
              <a:rPr lang="en-US" b="1" dirty="0"/>
              <a:t>Best  linear predictors (BLPs)</a:t>
            </a:r>
            <a:br>
              <a:rPr lang="en-US" dirty="0"/>
            </a:br>
            <a:endParaRPr lang="ru-RU" dirty="0"/>
          </a:p>
        </p:txBody>
      </p:sp>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45</a:t>
            </a:fld>
            <a:endParaRPr lang="en-US"/>
          </a:p>
        </p:txBody>
      </p:sp>
    </p:spTree>
    <p:extLst>
      <p:ext uri="{BB962C8B-B14F-4D97-AF65-F5344CB8AC3E}">
        <p14:creationId xmlns:p14="http://schemas.microsoft.com/office/powerpoint/2010/main" val="8857350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710214" y="1325563"/>
                <a:ext cx="11176986" cy="5030787"/>
              </a:xfrm>
            </p:spPr>
            <p:txBody>
              <a:bodyPr>
                <a:normAutofit fontScale="92500" lnSpcReduction="20000"/>
              </a:bodyPr>
              <a:lstStyle/>
              <a:p>
                <a:pPr marL="114300" indent="0">
                  <a:buNone/>
                </a:pPr>
                <a:r>
                  <a:rPr lang="en-US" dirty="0"/>
                  <a:t>Given </a:t>
                </a:r>
                <a14:m>
                  <m:oMath xmlns:m="http://schemas.openxmlformats.org/officeDocument/2006/math">
                    <m:d>
                      <m:dPr>
                        <m:begChr m:val="{"/>
                        <m:endChr m:val="}"/>
                        <m:ctrlPr>
                          <a:rPr lang="en-US" i="1" dirty="0">
                            <a:solidFill>
                              <a:srgbClr val="002060"/>
                            </a:solidFill>
                            <a:latin typeface="Cambria Math" panose="02040503050406030204" pitchFamily="18" charset="0"/>
                          </a:rPr>
                        </m:ctrlPr>
                      </m:dPr>
                      <m:e>
                        <m:sSub>
                          <m:sSubPr>
                            <m:ctrlPr>
                              <a:rPr lang="en-US" i="1" dirty="0">
                                <a:solidFill>
                                  <a:srgbClr val="002060"/>
                                </a:solidFill>
                                <a:latin typeface="Cambria Math" panose="02040503050406030204" pitchFamily="18" charset="0"/>
                              </a:rPr>
                            </m:ctrlPr>
                          </m:sSubPr>
                          <m:e>
                            <m:r>
                              <a:rPr lang="en-US" i="1" dirty="0">
                                <a:solidFill>
                                  <a:srgbClr val="002060"/>
                                </a:solidFill>
                                <a:latin typeface="Cambria Math" panose="02040503050406030204" pitchFamily="18" charset="0"/>
                              </a:rPr>
                              <m:t>𝑥</m:t>
                            </m:r>
                          </m:e>
                          <m:sub>
                            <m:r>
                              <a:rPr lang="en-US" i="1" dirty="0">
                                <a:solidFill>
                                  <a:srgbClr val="002060"/>
                                </a:solidFill>
                                <a:latin typeface="Cambria Math" panose="02040503050406030204" pitchFamily="18" charset="0"/>
                              </a:rPr>
                              <m:t>1</m:t>
                            </m:r>
                          </m:sub>
                        </m:sSub>
                        <m:r>
                          <a:rPr lang="en-US" i="1" dirty="0">
                            <a:solidFill>
                              <a:srgbClr val="002060"/>
                            </a:solidFill>
                            <a:latin typeface="Cambria Math" panose="02040503050406030204" pitchFamily="18" charset="0"/>
                          </a:rPr>
                          <m:t>, </m:t>
                        </m:r>
                        <m:sSub>
                          <m:sSubPr>
                            <m:ctrlPr>
                              <a:rPr lang="en-US" i="1" dirty="0">
                                <a:solidFill>
                                  <a:srgbClr val="002060"/>
                                </a:solidFill>
                                <a:latin typeface="Cambria Math" panose="02040503050406030204" pitchFamily="18" charset="0"/>
                              </a:rPr>
                            </m:ctrlPr>
                          </m:sSubPr>
                          <m:e>
                            <m:r>
                              <a:rPr lang="en-US" i="1" dirty="0">
                                <a:solidFill>
                                  <a:srgbClr val="002060"/>
                                </a:solidFill>
                                <a:latin typeface="Cambria Math" panose="02040503050406030204" pitchFamily="18" charset="0"/>
                              </a:rPr>
                              <m:t>𝑥</m:t>
                            </m:r>
                          </m:e>
                          <m:sub>
                            <m:r>
                              <a:rPr lang="en-US" i="1" dirty="0">
                                <a:solidFill>
                                  <a:srgbClr val="002060"/>
                                </a:solidFill>
                                <a:latin typeface="Cambria Math" panose="02040503050406030204" pitchFamily="18" charset="0"/>
                              </a:rPr>
                              <m:t>2</m:t>
                            </m:r>
                          </m:sub>
                        </m:sSub>
                        <m:r>
                          <a:rPr lang="en-US" i="1" dirty="0">
                            <a:solidFill>
                              <a:srgbClr val="002060"/>
                            </a:solidFill>
                            <a:latin typeface="Cambria Math" panose="02040503050406030204" pitchFamily="18" charset="0"/>
                          </a:rPr>
                          <m:t> ,…, </m:t>
                        </m:r>
                        <m:sSub>
                          <m:sSubPr>
                            <m:ctrlPr>
                              <a:rPr lang="en-US" i="1" dirty="0">
                                <a:solidFill>
                                  <a:srgbClr val="002060"/>
                                </a:solidFill>
                                <a:latin typeface="Cambria Math" panose="02040503050406030204" pitchFamily="18" charset="0"/>
                              </a:rPr>
                            </m:ctrlPr>
                          </m:sSubPr>
                          <m:e>
                            <m:r>
                              <a:rPr lang="en-US" i="1" dirty="0" err="1">
                                <a:solidFill>
                                  <a:srgbClr val="002060"/>
                                </a:solidFill>
                                <a:latin typeface="Cambria Math" panose="02040503050406030204" pitchFamily="18" charset="0"/>
                              </a:rPr>
                              <m:t>𝑥</m:t>
                            </m:r>
                          </m:e>
                          <m:sub>
                            <m:r>
                              <a:rPr lang="en-US" i="1" dirty="0">
                                <a:solidFill>
                                  <a:srgbClr val="002060"/>
                                </a:solidFill>
                                <a:latin typeface="Cambria Math" panose="02040503050406030204" pitchFamily="18" charset="0"/>
                              </a:rPr>
                              <m:t>𝑛</m:t>
                            </m:r>
                          </m:sub>
                        </m:sSub>
                      </m:e>
                    </m:d>
                    <m:r>
                      <a:rPr lang="en-US" b="0" i="1" dirty="0" smtClean="0">
                        <a:solidFill>
                          <a:srgbClr val="002060"/>
                        </a:solidFill>
                        <a:latin typeface="Cambria Math" panose="02040503050406030204" pitchFamily="18" charset="0"/>
                      </a:rPr>
                      <m:t>,  </m:t>
                    </m:r>
                  </m:oMath>
                </a14:m>
                <a:r>
                  <a:rPr lang="en-US" dirty="0"/>
                  <a:t>we wish to forecast the value of the time series at the next time point,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𝑛</m:t>
                        </m:r>
                        <m:r>
                          <a:rPr lang="en-US" i="1" dirty="0" smtClean="0">
                            <a:latin typeface="Cambria Math" panose="02040503050406030204" pitchFamily="18" charset="0"/>
                          </a:rPr>
                          <m:t>+1</m:t>
                        </m:r>
                      </m:sub>
                    </m:sSub>
                    <m:r>
                      <a:rPr lang="en-US" b="0" i="1" dirty="0" smtClean="0">
                        <a:latin typeface="Cambria Math" panose="02040503050406030204" pitchFamily="18" charset="0"/>
                      </a:rPr>
                      <m:t>.</m:t>
                    </m:r>
                  </m:oMath>
                </a14:m>
                <a:endParaRPr lang="en-US" b="0" dirty="0"/>
              </a:p>
              <a:p>
                <a:pPr marL="114300" indent="0">
                  <a:buNone/>
                </a:pPr>
                <a:r>
                  <a:rPr lang="en-US" dirty="0"/>
                  <a:t>The BLP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+1</m:t>
                        </m:r>
                      </m:sub>
                    </m:sSub>
                  </m:oMath>
                </a14:m>
                <a:r>
                  <a:rPr lang="en-US" dirty="0"/>
                  <a:t> is of the form</a:t>
                </a:r>
              </a:p>
              <a:p>
                <a:pPr marL="11430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+1</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𝑛</m:t>
                          </m:r>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𝑛</m:t>
                          </m:r>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𝑛𝑛</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lang="en-US" dirty="0"/>
              </a:p>
              <a:p>
                <a:pPr marL="114300" indent="0">
                  <a:buNone/>
                </a:pPr>
                <a:r>
                  <a:rPr lang="en-US" dirty="0"/>
                  <a:t>where  we now display the dependence of the coefficients on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oMath>
                </a14:m>
                <a:endParaRPr lang="en-US" dirty="0"/>
              </a:p>
              <a:p>
                <a:pPr marL="114300" indent="0">
                  <a:buNone/>
                </a:pPr>
                <a:r>
                  <a:rPr lang="en-US" dirty="0"/>
                  <a:t>Using Property 3.3, the coefficients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𝑛</m:t>
                            </m:r>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𝑛𝑛</m:t>
                            </m:r>
                          </m:sub>
                        </m:sSub>
                      </m:e>
                    </m:d>
                  </m:oMath>
                </a14:m>
                <a:r>
                  <a:rPr lang="en-US" dirty="0"/>
                  <a:t> satisfy</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𝑛𝑗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+1−</m:t>
                                      </m:r>
                                      <m:r>
                                        <a:rPr lang="en-US" b="0" i="1" smtClean="0">
                                          <a:latin typeface="Cambria Math" panose="02040503050406030204" pitchFamily="18" charset="0"/>
                                        </a:rPr>
                                        <m:t>𝑗</m:t>
                                      </m:r>
                                    </m:sub>
                                  </m:sSub>
                                </m:e>
                              </m:nary>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+1−</m:t>
                              </m:r>
                              <m:r>
                                <a:rPr lang="en-US" b="0" i="1" smtClean="0">
                                  <a:latin typeface="Cambria Math" panose="02040503050406030204" pitchFamily="18" charset="0"/>
                                </a:rPr>
                                <m:t>𝑘</m:t>
                              </m:r>
                            </m:sub>
                          </m:sSub>
                        </m:e>
                      </m:d>
                      <m:r>
                        <a:rPr lang="en-US" b="0" i="1" smtClean="0">
                          <a:latin typeface="Cambria Math" panose="02040503050406030204" pitchFamily="18" charset="0"/>
                        </a:rPr>
                        <m:t>=0, </m:t>
                      </m:r>
                      <m:r>
                        <a:rPr lang="en-US" b="0" i="1" smtClean="0">
                          <a:latin typeface="Cambria Math" panose="02040503050406030204" pitchFamily="18" charset="0"/>
                        </a:rPr>
                        <m:t>𝑘</m:t>
                      </m:r>
                      <m:r>
                        <a:rPr lang="en-US" b="0" i="1" smtClean="0">
                          <a:latin typeface="Cambria Math" panose="02040503050406030204" pitchFamily="18" charset="0"/>
                        </a:rPr>
                        <m:t>=1,…</m:t>
                      </m:r>
                      <m:r>
                        <a:rPr lang="en-US" b="0" i="1" smtClean="0">
                          <a:latin typeface="Cambria Math" panose="02040503050406030204" pitchFamily="18" charset="0"/>
                        </a:rPr>
                        <m:t>𝑛</m:t>
                      </m:r>
                      <m:r>
                        <a:rPr lang="en-US" b="0" i="1" smtClean="0">
                          <a:latin typeface="Cambria Math" panose="02040503050406030204" pitchFamily="18" charset="0"/>
                        </a:rPr>
                        <m:t>,</m:t>
                      </m:r>
                    </m:oMath>
                  </m:oMathPara>
                </a14:m>
                <a:endParaRPr lang="en-US" dirty="0"/>
              </a:p>
              <a:p>
                <a:pPr marL="114300" indent="0">
                  <a:buNone/>
                </a:pPr>
                <a:r>
                  <a:rPr lang="en-US" dirty="0"/>
                  <a:t>or</a:t>
                </a:r>
              </a:p>
              <a:p>
                <a:pPr marL="114300" indent="0">
                  <a:buNone/>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𝑛𝑗</m:t>
                              </m:r>
                            </m:sub>
                          </m:sSub>
                          <m:r>
                            <a:rPr lang="en-US" b="0" i="1" smtClean="0">
                              <a:latin typeface="Cambria Math" panose="02040503050406030204" pitchFamily="18" charset="0"/>
                            </a:rPr>
                            <m:t>𝛾</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𝑗</m:t>
                              </m:r>
                            </m:e>
                          </m:d>
                          <m:r>
                            <a:rPr lang="en-US" b="0" i="1" smtClean="0">
                              <a:latin typeface="Cambria Math" panose="02040503050406030204" pitchFamily="18" charset="0"/>
                            </a:rPr>
                            <m:t>=</m:t>
                          </m:r>
                          <m:r>
                            <a:rPr lang="en-US" b="0" i="1" smtClean="0">
                              <a:latin typeface="Cambria Math" panose="02040503050406030204" pitchFamily="18" charset="0"/>
                            </a:rPr>
                            <m:t>𝛾</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=1,…,</m:t>
                          </m:r>
                          <m:r>
                            <a:rPr lang="en-US" b="0" i="1" smtClean="0">
                              <a:latin typeface="Cambria Math" panose="02040503050406030204" pitchFamily="18" charset="0"/>
                            </a:rPr>
                            <m:t>𝑛</m:t>
                          </m:r>
                          <m:r>
                            <a:rPr lang="en-US" b="0" i="1" smtClean="0">
                              <a:latin typeface="Cambria Math" panose="02040503050406030204" pitchFamily="18" charset="0"/>
                            </a:rPr>
                            <m:t>.</m:t>
                          </m:r>
                        </m:e>
                      </m:nary>
                    </m:oMath>
                  </m:oMathPara>
                </a14:m>
                <a:endParaRPr lang="en-US" dirty="0"/>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710214" y="1325563"/>
                <a:ext cx="11176986" cy="5030787"/>
              </a:xfrm>
              <a:blipFill>
                <a:blip r:embed="rId2"/>
                <a:stretch>
                  <a:fillRect t="-484"/>
                </a:stretch>
              </a:blipFill>
            </p:spPr>
            <p:txBody>
              <a:bodyPr/>
              <a:lstStyle/>
              <a:p>
                <a:r>
                  <a:rPr lang="ru-UA">
                    <a:noFill/>
                  </a:rPr>
                  <a:t> </a:t>
                </a:r>
              </a:p>
            </p:txBody>
          </p:sp>
        </mc:Fallback>
      </mc:AlternateContent>
      <p:sp>
        <p:nvSpPr>
          <p:cNvPr id="2" name="Заголовок 1"/>
          <p:cNvSpPr>
            <a:spLocks noGrp="1"/>
          </p:cNvSpPr>
          <p:nvPr>
            <p:ph type="title"/>
          </p:nvPr>
        </p:nvSpPr>
        <p:spPr>
          <a:xfrm>
            <a:off x="0" y="0"/>
            <a:ext cx="10515600" cy="1325563"/>
          </a:xfrm>
        </p:spPr>
        <p:txBody>
          <a:bodyPr>
            <a:normAutofit/>
          </a:bodyPr>
          <a:lstStyle/>
          <a:p>
            <a:r>
              <a:rPr lang="en-US" b="1" dirty="0"/>
              <a:t>One-step-ahead prediction</a:t>
            </a:r>
            <a:br>
              <a:rPr lang="en-US" dirty="0"/>
            </a:br>
            <a:endParaRPr lang="ru-RU" dirty="0"/>
          </a:p>
        </p:txBody>
      </p:sp>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46</a:t>
            </a:fld>
            <a:endParaRPr lang="en-US"/>
          </a:p>
        </p:txBody>
      </p:sp>
    </p:spTree>
    <p:extLst>
      <p:ext uri="{BB962C8B-B14F-4D97-AF65-F5344CB8AC3E}">
        <p14:creationId xmlns:p14="http://schemas.microsoft.com/office/powerpoint/2010/main" val="20431415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710214" y="880111"/>
                <a:ext cx="11176986" cy="5476240"/>
              </a:xfrm>
            </p:spPr>
            <p:txBody>
              <a:bodyPr>
                <a:normAutofit/>
              </a:bodyPr>
              <a:lstStyle/>
              <a:p>
                <a:pPr marL="114300" indent="0">
                  <a:buNone/>
                </a:pPr>
                <a:r>
                  <a:rPr lang="en-US" dirty="0"/>
                  <a:t>The prediction equations </a:t>
                </a:r>
              </a:p>
              <a:p>
                <a:pPr marL="114300" indent="0">
                  <a:buNone/>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𝑛𝑗</m:t>
                              </m:r>
                            </m:sub>
                          </m:sSub>
                          <m:r>
                            <a:rPr lang="en-US" b="0" i="1" smtClean="0">
                              <a:latin typeface="Cambria Math" panose="02040503050406030204" pitchFamily="18" charset="0"/>
                            </a:rPr>
                            <m:t>𝛾</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𝑗</m:t>
                              </m:r>
                            </m:e>
                          </m:d>
                          <m:r>
                            <a:rPr lang="en-US" b="0" i="1" smtClean="0">
                              <a:latin typeface="Cambria Math" panose="02040503050406030204" pitchFamily="18" charset="0"/>
                            </a:rPr>
                            <m:t>=</m:t>
                          </m:r>
                          <m:r>
                            <a:rPr lang="en-US" b="0" i="1" smtClean="0">
                              <a:latin typeface="Cambria Math" panose="02040503050406030204" pitchFamily="18" charset="0"/>
                            </a:rPr>
                            <m:t>𝛾</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=1,…,</m:t>
                          </m:r>
                          <m:r>
                            <a:rPr lang="en-US" b="0" i="1" smtClean="0">
                              <a:latin typeface="Cambria Math" panose="02040503050406030204" pitchFamily="18" charset="0"/>
                            </a:rPr>
                            <m:t>𝑛</m:t>
                          </m:r>
                          <m:r>
                            <a:rPr lang="en-US" b="0" i="1" smtClean="0">
                              <a:latin typeface="Cambria Math" panose="02040503050406030204" pitchFamily="18" charset="0"/>
                            </a:rPr>
                            <m:t>.</m:t>
                          </m:r>
                        </m:e>
                      </m:nary>
                    </m:oMath>
                  </m:oMathPara>
                </a14:m>
                <a:endParaRPr lang="en-US" b="0" dirty="0"/>
              </a:p>
              <a:p>
                <a:pPr marL="114300" indent="0">
                  <a:buNone/>
                </a:pPr>
                <a:r>
                  <a:rPr lang="en-US" dirty="0"/>
                  <a:t>can  be written in matrix notation as</a:t>
                </a:r>
              </a:p>
              <a:p>
                <a:pPr marL="11430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m:rPr>
                              <m:sty m:val="p"/>
                            </m:rPr>
                            <a:rPr lang="en-US" b="0" i="0" smtClean="0">
                              <a:latin typeface="Cambria Math" panose="02040503050406030204" pitchFamily="18" charset="0"/>
                            </a:rPr>
                            <m:t>n</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𝑛</m:t>
                          </m:r>
                        </m:sub>
                      </m:sSub>
                      <m:r>
                        <a:rPr lang="en-US" b="0" i="1" smtClean="0">
                          <a:latin typeface="Cambria Math" panose="02040503050406030204" pitchFamily="18" charset="0"/>
                        </a:rPr>
                        <m:t>, </m:t>
                      </m:r>
                    </m:oMath>
                  </m:oMathPara>
                </a14:m>
                <a:endParaRPr lang="en-US" b="0" dirty="0"/>
              </a:p>
              <a:p>
                <a:pPr marL="114300" indent="0">
                  <a:buNone/>
                </a:pPr>
                <a:r>
                  <a:rPr lang="en-US" dirty="0"/>
                  <a:t>where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𝛾</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𝑗</m:t>
                                </m:r>
                              </m:e>
                            </m:d>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𝑛</m:t>
                        </m:r>
                      </m:sup>
                    </m:sSubSup>
                  </m:oMath>
                </a14:m>
                <a:r>
                  <a:rPr lang="en-US" dirty="0"/>
                  <a:t> is an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m:t>
                    </m:r>
                  </m:oMath>
                </a14:m>
                <a:r>
                  <a:rPr lang="en-US" dirty="0"/>
                  <a:t> matrix,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𝑛𝑛</m:t>
                                </m:r>
                              </m:sub>
                            </m:sSub>
                          </m:e>
                        </m:d>
                      </m:e>
                      <m:sup>
                        <m:r>
                          <a:rPr lang="en-US" b="0" i="1" smtClean="0">
                            <a:latin typeface="Cambria Math" panose="02040503050406030204" pitchFamily="18" charset="0"/>
                          </a:rPr>
                          <m:t>′</m:t>
                        </m:r>
                      </m:sup>
                    </m:sSup>
                  </m:oMath>
                </a14:m>
                <a:r>
                  <a:rPr lang="en-US" dirty="0"/>
                  <a:t> is an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×1</m:t>
                    </m:r>
                  </m:oMath>
                </a14:m>
                <a:r>
                  <a:rPr lang="en-US" dirty="0"/>
                  <a:t> vector,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𝛾</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 …, </m:t>
                            </m:r>
                            <m:r>
                              <a:rPr lang="en-US" b="0" i="1" smtClean="0">
                                <a:latin typeface="Cambria Math" panose="02040503050406030204" pitchFamily="18" charset="0"/>
                              </a:rPr>
                              <m:t>𝛾</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e>
                        </m:d>
                      </m:e>
                      <m:sup>
                        <m:r>
                          <a:rPr lang="en-US" b="0" i="1" smtClean="0">
                            <a:latin typeface="Cambria Math" panose="02040503050406030204" pitchFamily="18" charset="0"/>
                          </a:rPr>
                          <m:t>′</m:t>
                        </m:r>
                      </m:sup>
                    </m:sSup>
                  </m:oMath>
                </a14:m>
                <a:r>
                  <a:rPr lang="en-US" dirty="0"/>
                  <a:t> is an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×1</m:t>
                    </m:r>
                  </m:oMath>
                </a14:m>
                <a:r>
                  <a:rPr lang="en-US" dirty="0"/>
                  <a:t> vector.  If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𝑛</m:t>
                        </m:r>
                      </m:sub>
                    </m:sSub>
                  </m:oMath>
                </a14:m>
                <a:r>
                  <a:rPr lang="en-US" dirty="0"/>
                  <a:t> is nonsingular, the elements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𝑛</m:t>
                        </m:r>
                      </m:sub>
                    </m:sSub>
                  </m:oMath>
                </a14:m>
                <a:r>
                  <a:rPr lang="en-US" dirty="0"/>
                  <a:t> are unique, and are given by </a:t>
                </a:r>
              </a:p>
              <a:p>
                <a:pPr marL="11430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Γ</m:t>
                          </m:r>
                        </m:e>
                        <m:sub>
                          <m:r>
                            <a:rPr lang="en-US" b="0" i="1" smtClean="0">
                              <a:latin typeface="Cambria Math" panose="02040503050406030204" pitchFamily="18" charset="0"/>
                            </a:rPr>
                            <m:t>𝑛</m:t>
                          </m:r>
                        </m:sub>
                        <m:sup>
                          <m:r>
                            <a:rPr lang="en-US" b="0" i="1" smtClean="0">
                              <a:latin typeface="Cambria Math" panose="02040503050406030204" pitchFamily="18" charset="0"/>
                            </a:rPr>
                            <m:t>−1</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𝑛</m:t>
                          </m:r>
                        </m:sub>
                      </m:sSub>
                      <m:r>
                        <a:rPr lang="en-US" b="0" i="1" smtClean="0">
                          <a:latin typeface="Cambria Math" panose="02040503050406030204" pitchFamily="18" charset="0"/>
                        </a:rPr>
                        <m:t>. </m:t>
                      </m:r>
                    </m:oMath>
                  </m:oMathPara>
                </a14:m>
                <a:endParaRPr lang="en-US" dirty="0"/>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710214" y="880111"/>
                <a:ext cx="11176986" cy="5476240"/>
              </a:xfrm>
              <a:blipFill>
                <a:blip r:embed="rId2"/>
                <a:stretch>
                  <a:fillRect l="-109"/>
                </a:stretch>
              </a:blipFill>
            </p:spPr>
            <p:txBody>
              <a:bodyPr/>
              <a:lstStyle/>
              <a:p>
                <a:r>
                  <a:rPr lang="ru-UA">
                    <a:noFill/>
                  </a:rPr>
                  <a:t> </a:t>
                </a:r>
              </a:p>
            </p:txBody>
          </p:sp>
        </mc:Fallback>
      </mc:AlternateContent>
      <p:sp>
        <p:nvSpPr>
          <p:cNvPr id="2" name="Заголовок 1"/>
          <p:cNvSpPr>
            <a:spLocks noGrp="1"/>
          </p:cNvSpPr>
          <p:nvPr>
            <p:ph type="title"/>
          </p:nvPr>
        </p:nvSpPr>
        <p:spPr>
          <a:xfrm>
            <a:off x="0" y="297180"/>
            <a:ext cx="10515600" cy="582931"/>
          </a:xfrm>
        </p:spPr>
        <p:txBody>
          <a:bodyPr>
            <a:normAutofit fontScale="90000"/>
          </a:bodyPr>
          <a:lstStyle/>
          <a:p>
            <a:r>
              <a:rPr lang="en-US" b="1" dirty="0"/>
              <a:t>One-step-ahead prediction</a:t>
            </a:r>
            <a:br>
              <a:rPr lang="en-US" dirty="0"/>
            </a:br>
            <a:endParaRPr lang="ru-RU" dirty="0"/>
          </a:p>
        </p:txBody>
      </p:sp>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47</a:t>
            </a:fld>
            <a:endParaRPr lang="en-US"/>
          </a:p>
        </p:txBody>
      </p:sp>
    </p:spTree>
    <p:extLst>
      <p:ext uri="{BB962C8B-B14F-4D97-AF65-F5344CB8AC3E}">
        <p14:creationId xmlns:p14="http://schemas.microsoft.com/office/powerpoint/2010/main" val="28662407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710214" y="880111"/>
                <a:ext cx="11176986" cy="5476240"/>
              </a:xfrm>
            </p:spPr>
            <p:txBody>
              <a:bodyPr>
                <a:normAutofit/>
              </a:bodyPr>
              <a:lstStyle/>
              <a:p>
                <a:pPr marL="114300" indent="0">
                  <a:buNone/>
                </a:pPr>
                <a:r>
                  <a:rPr lang="en-US" dirty="0"/>
                  <a:t>The </a:t>
                </a:r>
                <a:r>
                  <a:rPr lang="en-US" dirty="0">
                    <a:solidFill>
                      <a:srgbClr val="2F0BE3"/>
                    </a:solidFill>
                  </a:rPr>
                  <a:t>mean square one-step-ahead prediction error is</a:t>
                </a:r>
              </a:p>
              <a:p>
                <a:pPr marL="114300" indent="0">
                  <a:buNone/>
                </a:pPr>
                <a14:m>
                  <m:oMathPara xmlns:m="http://schemas.openxmlformats.org/officeDocument/2006/math">
                    <m:oMathParaPr>
                      <m:jc m:val="centerGroup"/>
                    </m:oMathParaPr>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𝑛</m:t>
                          </m:r>
                        </m:sup>
                      </m:sSub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𝐸</m:t>
                      </m:r>
                      <m:sSup>
                        <m:sSupPr>
                          <m:ctrlPr>
                            <a:rPr lang="en-US" b="0" i="1" smtClean="0">
                              <a:solidFill>
                                <a:schemeClr val="tx1"/>
                              </a:solidFill>
                              <a:latin typeface="Cambria Math" panose="02040503050406030204" pitchFamily="18" charset="0"/>
                            </a:rPr>
                          </m:ctrlPr>
                        </m:sSupPr>
                        <m:e>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𝑛</m:t>
                                  </m:r>
                                </m:sup>
                              </m:sSubSup>
                            </m:e>
                          </m:d>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𝛾</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0</m:t>
                          </m:r>
                        </m:e>
                      </m:d>
                      <m:r>
                        <a:rPr lang="en-US" b="0" i="1" smtClean="0">
                          <a:solidFill>
                            <a:schemeClr val="tx1"/>
                          </a:solidFill>
                          <a:latin typeface="Cambria Math" panose="02040503050406030204" pitchFamily="18" charset="0"/>
                        </a:rPr>
                        <m:t>−</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𝛾</m:t>
                          </m:r>
                        </m:e>
                        <m:sub>
                          <m:r>
                            <a:rPr lang="en-US" b="0" i="1" smtClean="0">
                              <a:solidFill>
                                <a:schemeClr val="tx1"/>
                              </a:solidFill>
                              <a:latin typeface="Cambria Math" panose="02040503050406030204" pitchFamily="18" charset="0"/>
                            </a:rPr>
                            <m:t>𝑛</m:t>
                          </m:r>
                        </m:sub>
                        <m:sup>
                          <m:r>
                            <a:rPr lang="en-US" b="0" i="0" smtClean="0">
                              <a:solidFill>
                                <a:schemeClr val="tx1"/>
                              </a:solidFill>
                              <a:latin typeface="Cambria Math" panose="02040503050406030204" pitchFamily="18" charset="0"/>
                            </a:rPr>
                            <m:t>′</m:t>
                          </m:r>
                        </m:sup>
                      </m:sSubSup>
                      <m:sSubSup>
                        <m:sSubSupPr>
                          <m:ctrlPr>
                            <a:rPr lang="en-US" b="0" i="1" smtClean="0">
                              <a:solidFill>
                                <a:schemeClr val="tx1"/>
                              </a:solidFill>
                              <a:latin typeface="Cambria Math" panose="02040503050406030204" pitchFamily="18" charset="0"/>
                            </a:rPr>
                          </m:ctrlPr>
                        </m:sSubSupPr>
                        <m:e>
                          <m:r>
                            <m:rPr>
                              <m:sty m:val="p"/>
                            </m:rPr>
                            <a:rPr lang="en-US" b="0" i="0" smtClean="0">
                              <a:solidFill>
                                <a:schemeClr val="tx1"/>
                              </a:solidFill>
                              <a:latin typeface="Cambria Math" panose="02040503050406030204" pitchFamily="18" charset="0"/>
                            </a:rPr>
                            <m:t>Γ</m:t>
                          </m:r>
                        </m:e>
                        <m:sub>
                          <m:r>
                            <m:rPr>
                              <m:sty m:val="p"/>
                            </m:rPr>
                            <a:rPr lang="en-US" b="0" i="0" smtClean="0">
                              <a:solidFill>
                                <a:schemeClr val="tx1"/>
                              </a:solidFill>
                              <a:latin typeface="Cambria Math" panose="02040503050406030204" pitchFamily="18" charset="0"/>
                            </a:rPr>
                            <m:t>n</m:t>
                          </m:r>
                        </m:sub>
                        <m:sup>
                          <m:r>
                            <a:rPr lang="en-US" b="0" i="0" smtClean="0">
                              <a:solidFill>
                                <a:schemeClr val="tx1"/>
                              </a:solidFill>
                              <a:latin typeface="Cambria Math" panose="02040503050406030204" pitchFamily="18" charset="0"/>
                            </a:rPr>
                            <m:t>−1</m:t>
                          </m:r>
                        </m:sup>
                      </m:sSubSup>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𝛾</m:t>
                          </m:r>
                        </m:e>
                        <m:sub>
                          <m:r>
                            <a:rPr lang="en-US" b="0" i="1" smtClean="0">
                              <a:solidFill>
                                <a:schemeClr val="tx1"/>
                              </a:solidFill>
                              <a:latin typeface="Cambria Math" panose="02040503050406030204" pitchFamily="18" charset="0"/>
                            </a:rPr>
                            <m:t>𝑛</m:t>
                          </m:r>
                        </m:sub>
                      </m:sSub>
                      <m:r>
                        <a:rPr lang="en-US" b="0" i="1" smtClean="0">
                          <a:solidFill>
                            <a:schemeClr val="tx1"/>
                          </a:solidFill>
                          <a:latin typeface="Cambria Math" panose="02040503050406030204" pitchFamily="18" charset="0"/>
                        </a:rPr>
                        <m:t>.</m:t>
                      </m:r>
                    </m:oMath>
                  </m:oMathPara>
                </a14:m>
                <a:endParaRPr lang="en-US" b="0" dirty="0">
                  <a:solidFill>
                    <a:schemeClr val="tx1"/>
                  </a:solidFill>
                </a:endParaRPr>
              </a:p>
              <a:p>
                <a:pPr marL="114300" indent="0">
                  <a:buNone/>
                </a:pPr>
                <a:r>
                  <a:rPr lang="en-US" dirty="0">
                    <a:solidFill>
                      <a:schemeClr val="tx1"/>
                    </a:solidFill>
                  </a:rPr>
                  <a:t>Let us verify this formula. Since </a:t>
                </a:r>
                <a14:m>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𝑛</m:t>
                        </m:r>
                      </m:sup>
                    </m:sSubSup>
                    <m:r>
                      <a:rPr lang="en-US" b="0" i="1" smtClean="0">
                        <a:solidFill>
                          <a:schemeClr val="tx1"/>
                        </a:solidFill>
                        <a:latin typeface="Cambria Math" panose="02040503050406030204" pitchFamily="18" charset="0"/>
                      </a:rPr>
                      <m:t>=</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𝑛</m:t>
                        </m:r>
                      </m:sub>
                      <m:sup>
                        <m:r>
                          <a:rPr lang="en-US" b="0" i="1" smtClean="0">
                            <a:solidFill>
                              <a:schemeClr val="tx1"/>
                            </a:solidFill>
                            <a:latin typeface="Cambria Math" panose="02040503050406030204" pitchFamily="18" charset="0"/>
                          </a:rPr>
                          <m:t>′</m:t>
                        </m:r>
                      </m:sup>
                    </m:sSubSup>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oMath>
                </a14:m>
                <a:r>
                  <a:rPr lang="en-US" b="0" dirty="0">
                    <a:solidFill>
                      <a:schemeClr val="tx1"/>
                    </a:solidFill>
                  </a:rPr>
                  <a:t> where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𝑛</m:t>
                        </m:r>
                      </m:sub>
                    </m:sSub>
                    <m:r>
                      <a:rPr lang="en-US" b="0" i="1" smtClean="0">
                        <a:solidFill>
                          <a:schemeClr val="tx1"/>
                        </a:solidFill>
                        <a:latin typeface="Cambria Math" panose="02040503050406030204" pitchFamily="18" charset="0"/>
                      </a:rPr>
                      <m:t>=</m:t>
                    </m:r>
                    <m:sSubSup>
                      <m:sSubSupPr>
                        <m:ctrlPr>
                          <a:rPr lang="en-US" b="0" i="1" smtClean="0">
                            <a:solidFill>
                              <a:schemeClr val="tx1"/>
                            </a:solidFill>
                            <a:latin typeface="Cambria Math" panose="02040503050406030204" pitchFamily="18" charset="0"/>
                          </a:rPr>
                        </m:ctrlPr>
                      </m:sSubSupPr>
                      <m:e>
                        <m:r>
                          <m:rPr>
                            <m:sty m:val="p"/>
                          </m:rPr>
                          <a:rPr lang="en-US" b="0" i="0" smtClean="0">
                            <a:solidFill>
                              <a:schemeClr val="tx1"/>
                            </a:solidFill>
                            <a:latin typeface="Cambria Math" panose="02040503050406030204" pitchFamily="18" charset="0"/>
                          </a:rPr>
                          <m:t>Γ</m:t>
                        </m:r>
                      </m:e>
                      <m:sub>
                        <m:r>
                          <a:rPr lang="en-US" b="0" i="1" smtClean="0">
                            <a:solidFill>
                              <a:schemeClr val="tx1"/>
                            </a:solidFill>
                            <a:latin typeface="Cambria Math" panose="02040503050406030204" pitchFamily="18" charset="0"/>
                          </a:rPr>
                          <m:t>𝑛</m:t>
                        </m:r>
                      </m:sub>
                      <m:sup>
                        <m:r>
                          <a:rPr lang="en-US" b="0" i="1" smtClean="0">
                            <a:solidFill>
                              <a:schemeClr val="tx1"/>
                            </a:solidFill>
                            <a:latin typeface="Cambria Math" panose="02040503050406030204" pitchFamily="18" charset="0"/>
                          </a:rPr>
                          <m:t>−1</m:t>
                        </m:r>
                      </m:sup>
                    </m:sSubSup>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𝛾</m:t>
                        </m:r>
                      </m:e>
                      <m:sub>
                        <m:r>
                          <a:rPr lang="en-US" b="0" i="1" smtClean="0">
                            <a:solidFill>
                              <a:schemeClr val="tx1"/>
                            </a:solidFill>
                            <a:latin typeface="Cambria Math" panose="02040503050406030204" pitchFamily="18" charset="0"/>
                          </a:rPr>
                          <m:t>𝑛</m:t>
                        </m:r>
                      </m:sub>
                    </m:sSub>
                    <m:r>
                      <a:rPr lang="en-US" b="0" i="1" smtClean="0">
                        <a:solidFill>
                          <a:schemeClr val="tx1"/>
                        </a:solidFill>
                        <a:latin typeface="Cambria Math" panose="02040503050406030204" pitchFamily="18" charset="0"/>
                      </a:rPr>
                      <m:t> </m:t>
                    </m:r>
                  </m:oMath>
                </a14:m>
                <a:r>
                  <a:rPr lang="en-US" b="0" dirty="0">
                    <a:solidFill>
                      <a:schemeClr val="tx1"/>
                    </a:solidFill>
                  </a:rPr>
                  <a:t> we have:</a:t>
                </a:r>
              </a:p>
              <a:p>
                <a:pPr marL="114300" indent="0">
                  <a:lnSpc>
                    <a:spcPct val="15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𝐸</m:t>
                      </m:r>
                      <m:sSup>
                        <m:sSupPr>
                          <m:ctrlPr>
                            <a:rPr lang="en-US" b="0" i="1" smtClean="0">
                              <a:solidFill>
                                <a:schemeClr val="tx1"/>
                              </a:solidFill>
                              <a:latin typeface="Cambria Math" panose="02040503050406030204" pitchFamily="18" charset="0"/>
                            </a:rPr>
                          </m:ctrlPr>
                        </m:sSupPr>
                        <m:e>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𝑛</m:t>
                                  </m:r>
                                </m:sup>
                              </m:sSubSup>
                            </m:e>
                          </m:d>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𝐸</m:t>
                      </m:r>
                      <m:sSup>
                        <m:sSupPr>
                          <m:ctrlPr>
                            <a:rPr lang="en-US" b="0" i="1" smtClean="0">
                              <a:solidFill>
                                <a:schemeClr val="tx1"/>
                              </a:solidFill>
                              <a:latin typeface="Cambria Math" panose="02040503050406030204" pitchFamily="18" charset="0"/>
                            </a:rPr>
                          </m:ctrlPr>
                        </m:sSupPr>
                        <m:e>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𝑛</m:t>
                                  </m:r>
                                </m:sub>
                                <m:sup>
                                  <m:r>
                                    <a:rPr lang="en-US" b="0" i="1" smtClean="0">
                                      <a:solidFill>
                                        <a:schemeClr val="tx1"/>
                                      </a:solidFill>
                                      <a:latin typeface="Cambria Math" panose="02040503050406030204" pitchFamily="18" charset="0"/>
                                    </a:rPr>
                                    <m:t>′</m:t>
                                  </m:r>
                                </m:sup>
                              </m:sSubSup>
                              <m:r>
                                <a:rPr lang="en-US" b="0" i="1" smtClean="0">
                                  <a:solidFill>
                                    <a:schemeClr val="tx1"/>
                                  </a:solidFill>
                                  <a:latin typeface="Cambria Math" panose="02040503050406030204" pitchFamily="18" charset="0"/>
                                </a:rPr>
                                <m:t>𝑥</m:t>
                              </m:r>
                            </m:e>
                          </m:d>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𝐸</m:t>
                      </m:r>
                      <m:sSup>
                        <m:sSupPr>
                          <m:ctrlPr>
                            <a:rPr lang="en-US" b="0" i="1" smtClean="0">
                              <a:solidFill>
                                <a:schemeClr val="tx1"/>
                              </a:solidFill>
                              <a:latin typeface="Cambria Math" panose="02040503050406030204" pitchFamily="18" charset="0"/>
                            </a:rPr>
                          </m:ctrlPr>
                        </m:sSupPr>
                        <m:e>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𝛾</m:t>
                                  </m:r>
                                </m:e>
                                <m:sub>
                                  <m:r>
                                    <a:rPr lang="en-US" b="0" i="1" smtClean="0">
                                      <a:solidFill>
                                        <a:schemeClr val="tx1"/>
                                      </a:solidFill>
                                      <a:latin typeface="Cambria Math" panose="02040503050406030204" pitchFamily="18" charset="0"/>
                                    </a:rPr>
                                    <m:t>𝑛</m:t>
                                  </m:r>
                                </m:sub>
                                <m:sup>
                                  <m:r>
                                    <a:rPr lang="en-US" b="0" i="1" smtClean="0">
                                      <a:solidFill>
                                        <a:schemeClr val="tx1"/>
                                      </a:solidFill>
                                      <a:latin typeface="Cambria Math" panose="02040503050406030204" pitchFamily="18" charset="0"/>
                                    </a:rPr>
                                    <m:t>′</m:t>
                                  </m:r>
                                </m:sup>
                              </m:sSubSup>
                              <m:sSubSup>
                                <m:sSubSupPr>
                                  <m:ctrlPr>
                                    <a:rPr lang="en-US" b="0" i="1" smtClean="0">
                                      <a:solidFill>
                                        <a:schemeClr val="tx1"/>
                                      </a:solidFill>
                                      <a:latin typeface="Cambria Math" panose="02040503050406030204" pitchFamily="18" charset="0"/>
                                    </a:rPr>
                                  </m:ctrlPr>
                                </m:sSubSupPr>
                                <m:e>
                                  <m:r>
                                    <m:rPr>
                                      <m:sty m:val="p"/>
                                    </m:rPr>
                                    <a:rPr lang="en-US" b="0" i="0" smtClean="0">
                                      <a:solidFill>
                                        <a:schemeClr val="tx1"/>
                                      </a:solidFill>
                                      <a:latin typeface="Cambria Math" panose="02040503050406030204" pitchFamily="18" charset="0"/>
                                    </a:rPr>
                                    <m:t>Γ</m:t>
                                  </m:r>
                                </m:e>
                                <m:sub>
                                  <m:r>
                                    <a:rPr lang="en-US" b="0" i="1" smtClean="0">
                                      <a:solidFill>
                                        <a:schemeClr val="tx1"/>
                                      </a:solidFill>
                                      <a:latin typeface="Cambria Math" panose="02040503050406030204" pitchFamily="18" charset="0"/>
                                    </a:rPr>
                                    <m:t>𝑛</m:t>
                                  </m:r>
                                </m:sub>
                                <m:sup>
                                  <m:r>
                                    <a:rPr lang="en-US" b="0" i="1" smtClean="0">
                                      <a:solidFill>
                                        <a:schemeClr val="tx1"/>
                                      </a:solidFill>
                                      <a:latin typeface="Cambria Math" panose="02040503050406030204" pitchFamily="18" charset="0"/>
                                    </a:rPr>
                                    <m:t>−1</m:t>
                                  </m:r>
                                </m:sup>
                              </m:sSubSup>
                              <m:r>
                                <a:rPr lang="en-US" b="0" i="1" smtClean="0">
                                  <a:solidFill>
                                    <a:schemeClr val="tx1"/>
                                  </a:solidFill>
                                  <a:latin typeface="Cambria Math" panose="02040503050406030204" pitchFamily="18" charset="0"/>
                                </a:rPr>
                                <m:t>𝑥</m:t>
                              </m:r>
                            </m:e>
                          </m:d>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m:t>
                      </m:r>
                    </m:oMath>
                  </m:oMathPara>
                </a14:m>
                <a:endParaRPr lang="en-US" b="0" dirty="0">
                  <a:solidFill>
                    <a:schemeClr val="tx1"/>
                  </a:solidFill>
                </a:endParaRPr>
              </a:p>
              <a:p>
                <a:pPr marL="114300" indent="0">
                  <a:lnSpc>
                    <a:spcPct val="15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𝐸</m:t>
                      </m:r>
                      <m:d>
                        <m:dPr>
                          <m:ctrlPr>
                            <a:rPr lang="en-US" b="0" i="1" smtClean="0">
                              <a:solidFill>
                                <a:schemeClr val="tx1"/>
                              </a:solidFill>
                              <a:latin typeface="Cambria Math" panose="02040503050406030204" pitchFamily="18" charset="0"/>
                            </a:rPr>
                          </m:ctrlPr>
                        </m:dPr>
                        <m:e>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2</m:t>
                              </m:r>
                            </m:sup>
                          </m:sSubSup>
                          <m:r>
                            <a:rPr lang="en-US" b="0" i="1" smtClean="0">
                              <a:solidFill>
                                <a:schemeClr val="tx1"/>
                              </a:solidFill>
                              <a:latin typeface="Cambria Math" panose="02040503050406030204" pitchFamily="18" charset="0"/>
                            </a:rPr>
                            <m:t>−2</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𝛾</m:t>
                              </m:r>
                            </m:e>
                            <m:sub>
                              <m:r>
                                <a:rPr lang="en-US" b="0" i="1" smtClean="0">
                                  <a:solidFill>
                                    <a:schemeClr val="tx1"/>
                                  </a:solidFill>
                                  <a:latin typeface="Cambria Math" panose="02040503050406030204" pitchFamily="18" charset="0"/>
                                </a:rPr>
                                <m:t>𝑛</m:t>
                              </m:r>
                            </m:sub>
                            <m:sup>
                              <m:r>
                                <a:rPr lang="en-US" b="0" i="1" smtClean="0">
                                  <a:solidFill>
                                    <a:schemeClr val="tx1"/>
                                  </a:solidFill>
                                  <a:latin typeface="Cambria Math" panose="02040503050406030204" pitchFamily="18" charset="0"/>
                                </a:rPr>
                                <m:t>′</m:t>
                              </m:r>
                            </m:sup>
                          </m:sSubSup>
                          <m:sSubSup>
                            <m:sSubSupPr>
                              <m:ctrlPr>
                                <a:rPr lang="en-US" b="0" i="1" smtClean="0">
                                  <a:solidFill>
                                    <a:schemeClr val="tx1"/>
                                  </a:solidFill>
                                  <a:latin typeface="Cambria Math" panose="02040503050406030204" pitchFamily="18" charset="0"/>
                                </a:rPr>
                              </m:ctrlPr>
                            </m:sSubSupPr>
                            <m:e>
                              <m:r>
                                <m:rPr>
                                  <m:sty m:val="p"/>
                                </m:rPr>
                                <a:rPr lang="en-US" b="0" i="0" smtClean="0">
                                  <a:solidFill>
                                    <a:schemeClr val="tx1"/>
                                  </a:solidFill>
                                  <a:latin typeface="Cambria Math" panose="02040503050406030204" pitchFamily="18" charset="0"/>
                                </a:rPr>
                                <m:t>Γ</m:t>
                              </m:r>
                            </m:e>
                            <m:sub>
                              <m:r>
                                <a:rPr lang="en-US" b="0" i="1" smtClean="0">
                                  <a:solidFill>
                                    <a:schemeClr val="tx1"/>
                                  </a:solidFill>
                                  <a:latin typeface="Cambria Math" panose="02040503050406030204" pitchFamily="18" charset="0"/>
                                </a:rPr>
                                <m:t>𝑛</m:t>
                              </m:r>
                            </m:sub>
                            <m:sup>
                              <m:r>
                                <a:rPr lang="en-US" b="0" i="1" smtClean="0">
                                  <a:solidFill>
                                    <a:schemeClr val="tx1"/>
                                  </a:solidFill>
                                  <a:latin typeface="Cambria Math" panose="02040503050406030204" pitchFamily="18" charset="0"/>
                                </a:rPr>
                                <m:t>−1</m:t>
                              </m:r>
                            </m:sup>
                          </m:sSubSup>
                          <m:r>
                            <a:rPr lang="en-US" b="0" i="1" smtClean="0">
                              <a:solidFill>
                                <a:schemeClr val="tx1"/>
                              </a:solidFill>
                              <a:latin typeface="Cambria Math" panose="02040503050406030204" pitchFamily="18" charset="0"/>
                            </a:rPr>
                            <m:t>𝑥</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𝛾</m:t>
                              </m:r>
                            </m:e>
                            <m:sub>
                              <m:r>
                                <a:rPr lang="en-US" b="0" i="1" smtClean="0">
                                  <a:solidFill>
                                    <a:schemeClr val="tx1"/>
                                  </a:solidFill>
                                  <a:latin typeface="Cambria Math" panose="02040503050406030204" pitchFamily="18" charset="0"/>
                                </a:rPr>
                                <m:t>𝑛</m:t>
                              </m:r>
                            </m:sub>
                            <m:sup>
                              <m:r>
                                <a:rPr lang="en-US" b="0" i="1" smtClean="0">
                                  <a:solidFill>
                                    <a:schemeClr val="tx1"/>
                                  </a:solidFill>
                                  <a:latin typeface="Cambria Math" panose="02040503050406030204" pitchFamily="18" charset="0"/>
                                </a:rPr>
                                <m:t>′</m:t>
                              </m:r>
                            </m:sup>
                          </m:sSubSup>
                          <m:sSubSup>
                            <m:sSubSupPr>
                              <m:ctrlPr>
                                <a:rPr lang="en-US" b="0" i="1" smtClean="0">
                                  <a:solidFill>
                                    <a:schemeClr val="tx1"/>
                                  </a:solidFill>
                                  <a:latin typeface="Cambria Math" panose="02040503050406030204" pitchFamily="18" charset="0"/>
                                </a:rPr>
                              </m:ctrlPr>
                            </m:sSubSupPr>
                            <m:e>
                              <m:r>
                                <m:rPr>
                                  <m:sty m:val="p"/>
                                </m:rPr>
                                <a:rPr lang="en-US" b="0" i="0" smtClean="0">
                                  <a:solidFill>
                                    <a:schemeClr val="tx1"/>
                                  </a:solidFill>
                                  <a:latin typeface="Cambria Math" panose="02040503050406030204" pitchFamily="18" charset="0"/>
                                </a:rPr>
                                <m:t>Γ</m:t>
                              </m:r>
                            </m:e>
                            <m:sub>
                              <m:r>
                                <a:rPr lang="en-US" b="0" i="1" smtClean="0">
                                  <a:solidFill>
                                    <a:schemeClr val="tx1"/>
                                  </a:solidFill>
                                  <a:latin typeface="Cambria Math" panose="02040503050406030204" pitchFamily="18" charset="0"/>
                                </a:rPr>
                                <m:t>𝑛</m:t>
                              </m:r>
                            </m:sub>
                            <m:sup>
                              <m:r>
                                <a:rPr lang="en-US" b="0" i="1" smtClean="0">
                                  <a:solidFill>
                                    <a:schemeClr val="tx1"/>
                                  </a:solidFill>
                                  <a:latin typeface="Cambria Math" panose="02040503050406030204" pitchFamily="18" charset="0"/>
                                </a:rPr>
                                <m:t>−1</m:t>
                              </m:r>
                            </m:sup>
                          </m:sSubSup>
                          <m:r>
                            <a:rPr lang="en-US" b="0" i="1" smtClean="0">
                              <a:solidFill>
                                <a:schemeClr val="tx1"/>
                              </a:solidFill>
                              <a:latin typeface="Cambria Math" panose="02040503050406030204" pitchFamily="18" charset="0"/>
                            </a:rPr>
                            <m:t>𝑥</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𝑥</m:t>
                              </m:r>
                            </m:e>
                            <m:sup>
                              <m:r>
                                <a:rPr lang="en-US" b="0" i="1" smtClean="0">
                                  <a:solidFill>
                                    <a:schemeClr val="tx1"/>
                                  </a:solidFill>
                                  <a:latin typeface="Cambria Math" panose="02040503050406030204" pitchFamily="18" charset="0"/>
                                </a:rPr>
                                <m:t>′</m:t>
                              </m:r>
                            </m:sup>
                          </m:sSup>
                          <m:sSubSup>
                            <m:sSubSupPr>
                              <m:ctrlPr>
                                <a:rPr lang="en-US" b="0" i="1" smtClean="0">
                                  <a:solidFill>
                                    <a:schemeClr val="tx1"/>
                                  </a:solidFill>
                                  <a:latin typeface="Cambria Math" panose="02040503050406030204" pitchFamily="18" charset="0"/>
                                </a:rPr>
                              </m:ctrlPr>
                            </m:sSubSupPr>
                            <m:e>
                              <m:r>
                                <m:rPr>
                                  <m:sty m:val="p"/>
                                </m:rPr>
                                <a:rPr lang="en-US" b="0" i="0" smtClean="0">
                                  <a:solidFill>
                                    <a:schemeClr val="tx1"/>
                                  </a:solidFill>
                                  <a:latin typeface="Cambria Math" panose="02040503050406030204" pitchFamily="18" charset="0"/>
                                </a:rPr>
                                <m:t>Γ</m:t>
                              </m:r>
                            </m:e>
                            <m:sub>
                              <m:r>
                                <m:rPr>
                                  <m:sty m:val="p"/>
                                </m:rPr>
                                <a:rPr lang="en-US" b="0" i="0" smtClean="0">
                                  <a:solidFill>
                                    <a:schemeClr val="tx1"/>
                                  </a:solidFill>
                                  <a:latin typeface="Cambria Math" panose="02040503050406030204" pitchFamily="18" charset="0"/>
                                </a:rPr>
                                <m:t>n</m:t>
                              </m:r>
                            </m:sub>
                            <m:sup>
                              <m:r>
                                <a:rPr lang="en-US" b="0" i="0" smtClean="0">
                                  <a:solidFill>
                                    <a:schemeClr val="tx1"/>
                                  </a:solidFill>
                                  <a:latin typeface="Cambria Math" panose="02040503050406030204" pitchFamily="18" charset="0"/>
                                </a:rPr>
                                <m:t>−1</m:t>
                              </m:r>
                            </m:sup>
                          </m:sSubSup>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𝛾</m:t>
                              </m:r>
                            </m:e>
                            <m:sub>
                              <m:r>
                                <a:rPr lang="en-US" b="0" i="1" smtClean="0">
                                  <a:solidFill>
                                    <a:schemeClr val="tx1"/>
                                  </a:solidFill>
                                  <a:latin typeface="Cambria Math" panose="02040503050406030204" pitchFamily="18" charset="0"/>
                                </a:rPr>
                                <m:t>𝑛</m:t>
                              </m:r>
                            </m:sub>
                          </m:sSub>
                        </m:e>
                      </m:d>
                      <m:r>
                        <a:rPr lang="en-US" b="0" i="1" smtClean="0">
                          <a:solidFill>
                            <a:schemeClr val="tx1"/>
                          </a:solidFill>
                          <a:latin typeface="Cambria Math" panose="02040503050406030204" pitchFamily="18" charset="0"/>
                        </a:rPr>
                        <m:t>=</m:t>
                      </m:r>
                    </m:oMath>
                  </m:oMathPara>
                </a14:m>
                <a:endParaRPr lang="en-US" b="0" dirty="0">
                  <a:solidFill>
                    <a:schemeClr val="tx1"/>
                  </a:solidFill>
                </a:endParaRPr>
              </a:p>
              <a:p>
                <a:pPr marL="114300" indent="0">
                  <a:lnSpc>
                    <a:spcPct val="15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𝛾</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0</m:t>
                          </m:r>
                        </m:e>
                      </m:d>
                      <m:r>
                        <a:rPr lang="en-US" b="0" i="1" smtClean="0">
                          <a:solidFill>
                            <a:schemeClr val="tx1"/>
                          </a:solidFill>
                          <a:latin typeface="Cambria Math" panose="02040503050406030204" pitchFamily="18" charset="0"/>
                        </a:rPr>
                        <m:t>−2</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𝛾</m:t>
                          </m:r>
                        </m:e>
                        <m:sub>
                          <m:r>
                            <a:rPr lang="en-US" b="0" i="1" smtClean="0">
                              <a:solidFill>
                                <a:schemeClr val="tx1"/>
                              </a:solidFill>
                              <a:latin typeface="Cambria Math" panose="02040503050406030204" pitchFamily="18" charset="0"/>
                            </a:rPr>
                            <m:t>𝑛</m:t>
                          </m:r>
                        </m:sub>
                        <m:sup>
                          <m:r>
                            <a:rPr lang="en-US" b="0" i="1" smtClean="0">
                              <a:solidFill>
                                <a:schemeClr val="tx1"/>
                              </a:solidFill>
                              <a:latin typeface="Cambria Math" panose="02040503050406030204" pitchFamily="18" charset="0"/>
                            </a:rPr>
                            <m:t>′</m:t>
                          </m:r>
                        </m:sup>
                      </m:sSubSup>
                      <m:sSubSup>
                        <m:sSubSupPr>
                          <m:ctrlPr>
                            <a:rPr lang="en-US" b="0" i="1" smtClean="0">
                              <a:solidFill>
                                <a:schemeClr val="tx1"/>
                              </a:solidFill>
                              <a:latin typeface="Cambria Math" panose="02040503050406030204" pitchFamily="18" charset="0"/>
                            </a:rPr>
                          </m:ctrlPr>
                        </m:sSubSupPr>
                        <m:e>
                          <m:r>
                            <m:rPr>
                              <m:sty m:val="p"/>
                            </m:rPr>
                            <a:rPr lang="en-US" b="0" i="0" smtClean="0">
                              <a:solidFill>
                                <a:schemeClr val="tx1"/>
                              </a:solidFill>
                              <a:latin typeface="Cambria Math" panose="02040503050406030204" pitchFamily="18" charset="0"/>
                            </a:rPr>
                            <m:t>Γ</m:t>
                          </m:r>
                        </m:e>
                        <m:sub>
                          <m:r>
                            <a:rPr lang="en-US" b="0" i="1" smtClean="0">
                              <a:solidFill>
                                <a:schemeClr val="tx1"/>
                              </a:solidFill>
                              <a:latin typeface="Cambria Math" panose="02040503050406030204" pitchFamily="18" charset="0"/>
                            </a:rPr>
                            <m:t>𝑛</m:t>
                          </m:r>
                        </m:sub>
                        <m:sup>
                          <m:r>
                            <a:rPr lang="en-US" b="0" i="1" smtClean="0">
                              <a:solidFill>
                                <a:schemeClr val="tx1"/>
                              </a:solidFill>
                              <a:latin typeface="Cambria Math" panose="02040503050406030204" pitchFamily="18" charset="0"/>
                            </a:rPr>
                            <m:t>−1</m:t>
                          </m:r>
                        </m:sup>
                      </m:sSubSup>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𝛾</m:t>
                          </m:r>
                        </m:e>
                        <m:sub>
                          <m:r>
                            <a:rPr lang="en-US" b="0" i="1" smtClean="0">
                              <a:solidFill>
                                <a:schemeClr val="tx1"/>
                              </a:solidFill>
                              <a:latin typeface="Cambria Math" panose="02040503050406030204" pitchFamily="18" charset="0"/>
                            </a:rPr>
                            <m:t>𝑛</m:t>
                          </m:r>
                        </m:sub>
                      </m:sSub>
                      <m:r>
                        <a:rPr lang="en-US" b="0" i="1" smtClean="0">
                          <a:solidFill>
                            <a:schemeClr val="tx1"/>
                          </a:solidFill>
                          <a:latin typeface="Cambria Math" panose="02040503050406030204" pitchFamily="18" charset="0"/>
                        </a:rPr>
                        <m:t>+</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𝛾</m:t>
                          </m:r>
                        </m:e>
                        <m:sub>
                          <m:r>
                            <a:rPr lang="en-US" b="0" i="1" smtClean="0">
                              <a:solidFill>
                                <a:schemeClr val="tx1"/>
                              </a:solidFill>
                              <a:latin typeface="Cambria Math" panose="02040503050406030204" pitchFamily="18" charset="0"/>
                            </a:rPr>
                            <m:t>𝑛</m:t>
                          </m:r>
                        </m:sub>
                        <m:sup>
                          <m:r>
                            <a:rPr lang="en-US" b="0" i="1" smtClean="0">
                              <a:solidFill>
                                <a:schemeClr val="tx1"/>
                              </a:solidFill>
                              <a:latin typeface="Cambria Math" panose="02040503050406030204" pitchFamily="18" charset="0"/>
                            </a:rPr>
                            <m:t>′</m:t>
                          </m:r>
                        </m:sup>
                      </m:sSubSup>
                      <m:sSubSup>
                        <m:sSubSupPr>
                          <m:ctrlPr>
                            <a:rPr lang="en-US" b="0" i="1" smtClean="0">
                              <a:solidFill>
                                <a:schemeClr val="tx1"/>
                              </a:solidFill>
                              <a:latin typeface="Cambria Math" panose="02040503050406030204" pitchFamily="18" charset="0"/>
                            </a:rPr>
                          </m:ctrlPr>
                        </m:sSubSupPr>
                        <m:e>
                          <m:r>
                            <m:rPr>
                              <m:sty m:val="p"/>
                            </m:rPr>
                            <a:rPr lang="en-US" b="0" i="0" smtClean="0">
                              <a:solidFill>
                                <a:schemeClr val="tx1"/>
                              </a:solidFill>
                              <a:latin typeface="Cambria Math" panose="02040503050406030204" pitchFamily="18" charset="0"/>
                            </a:rPr>
                            <m:t>Γ</m:t>
                          </m:r>
                        </m:e>
                        <m:sub>
                          <m:r>
                            <a:rPr lang="en-US" b="0" i="1" smtClean="0">
                              <a:solidFill>
                                <a:schemeClr val="tx1"/>
                              </a:solidFill>
                              <a:latin typeface="Cambria Math" panose="02040503050406030204" pitchFamily="18" charset="0"/>
                            </a:rPr>
                            <m:t>𝑛</m:t>
                          </m:r>
                        </m:sub>
                        <m:sup>
                          <m:r>
                            <a:rPr lang="en-US" b="0" i="1" smtClean="0">
                              <a:solidFill>
                                <a:schemeClr val="tx1"/>
                              </a:solidFill>
                              <a:latin typeface="Cambria Math" panose="02040503050406030204" pitchFamily="18" charset="0"/>
                            </a:rPr>
                            <m:t>−1</m:t>
                          </m:r>
                        </m:sup>
                      </m:sSubSup>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Γ</m:t>
                          </m:r>
                        </m:e>
                        <m:sub>
                          <m:r>
                            <a:rPr lang="en-US" b="0" i="1" smtClean="0">
                              <a:solidFill>
                                <a:schemeClr val="tx1"/>
                              </a:solidFill>
                              <a:latin typeface="Cambria Math" panose="02040503050406030204" pitchFamily="18" charset="0"/>
                            </a:rPr>
                            <m:t>𝑛</m:t>
                          </m:r>
                        </m:sub>
                      </m:sSub>
                      <m:sSubSup>
                        <m:sSubSupPr>
                          <m:ctrlPr>
                            <a:rPr lang="en-US" b="0" i="1" smtClean="0">
                              <a:solidFill>
                                <a:schemeClr val="tx1"/>
                              </a:solidFill>
                              <a:latin typeface="Cambria Math" panose="02040503050406030204" pitchFamily="18" charset="0"/>
                            </a:rPr>
                          </m:ctrlPr>
                        </m:sSubSupPr>
                        <m:e>
                          <m:r>
                            <m:rPr>
                              <m:sty m:val="p"/>
                            </m:rPr>
                            <a:rPr lang="en-US" b="0" i="0" smtClean="0">
                              <a:solidFill>
                                <a:schemeClr val="tx1"/>
                              </a:solidFill>
                              <a:latin typeface="Cambria Math" panose="02040503050406030204" pitchFamily="18" charset="0"/>
                            </a:rPr>
                            <m:t>Γ</m:t>
                          </m:r>
                        </m:e>
                        <m:sub>
                          <m:r>
                            <a:rPr lang="en-US" b="0" i="1" smtClean="0">
                              <a:solidFill>
                                <a:schemeClr val="tx1"/>
                              </a:solidFill>
                              <a:latin typeface="Cambria Math" panose="02040503050406030204" pitchFamily="18" charset="0"/>
                            </a:rPr>
                            <m:t>𝑛</m:t>
                          </m:r>
                        </m:sub>
                        <m:sup>
                          <m:r>
                            <a:rPr lang="en-US" b="0" i="1" smtClean="0">
                              <a:solidFill>
                                <a:schemeClr val="tx1"/>
                              </a:solidFill>
                              <a:latin typeface="Cambria Math" panose="02040503050406030204" pitchFamily="18" charset="0"/>
                            </a:rPr>
                            <m:t>−1</m:t>
                          </m:r>
                        </m:sup>
                      </m:sSubSup>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𝛾</m:t>
                          </m:r>
                        </m:e>
                        <m:sub>
                          <m:r>
                            <a:rPr lang="en-US" b="0" i="1" smtClean="0">
                              <a:solidFill>
                                <a:schemeClr val="tx1"/>
                              </a:solidFill>
                              <a:latin typeface="Cambria Math" panose="02040503050406030204" pitchFamily="18" charset="0"/>
                            </a:rPr>
                            <m:t>𝑛</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𝛾</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0</m:t>
                          </m:r>
                        </m:e>
                      </m:d>
                      <m:r>
                        <a:rPr lang="en-US" b="0" i="1" smtClean="0">
                          <a:solidFill>
                            <a:schemeClr val="tx1"/>
                          </a:solidFill>
                          <a:latin typeface="Cambria Math" panose="02040503050406030204" pitchFamily="18" charset="0"/>
                        </a:rPr>
                        <m:t>−</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𝛾</m:t>
                          </m:r>
                        </m:e>
                        <m:sub>
                          <m:r>
                            <a:rPr lang="en-US" b="0" i="1" smtClean="0">
                              <a:solidFill>
                                <a:schemeClr val="tx1"/>
                              </a:solidFill>
                              <a:latin typeface="Cambria Math" panose="02040503050406030204" pitchFamily="18" charset="0"/>
                            </a:rPr>
                            <m:t>𝑛</m:t>
                          </m:r>
                        </m:sub>
                        <m:sup>
                          <m:r>
                            <a:rPr lang="en-US" b="0" i="1" smtClean="0">
                              <a:solidFill>
                                <a:schemeClr val="tx1"/>
                              </a:solidFill>
                              <a:latin typeface="Cambria Math" panose="02040503050406030204" pitchFamily="18" charset="0"/>
                            </a:rPr>
                            <m:t>′</m:t>
                          </m:r>
                        </m:sup>
                      </m:sSubSup>
                      <m:sSubSup>
                        <m:sSubSupPr>
                          <m:ctrlPr>
                            <a:rPr lang="en-US" b="0" i="1" smtClean="0">
                              <a:solidFill>
                                <a:schemeClr val="tx1"/>
                              </a:solidFill>
                              <a:latin typeface="Cambria Math" panose="02040503050406030204" pitchFamily="18" charset="0"/>
                            </a:rPr>
                          </m:ctrlPr>
                        </m:sSubSupPr>
                        <m:e>
                          <m:r>
                            <m:rPr>
                              <m:sty m:val="p"/>
                            </m:rPr>
                            <a:rPr lang="en-US" b="0" i="0" smtClean="0">
                              <a:solidFill>
                                <a:schemeClr val="tx1"/>
                              </a:solidFill>
                              <a:latin typeface="Cambria Math" panose="02040503050406030204" pitchFamily="18" charset="0"/>
                            </a:rPr>
                            <m:t>Γ</m:t>
                          </m:r>
                        </m:e>
                        <m:sub>
                          <m:r>
                            <a:rPr lang="en-US" b="0" i="1" smtClean="0">
                              <a:solidFill>
                                <a:schemeClr val="tx1"/>
                              </a:solidFill>
                              <a:latin typeface="Cambria Math" panose="02040503050406030204" pitchFamily="18" charset="0"/>
                            </a:rPr>
                            <m:t>𝑛</m:t>
                          </m:r>
                        </m:sub>
                        <m:sup>
                          <m:r>
                            <a:rPr lang="en-US" b="0" i="1" smtClean="0">
                              <a:solidFill>
                                <a:schemeClr val="tx1"/>
                              </a:solidFill>
                              <a:latin typeface="Cambria Math" panose="02040503050406030204" pitchFamily="18" charset="0"/>
                            </a:rPr>
                            <m:t>−1</m:t>
                          </m:r>
                        </m:sup>
                      </m:sSubSup>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𝛾</m:t>
                          </m:r>
                        </m:e>
                        <m:sub>
                          <m:r>
                            <a:rPr lang="en-US" b="0" i="1" smtClean="0">
                              <a:solidFill>
                                <a:schemeClr val="tx1"/>
                              </a:solidFill>
                              <a:latin typeface="Cambria Math" panose="02040503050406030204" pitchFamily="18" charset="0"/>
                            </a:rPr>
                            <m:t>𝑛</m:t>
                          </m:r>
                        </m:sub>
                      </m:sSub>
                      <m:r>
                        <a:rPr lang="en-US" b="0" i="1" smtClean="0">
                          <a:solidFill>
                            <a:schemeClr val="tx1"/>
                          </a:solidFill>
                          <a:latin typeface="Cambria Math" panose="02040503050406030204" pitchFamily="18" charset="0"/>
                        </a:rPr>
                        <m:t>.</m:t>
                      </m:r>
                    </m:oMath>
                  </m:oMathPara>
                </a14:m>
                <a:endParaRPr lang="en-US" b="0" dirty="0">
                  <a:solidFill>
                    <a:schemeClr val="tx1"/>
                  </a:solidFill>
                </a:endParaRPr>
              </a:p>
              <a:p>
                <a:pPr marL="114300" indent="0">
                  <a:lnSpc>
                    <a:spcPct val="150000"/>
                  </a:lnSpc>
                  <a:buNone/>
                </a:pPr>
                <a:endParaRPr lang="en-US" b="0" dirty="0">
                  <a:solidFill>
                    <a:schemeClr val="tx1"/>
                  </a:solidFill>
                </a:endParaRPr>
              </a:p>
              <a:p>
                <a:pPr marL="114300" indent="0">
                  <a:buNone/>
                </a:pPr>
                <a:endParaRPr lang="en-US" b="0" dirty="0">
                  <a:solidFill>
                    <a:schemeClr val="tx1"/>
                  </a:solidFill>
                </a:endParaRPr>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710214" y="880111"/>
                <a:ext cx="11176986" cy="5476240"/>
              </a:xfrm>
              <a:blipFill>
                <a:blip r:embed="rId2"/>
                <a:stretch>
                  <a:fillRect l="-109" r="-109"/>
                </a:stretch>
              </a:blipFill>
            </p:spPr>
            <p:txBody>
              <a:bodyPr/>
              <a:lstStyle/>
              <a:p>
                <a:r>
                  <a:rPr lang="ru-UA">
                    <a:noFill/>
                  </a:rPr>
                  <a:t> </a:t>
                </a:r>
              </a:p>
            </p:txBody>
          </p:sp>
        </mc:Fallback>
      </mc:AlternateContent>
      <p:sp>
        <p:nvSpPr>
          <p:cNvPr id="2" name="Заголовок 1"/>
          <p:cNvSpPr>
            <a:spLocks noGrp="1"/>
          </p:cNvSpPr>
          <p:nvPr>
            <p:ph type="title"/>
          </p:nvPr>
        </p:nvSpPr>
        <p:spPr>
          <a:xfrm>
            <a:off x="0" y="297180"/>
            <a:ext cx="10515600" cy="582931"/>
          </a:xfrm>
        </p:spPr>
        <p:txBody>
          <a:bodyPr>
            <a:normAutofit fontScale="90000"/>
          </a:bodyPr>
          <a:lstStyle/>
          <a:p>
            <a:r>
              <a:rPr lang="en-US" b="1" dirty="0"/>
              <a:t>One-step-ahead prediction</a:t>
            </a:r>
            <a:br>
              <a:rPr lang="en-US" dirty="0"/>
            </a:br>
            <a:endParaRPr lang="ru-RU" dirty="0"/>
          </a:p>
        </p:txBody>
      </p:sp>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48</a:t>
            </a:fld>
            <a:endParaRPr lang="en-US"/>
          </a:p>
        </p:txBody>
      </p:sp>
    </p:spTree>
    <p:extLst>
      <p:ext uri="{BB962C8B-B14F-4D97-AF65-F5344CB8AC3E}">
        <p14:creationId xmlns:p14="http://schemas.microsoft.com/office/powerpoint/2010/main" val="10832506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710214" y="880111"/>
                <a:ext cx="11176986" cy="5476240"/>
              </a:xfrm>
            </p:spPr>
            <p:txBody>
              <a:bodyPr>
                <a:normAutofit fontScale="92500" lnSpcReduction="20000"/>
              </a:bodyPr>
              <a:lstStyle/>
              <a:p>
                <a:pPr marL="114300" indent="0">
                  <a:buNone/>
                </a:pPr>
                <a:r>
                  <a:rPr lang="en-US" dirty="0"/>
                  <a:t>Suppose we have a causal AR(2) process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b="0" dirty="0">
                    <a:solidFill>
                      <a:schemeClr val="tx1"/>
                    </a:solidFill>
                  </a:rPr>
                  <a:t> and one observation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oMath>
                </a14:m>
                <a:r>
                  <a:rPr lang="en-US" b="0" dirty="0">
                    <a:solidFill>
                      <a:schemeClr val="tx1"/>
                    </a:solidFill>
                  </a:rPr>
                  <a:t> Then, using equation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𝑛</m:t>
                        </m:r>
                      </m:sub>
                    </m:sSub>
                    <m:r>
                      <a:rPr lang="en-US" b="0" i="1" smtClean="0">
                        <a:solidFill>
                          <a:schemeClr val="tx1"/>
                        </a:solidFill>
                        <a:latin typeface="Cambria Math" panose="02040503050406030204" pitchFamily="18" charset="0"/>
                      </a:rPr>
                      <m:t>=</m:t>
                    </m:r>
                    <m:sSubSup>
                      <m:sSubSupPr>
                        <m:ctrlPr>
                          <a:rPr lang="en-US" b="0" i="1" smtClean="0">
                            <a:solidFill>
                              <a:schemeClr val="tx1"/>
                            </a:solidFill>
                            <a:latin typeface="Cambria Math" panose="02040503050406030204" pitchFamily="18" charset="0"/>
                          </a:rPr>
                        </m:ctrlPr>
                      </m:sSubSupPr>
                      <m:e>
                        <m:r>
                          <m:rPr>
                            <m:sty m:val="p"/>
                          </m:rPr>
                          <a:rPr lang="en-US" b="0" i="0" smtClean="0">
                            <a:solidFill>
                              <a:schemeClr val="tx1"/>
                            </a:solidFill>
                            <a:latin typeface="Cambria Math" panose="02040503050406030204" pitchFamily="18" charset="0"/>
                          </a:rPr>
                          <m:t>Γ</m:t>
                        </m:r>
                      </m:e>
                      <m:sub>
                        <m:r>
                          <a:rPr lang="en-US" b="0" i="1" smtClean="0">
                            <a:solidFill>
                              <a:schemeClr val="tx1"/>
                            </a:solidFill>
                            <a:latin typeface="Cambria Math" panose="02040503050406030204" pitchFamily="18" charset="0"/>
                          </a:rPr>
                          <m:t>𝑛</m:t>
                        </m:r>
                      </m:sub>
                      <m:sup>
                        <m:r>
                          <a:rPr lang="en-US" b="0" i="1" smtClean="0">
                            <a:solidFill>
                              <a:schemeClr val="tx1"/>
                            </a:solidFill>
                            <a:latin typeface="Cambria Math" panose="02040503050406030204" pitchFamily="18" charset="0"/>
                          </a:rPr>
                          <m:t>−1</m:t>
                        </m:r>
                      </m:sup>
                    </m:sSubSup>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𝛾</m:t>
                        </m:r>
                      </m:e>
                      <m:sub>
                        <m:r>
                          <a:rPr lang="en-US" b="0" i="1" smtClean="0">
                            <a:solidFill>
                              <a:schemeClr val="tx1"/>
                            </a:solidFill>
                            <a:latin typeface="Cambria Math" panose="02040503050406030204" pitchFamily="18" charset="0"/>
                          </a:rPr>
                          <m:t>𝑛</m:t>
                        </m:r>
                      </m:sub>
                    </m:sSub>
                  </m:oMath>
                </a14:m>
                <a:r>
                  <a:rPr lang="en-US" b="0" dirty="0">
                    <a:solidFill>
                      <a:schemeClr val="tx1"/>
                    </a:solidFill>
                  </a:rPr>
                  <a:t>, the one-step prediction of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2</m:t>
                        </m:r>
                      </m:sub>
                    </m:sSub>
                  </m:oMath>
                </a14:m>
                <a:r>
                  <a:rPr lang="en-US" b="0" dirty="0">
                    <a:solidFill>
                      <a:schemeClr val="tx1"/>
                    </a:solidFill>
                  </a:rPr>
                  <a:t> based on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1</m:t>
                        </m:r>
                      </m:sub>
                    </m:sSub>
                  </m:oMath>
                </a14:m>
                <a:r>
                  <a:rPr lang="en-US" b="0" dirty="0">
                    <a:solidFill>
                      <a:schemeClr val="tx1"/>
                    </a:solidFill>
                  </a:rPr>
                  <a:t> is</a:t>
                </a:r>
              </a:p>
              <a:p>
                <a:pPr marL="114300" indent="0">
                  <a:buNone/>
                </a:pPr>
                <a14:m>
                  <m:oMathPara xmlns:m="http://schemas.openxmlformats.org/officeDocument/2006/math">
                    <m:oMathParaPr>
                      <m:jc m:val="centerGroup"/>
                    </m:oMathParaPr>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2</m:t>
                          </m:r>
                        </m:sub>
                        <m:sup>
                          <m:r>
                            <a:rPr lang="en-US" b="0" i="1" smtClean="0">
                              <a:solidFill>
                                <a:schemeClr val="tx1"/>
                              </a:solidFill>
                              <a:latin typeface="Cambria Math" panose="02040503050406030204" pitchFamily="18" charset="0"/>
                            </a:rPr>
                            <m:t>1</m:t>
                          </m:r>
                        </m:sup>
                      </m:sSubSup>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11</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𝛾</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m:t>
                              </m:r>
                            </m:e>
                          </m:d>
                        </m:num>
                        <m:den>
                          <m:r>
                            <a:rPr lang="en-US" b="0" i="1" smtClean="0">
                              <a:solidFill>
                                <a:schemeClr val="tx1"/>
                              </a:solidFill>
                              <a:latin typeface="Cambria Math" panose="02040503050406030204" pitchFamily="18" charset="0"/>
                            </a:rPr>
                            <m:t>𝛾</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0</m:t>
                              </m:r>
                            </m:e>
                          </m:d>
                        </m:den>
                      </m:f>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𝜌</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m:t>
                          </m:r>
                        </m:e>
                      </m:d>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oMath>
                  </m:oMathPara>
                </a14:m>
                <a:endParaRPr lang="en-US" b="0" dirty="0">
                  <a:solidFill>
                    <a:schemeClr val="tx1"/>
                  </a:solidFill>
                </a:endParaRPr>
              </a:p>
              <a:p>
                <a:pPr marL="114300" indent="0">
                  <a:buNone/>
                </a:pPr>
                <a:r>
                  <a:rPr lang="en-US" dirty="0">
                    <a:solidFill>
                      <a:schemeClr val="tx1"/>
                    </a:solidFill>
                  </a:rPr>
                  <a:t>Now, suppose we want  the one-step-ahead prediction of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3</m:t>
                        </m:r>
                      </m:sub>
                    </m:sSub>
                  </m:oMath>
                </a14:m>
                <a:r>
                  <a:rPr lang="en-US" b="0" dirty="0">
                    <a:solidFill>
                      <a:schemeClr val="tx1"/>
                    </a:solidFill>
                  </a:rPr>
                  <a:t> based on two observations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1</m:t>
                        </m:r>
                      </m:sub>
                    </m:sSub>
                  </m:oMath>
                </a14:m>
                <a:r>
                  <a:rPr lang="en-US" b="0" dirty="0">
                    <a:solidFill>
                      <a:schemeClr val="tx1"/>
                    </a:solidFill>
                  </a:rPr>
                  <a:t> and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2</m:t>
                        </m:r>
                      </m:sub>
                    </m:sSub>
                    <m:r>
                      <a:rPr lang="en-US" b="0" i="1" smtClean="0">
                        <a:solidFill>
                          <a:schemeClr val="tx1"/>
                        </a:solidFill>
                        <a:latin typeface="Cambria Math" panose="02040503050406030204" pitchFamily="18" charset="0"/>
                      </a:rPr>
                      <m:t>,</m:t>
                    </m:r>
                  </m:oMath>
                </a14:m>
                <a:r>
                  <a:rPr lang="en-US" b="0" dirty="0">
                    <a:solidFill>
                      <a:schemeClr val="tx1"/>
                    </a:solidFill>
                  </a:rPr>
                  <a:t> i.e., </a:t>
                </a:r>
                <a14:m>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3</m:t>
                        </m:r>
                      </m:sub>
                      <m:sup>
                        <m:r>
                          <a:rPr lang="en-US" b="0" i="1" smtClean="0">
                            <a:solidFill>
                              <a:schemeClr val="tx1"/>
                            </a:solidFill>
                            <a:latin typeface="Cambria Math" panose="02040503050406030204" pitchFamily="18" charset="0"/>
                          </a:rPr>
                          <m:t>2</m:t>
                        </m:r>
                      </m:sup>
                    </m:sSubSup>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21</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2</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22</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 </m:t>
                    </m:r>
                  </m:oMath>
                </a14:m>
                <a:r>
                  <a:rPr lang="en-US" b="0" dirty="0">
                    <a:solidFill>
                      <a:schemeClr val="tx1"/>
                    </a:solidFill>
                  </a:rPr>
                  <a:t> We </a:t>
                </a:r>
                <a:r>
                  <a:rPr lang="en-US" dirty="0"/>
                  <a:t>could use </a:t>
                </a:r>
                <a:br>
                  <a:rPr lang="en-US" dirty="0"/>
                </a:br>
                <a:r>
                  <a:rPr lang="en-US" b="0" dirty="0">
                    <a:solidFill>
                      <a:schemeClr val="tx1"/>
                    </a:solidFill>
                  </a:rPr>
                  <a:t> equations</a:t>
                </a:r>
              </a:p>
              <a:p>
                <a:pPr marL="114300" indent="0">
                  <a:buNone/>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21</m:t>
                          </m:r>
                        </m:sub>
                      </m:sSub>
                      <m:r>
                        <a:rPr lang="en-US" b="0" i="1" smtClean="0">
                          <a:solidFill>
                            <a:schemeClr val="tx1"/>
                          </a:solidFill>
                          <a:latin typeface="Cambria Math" panose="02040503050406030204" pitchFamily="18" charset="0"/>
                        </a:rPr>
                        <m:t>𝛾</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0</m:t>
                          </m:r>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22</m:t>
                          </m:r>
                        </m:sub>
                      </m:sSub>
                      <m:r>
                        <a:rPr lang="en-US" b="0" i="1" smtClean="0">
                          <a:solidFill>
                            <a:schemeClr val="tx1"/>
                          </a:solidFill>
                          <a:latin typeface="Cambria Math" panose="02040503050406030204" pitchFamily="18" charset="0"/>
                        </a:rPr>
                        <m:t>𝛾</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m:t>
                          </m:r>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𝛾</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m:t>
                          </m:r>
                        </m:e>
                      </m:d>
                      <m:r>
                        <a:rPr lang="en-US" b="0" i="1" smtClean="0">
                          <a:solidFill>
                            <a:schemeClr val="tx1"/>
                          </a:solidFill>
                          <a:latin typeface="Cambria Math" panose="02040503050406030204" pitchFamily="18" charset="0"/>
                        </a:rPr>
                        <m:t>;</m:t>
                      </m:r>
                    </m:oMath>
                  </m:oMathPara>
                </a14:m>
                <a:endParaRPr lang="en-US" b="0" dirty="0">
                  <a:solidFill>
                    <a:schemeClr val="tx1"/>
                  </a:solidFill>
                </a:endParaRPr>
              </a:p>
              <a:p>
                <a:pPr marL="114300" indent="0">
                  <a:buNone/>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21</m:t>
                          </m:r>
                        </m:sub>
                      </m:sSub>
                      <m:r>
                        <a:rPr lang="en-US" b="0" i="1" smtClean="0">
                          <a:solidFill>
                            <a:schemeClr val="tx1"/>
                          </a:solidFill>
                          <a:latin typeface="Cambria Math" panose="02040503050406030204" pitchFamily="18" charset="0"/>
                        </a:rPr>
                        <m:t>𝛾</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m:t>
                          </m:r>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22</m:t>
                          </m:r>
                        </m:sub>
                      </m:sSub>
                      <m:r>
                        <a:rPr lang="en-US" b="0" i="1" smtClean="0">
                          <a:solidFill>
                            <a:schemeClr val="tx1"/>
                          </a:solidFill>
                          <a:latin typeface="Cambria Math" panose="02040503050406030204" pitchFamily="18" charset="0"/>
                        </a:rPr>
                        <m:t>𝛾</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0</m:t>
                          </m:r>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𝛾</m:t>
                      </m:r>
                      <m:r>
                        <a:rPr lang="en-US" b="0" i="1" smtClean="0">
                          <a:solidFill>
                            <a:schemeClr val="tx1"/>
                          </a:solidFill>
                          <a:latin typeface="Cambria Math" panose="02040503050406030204" pitchFamily="18" charset="0"/>
                        </a:rPr>
                        <m:t>(2)</m:t>
                      </m:r>
                    </m:oMath>
                  </m:oMathPara>
                </a14:m>
                <a:endParaRPr lang="en-US" b="0" dirty="0">
                  <a:solidFill>
                    <a:schemeClr val="tx1"/>
                  </a:solidFill>
                </a:endParaRPr>
              </a:p>
              <a:p>
                <a:pPr marL="114300" indent="0">
                  <a:buNone/>
                </a:pPr>
                <a:r>
                  <a:rPr lang="en-US" dirty="0">
                    <a:solidFill>
                      <a:schemeClr val="tx1"/>
                    </a:solidFill>
                  </a:rPr>
                  <a:t>to solve for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21</m:t>
                        </m:r>
                      </m:sub>
                    </m:sSub>
                  </m:oMath>
                </a14:m>
                <a:r>
                  <a:rPr lang="en-US" b="0" dirty="0">
                    <a:solidFill>
                      <a:schemeClr val="tx1"/>
                    </a:solidFill>
                  </a:rPr>
                  <a:t> and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22</m:t>
                        </m:r>
                      </m:sub>
                    </m:sSub>
                    <m:r>
                      <a:rPr lang="en-US" b="0" i="0" smtClean="0">
                        <a:solidFill>
                          <a:schemeClr val="tx1"/>
                        </a:solidFill>
                        <a:latin typeface="Cambria Math" panose="02040503050406030204" pitchFamily="18" charset="0"/>
                      </a:rPr>
                      <m:t>. </m:t>
                    </m:r>
                  </m:oMath>
                </a14:m>
                <a:r>
                  <a:rPr lang="en-US" b="0" dirty="0">
                    <a:solidFill>
                      <a:schemeClr val="tx1"/>
                    </a:solidFill>
                  </a:rPr>
                  <a:t> But it should be apparent from the model that </a:t>
                </a:r>
                <a14:m>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3</m:t>
                        </m:r>
                      </m:sub>
                      <m:sup>
                        <m:r>
                          <a:rPr lang="en-US" b="0" i="1" smtClean="0">
                            <a:solidFill>
                              <a:schemeClr val="tx1"/>
                            </a:solidFill>
                            <a:latin typeface="Cambria Math" panose="02040503050406030204" pitchFamily="18" charset="0"/>
                          </a:rPr>
                          <m:t>2</m:t>
                        </m:r>
                      </m:sup>
                    </m:sSubSup>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1</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2</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2</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oMath>
                </a14:m>
                <a:r>
                  <a:rPr lang="en-US" b="0" dirty="0">
                    <a:solidFill>
                      <a:schemeClr val="tx1"/>
                    </a:solidFill>
                  </a:rPr>
                  <a:t> because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1</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2</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2</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1</m:t>
                        </m:r>
                      </m:sub>
                    </m:sSub>
                  </m:oMath>
                </a14:m>
                <a:r>
                  <a:rPr lang="en-US" b="0" dirty="0">
                    <a:solidFill>
                      <a:schemeClr val="tx1"/>
                    </a:solidFill>
                  </a:rPr>
                  <a:t> satisfies the prediction equations:</a:t>
                </a:r>
              </a:p>
              <a:p>
                <a:pPr marL="114300" indent="0">
                  <a:lnSpc>
                    <a:spcPct val="160000"/>
                  </a:lnSpc>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𝐸</m:t>
                      </m:r>
                      <m:d>
                        <m:dPr>
                          <m:begChr m:val="{"/>
                          <m:endChr m:val="}"/>
                          <m:ctrlPr>
                            <a:rPr lang="en-US" b="0" i="1" smtClean="0">
                              <a:solidFill>
                                <a:schemeClr val="tx1"/>
                              </a:solidFill>
                              <a:latin typeface="Cambria Math" panose="02040503050406030204" pitchFamily="18" charset="0"/>
                            </a:rPr>
                          </m:ctrlPr>
                        </m:dPr>
                        <m:e>
                          <m:d>
                            <m:dPr>
                              <m:begChr m:val="["/>
                              <m:endChr m:val="]"/>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3</m:t>
                                  </m:r>
                                </m:sub>
                              </m:sSub>
                              <m:r>
                                <a:rPr lang="en-US" b="0" i="1" smtClean="0">
                                  <a:solidFill>
                                    <a:schemeClr val="tx1"/>
                                  </a:solidFill>
                                  <a:latin typeface="Cambria Math" panose="02040503050406030204" pitchFamily="18" charset="0"/>
                                </a:rPr>
                                <m:t>−</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1</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2</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2</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1</m:t>
                                      </m:r>
                                    </m:sub>
                                  </m:sSub>
                                </m:e>
                              </m:d>
                            </m:e>
                          </m:d>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1</m:t>
                              </m:r>
                            </m:sub>
                          </m:sSub>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𝐸</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𝑤</m:t>
                              </m:r>
                            </m:e>
                            <m:sub>
                              <m:r>
                                <a:rPr lang="en-US" b="0" i="1" smtClean="0">
                                  <a:solidFill>
                                    <a:schemeClr val="tx1"/>
                                  </a:solidFill>
                                  <a:latin typeface="Cambria Math" panose="02040503050406030204" pitchFamily="18" charset="0"/>
                                </a:rPr>
                                <m:t>3</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0" smtClean="0">
                                  <a:solidFill>
                                    <a:schemeClr val="tx1"/>
                                  </a:solidFill>
                                  <a:latin typeface="Cambria Math" panose="02040503050406030204" pitchFamily="18" charset="0"/>
                                </a:rPr>
                                <m:t>1</m:t>
                              </m:r>
                            </m:sub>
                          </m:sSub>
                        </m:e>
                      </m:d>
                      <m:r>
                        <a:rPr lang="ru-RU" b="0" i="0" smtClean="0">
                          <a:solidFill>
                            <a:schemeClr val="tx1"/>
                          </a:solidFill>
                          <a:latin typeface="Cambria Math" panose="02040503050406030204" pitchFamily="18" charset="0"/>
                        </a:rPr>
                        <m:t>=0</m:t>
                      </m:r>
                    </m:oMath>
                  </m:oMathPara>
                </a14:m>
                <a:endParaRPr lang="en-US" b="0" dirty="0">
                  <a:solidFill>
                    <a:schemeClr val="tx1"/>
                  </a:solidFill>
                </a:endParaRPr>
              </a:p>
              <a:p>
                <a:pPr marL="114300" indent="0">
                  <a:lnSpc>
                    <a:spcPct val="160000"/>
                  </a:lnSpc>
                  <a:buNone/>
                </a:pPr>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rPr>
                        <m:t>𝐸</m:t>
                      </m:r>
                      <m:d>
                        <m:dPr>
                          <m:begChr m:val="{"/>
                          <m:endChr m:val="}"/>
                          <m:ctrlPr>
                            <a:rPr lang="en-US" i="1">
                              <a:solidFill>
                                <a:schemeClr val="tx1"/>
                              </a:solidFill>
                              <a:latin typeface="Cambria Math" panose="02040503050406030204" pitchFamily="18" charset="0"/>
                            </a:rPr>
                          </m:ctrlPr>
                        </m:dPr>
                        <m:e>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3</m:t>
                                  </m:r>
                                </m:sub>
                              </m:sSub>
                              <m:r>
                                <a:rPr lang="en-US" i="1">
                                  <a:solidFill>
                                    <a:schemeClr val="tx1"/>
                                  </a:solidFill>
                                  <a:latin typeface="Cambria Math" panose="02040503050406030204" pitchFamily="18" charset="0"/>
                                </a:rPr>
                                <m:t>−</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𝜙</m:t>
                                      </m:r>
                                    </m:e>
                                    <m:sub>
                                      <m:r>
                                        <a:rPr lang="en-US" i="1">
                                          <a:solidFill>
                                            <a:schemeClr val="tx1"/>
                                          </a:solidFill>
                                          <a:latin typeface="Cambria Math" panose="02040503050406030204" pitchFamily="18" charset="0"/>
                                        </a:rPr>
                                        <m:t>1</m:t>
                                      </m:r>
                                    </m:sub>
                                  </m:s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2</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𝜙</m:t>
                                      </m:r>
                                    </m:e>
                                    <m:sub>
                                      <m:r>
                                        <a:rPr lang="en-US" i="1">
                                          <a:solidFill>
                                            <a:schemeClr val="tx1"/>
                                          </a:solidFill>
                                          <a:latin typeface="Cambria Math" panose="02040503050406030204" pitchFamily="18" charset="0"/>
                                        </a:rPr>
                                        <m:t>2</m:t>
                                      </m:r>
                                    </m:sub>
                                  </m:s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1</m:t>
                                      </m:r>
                                    </m:sub>
                                  </m:sSub>
                                </m:e>
                              </m:d>
                            </m:e>
                          </m:d>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2</m:t>
                              </m:r>
                            </m:sub>
                          </m:sSub>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𝐸</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𝑤</m:t>
                              </m:r>
                            </m:e>
                            <m:sub>
                              <m:r>
                                <a:rPr lang="en-US" i="1">
                                  <a:solidFill>
                                    <a:schemeClr val="tx1"/>
                                  </a:solidFill>
                                  <a:latin typeface="Cambria Math" panose="02040503050406030204" pitchFamily="18" charset="0"/>
                                </a:rPr>
                                <m:t>3</m:t>
                              </m:r>
                            </m:sub>
                          </m:sSub>
                          <m:sSub>
                            <m:sSubPr>
                              <m:ctrlPr>
                                <a:rPr lang="en-US" b="0"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2</m:t>
                              </m:r>
                            </m:sub>
                          </m:sSub>
                        </m:e>
                      </m:d>
                      <m:r>
                        <a:rPr lang="ru-RU">
                          <a:solidFill>
                            <a:schemeClr val="tx1"/>
                          </a:solidFill>
                          <a:latin typeface="Cambria Math" panose="02040503050406030204" pitchFamily="18" charset="0"/>
                        </a:rPr>
                        <m:t>=0</m:t>
                      </m:r>
                    </m:oMath>
                  </m:oMathPara>
                </a14:m>
                <a:endParaRPr lang="en-US" dirty="0">
                  <a:solidFill>
                    <a:schemeClr val="tx1"/>
                  </a:solidFill>
                </a:endParaRPr>
              </a:p>
              <a:p>
                <a:pPr marL="114300" indent="0">
                  <a:buNone/>
                </a:pPr>
                <a:endParaRPr lang="en-US" b="0" dirty="0">
                  <a:solidFill>
                    <a:schemeClr val="tx1"/>
                  </a:solidFill>
                </a:endParaRPr>
              </a:p>
              <a:p>
                <a:pPr marL="114300" indent="0">
                  <a:lnSpc>
                    <a:spcPct val="150000"/>
                  </a:lnSpc>
                  <a:buNone/>
                </a:pPr>
                <a:endParaRPr lang="en-US" b="0" dirty="0">
                  <a:solidFill>
                    <a:schemeClr val="tx1"/>
                  </a:solidFill>
                </a:endParaRPr>
              </a:p>
              <a:p>
                <a:pPr marL="114300" indent="0">
                  <a:buNone/>
                </a:pPr>
                <a:endParaRPr lang="en-US" b="0" dirty="0">
                  <a:solidFill>
                    <a:schemeClr val="tx1"/>
                  </a:solidFill>
                </a:endParaRPr>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710214" y="880111"/>
                <a:ext cx="11176986" cy="5476240"/>
              </a:xfrm>
              <a:blipFill>
                <a:blip r:embed="rId2"/>
                <a:stretch>
                  <a:fillRect t="-445"/>
                </a:stretch>
              </a:blipFill>
            </p:spPr>
            <p:txBody>
              <a:bodyPr/>
              <a:lstStyle/>
              <a:p>
                <a:r>
                  <a:rPr lang="ru-UA">
                    <a:noFill/>
                  </a:rPr>
                  <a:t> </a:t>
                </a:r>
              </a:p>
            </p:txBody>
          </p:sp>
        </mc:Fallback>
      </mc:AlternateContent>
      <p:sp>
        <p:nvSpPr>
          <p:cNvPr id="2" name="Заголовок 1"/>
          <p:cNvSpPr>
            <a:spLocks noGrp="1"/>
          </p:cNvSpPr>
          <p:nvPr>
            <p:ph type="title"/>
          </p:nvPr>
        </p:nvSpPr>
        <p:spPr>
          <a:xfrm>
            <a:off x="0" y="297180"/>
            <a:ext cx="10515600" cy="582931"/>
          </a:xfrm>
        </p:spPr>
        <p:txBody>
          <a:bodyPr>
            <a:normAutofit fontScale="90000"/>
          </a:bodyPr>
          <a:lstStyle/>
          <a:p>
            <a:r>
              <a:rPr lang="en-US" b="1" dirty="0"/>
              <a:t>Example 3.19 Prediction for an AR(</a:t>
            </a:r>
            <a:r>
              <a:rPr lang="en-US" dirty="0"/>
              <a:t>2</a:t>
            </a:r>
            <a:r>
              <a:rPr lang="en-US" b="1" dirty="0"/>
              <a:t>)</a:t>
            </a:r>
            <a:r>
              <a:rPr lang="en-US" dirty="0"/>
              <a:t> </a:t>
            </a:r>
            <a:br>
              <a:rPr lang="en-US" dirty="0"/>
            </a:br>
            <a:endParaRPr lang="ru-RU" dirty="0"/>
          </a:p>
        </p:txBody>
      </p:sp>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49</a:t>
            </a:fld>
            <a:endParaRPr lang="en-US"/>
          </a:p>
        </p:txBody>
      </p:sp>
    </p:spTree>
    <p:extLst>
      <p:ext uri="{BB962C8B-B14F-4D97-AF65-F5344CB8AC3E}">
        <p14:creationId xmlns:p14="http://schemas.microsoft.com/office/powerpoint/2010/main" val="332284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0515600" cy="1325563"/>
          </a:xfrm>
        </p:spPr>
        <p:txBody>
          <a:bodyPr/>
          <a:lstStyle/>
          <a:p>
            <a:r>
              <a:rPr lang="en-US" dirty="0"/>
              <a:t>General homogeneous equation for the ACF</a:t>
            </a:r>
            <a:endParaRPr lang="ru-RU" dirty="0"/>
          </a:p>
        </p:txBody>
      </p:sp>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758758" y="1381327"/>
                <a:ext cx="11128442" cy="4944523"/>
              </a:xfrm>
            </p:spPr>
            <p:txBody>
              <a:bodyPr>
                <a:normAutofit fontScale="92500" lnSpcReduction="20000"/>
              </a:bodyPr>
              <a:lstStyle/>
              <a:p>
                <a:pPr marL="114300" indent="0">
                  <a:buNone/>
                </a:pPr>
                <a:r>
                  <a:rPr lang="en-US" dirty="0"/>
                  <a:t>For a causal ARMA(</a:t>
                </a:r>
                <a:r>
                  <a:rPr lang="en-US" dirty="0" err="1"/>
                  <a:t>p,q</a:t>
                </a:r>
                <a:r>
                  <a:rPr lang="en-US" dirty="0"/>
                  <a:t>) causal process </a:t>
                </a:r>
                <a14:m>
                  <m:oMath xmlns:m="http://schemas.openxmlformats.org/officeDocument/2006/math">
                    <m:r>
                      <a:rPr lang="en-US" b="0" i="1" smtClean="0">
                        <a:latin typeface="Cambria Math"/>
                      </a:rPr>
                      <m:t>𝜙</m:t>
                    </m:r>
                    <m:d>
                      <m:dPr>
                        <m:ctrlPr>
                          <a:rPr lang="en-US" b="0" i="1" smtClean="0">
                            <a:latin typeface="Cambria Math" panose="02040503050406030204" pitchFamily="18" charset="0"/>
                          </a:rPr>
                        </m:ctrlPr>
                      </m:dPr>
                      <m:e>
                        <m:r>
                          <a:rPr lang="en-US" b="0" i="1" smtClean="0">
                            <a:latin typeface="Cambria Math"/>
                          </a:rPr>
                          <m:t>𝐵</m:t>
                        </m:r>
                      </m:e>
                    </m:d>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sub>
                    </m:sSub>
                    <m:r>
                      <a:rPr lang="en-US" b="0" i="1" smtClean="0">
                        <a:latin typeface="Cambria Math"/>
                      </a:rPr>
                      <m:t>=</m:t>
                    </m:r>
                    <m:r>
                      <a:rPr lang="en-US" b="0" i="1" smtClean="0">
                        <a:latin typeface="Cambria Math"/>
                      </a:rPr>
                      <m:t>𝜃</m:t>
                    </m:r>
                    <m:d>
                      <m:dPr>
                        <m:ctrlPr>
                          <a:rPr lang="en-US" b="0" i="1" smtClean="0">
                            <a:latin typeface="Cambria Math" panose="02040503050406030204" pitchFamily="18" charset="0"/>
                          </a:rPr>
                        </m:ctrlPr>
                      </m:dPr>
                      <m:e>
                        <m:r>
                          <a:rPr lang="en-US" b="0" i="1" smtClean="0">
                            <a:latin typeface="Cambria Math"/>
                          </a:rPr>
                          <m:t>𝐵</m:t>
                        </m:r>
                      </m:e>
                    </m:d>
                    <m:sSub>
                      <m:sSubPr>
                        <m:ctrlPr>
                          <a:rPr lang="en-US" b="0" i="1" smtClean="0">
                            <a:latin typeface="Cambria Math" panose="02040503050406030204" pitchFamily="18" charset="0"/>
                          </a:rPr>
                        </m:ctrlPr>
                      </m:sSubPr>
                      <m:e>
                        <m:r>
                          <a:rPr lang="en-US" b="0" i="1" smtClean="0">
                            <a:latin typeface="Cambria Math"/>
                          </a:rPr>
                          <m:t>𝑤</m:t>
                        </m:r>
                      </m:e>
                      <m:sub>
                        <m:r>
                          <a:rPr lang="en-US" b="0" i="1" smtClean="0">
                            <a:latin typeface="Cambria Math"/>
                          </a:rPr>
                          <m:t>𝑡</m:t>
                        </m:r>
                      </m:sub>
                    </m:sSub>
                  </m:oMath>
                </a14:m>
                <a:r>
                  <a:rPr lang="en-US" dirty="0"/>
                  <a:t> representation holds:</a:t>
                </a:r>
              </a:p>
              <a:p>
                <a:pPr marL="11430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sub>
                      </m:sSub>
                      <m:r>
                        <a:rPr lang="en-US" b="0" i="1" smtClean="0">
                          <a:latin typeface="Cambria Math"/>
                        </a:rPr>
                        <m:t>= </m:t>
                      </m:r>
                      <m:nary>
                        <m:naryPr>
                          <m:chr m:val="∑"/>
                          <m:ctrlPr>
                            <a:rPr lang="en-US" b="0" i="1" smtClean="0">
                              <a:latin typeface="Cambria Math" panose="02040503050406030204" pitchFamily="18" charset="0"/>
                            </a:rPr>
                          </m:ctrlPr>
                        </m:naryPr>
                        <m:sub>
                          <m:r>
                            <m:rPr>
                              <m:brk m:alnAt="23"/>
                            </m:rPr>
                            <a:rPr lang="en-US" b="0" i="1" smtClean="0">
                              <a:latin typeface="Cambria Math"/>
                            </a:rPr>
                            <m:t>𝑗</m:t>
                          </m:r>
                          <m:r>
                            <a:rPr lang="en-US" b="0" i="1" smtClean="0">
                              <a:latin typeface="Cambria Math"/>
                            </a:rPr>
                            <m:t>=0</m:t>
                          </m:r>
                        </m:sub>
                        <m:sup>
                          <m:r>
                            <a:rPr lang="en-US" b="0" i="1" smtClean="0">
                              <a:latin typeface="Cambria Math"/>
                            </a:rPr>
                            <m:t>∞</m:t>
                          </m:r>
                        </m:sup>
                        <m:e>
                          <m:sSub>
                            <m:sSubPr>
                              <m:ctrlPr>
                                <a:rPr lang="en-US" b="0" i="1" smtClean="0">
                                  <a:latin typeface="Cambria Math" panose="02040503050406030204" pitchFamily="18" charset="0"/>
                                </a:rPr>
                              </m:ctrlPr>
                            </m:sSubPr>
                            <m:e>
                              <m:r>
                                <a:rPr lang="en-US" b="0" i="1" smtClean="0">
                                  <a:latin typeface="Cambria Math"/>
                                </a:rPr>
                                <m:t>𝜓</m:t>
                              </m:r>
                            </m:e>
                            <m:sub>
                              <m:r>
                                <a:rPr lang="en-US" b="0" i="1" smtClean="0">
                                  <a:latin typeface="Cambria Math"/>
                                </a:rPr>
                                <m:t>𝑗</m:t>
                              </m:r>
                            </m:sub>
                          </m:sSub>
                          <m:sSub>
                            <m:sSubPr>
                              <m:ctrlPr>
                                <a:rPr lang="en-US" b="0" i="1" smtClean="0">
                                  <a:latin typeface="Cambria Math" panose="02040503050406030204" pitchFamily="18" charset="0"/>
                                </a:rPr>
                              </m:ctrlPr>
                            </m:sSubPr>
                            <m:e>
                              <m:r>
                                <a:rPr lang="en-US" b="0" i="1" smtClean="0">
                                  <a:latin typeface="Cambria Math"/>
                                </a:rPr>
                                <m:t>𝑤</m:t>
                              </m:r>
                            </m:e>
                            <m:sub>
                              <m:r>
                                <a:rPr lang="en-US" b="0" i="1" smtClean="0">
                                  <a:latin typeface="Cambria Math"/>
                                </a:rPr>
                                <m:t>𝑡</m:t>
                              </m:r>
                              <m:r>
                                <a:rPr lang="en-US" b="0" i="1" smtClean="0">
                                  <a:latin typeface="Cambria Math"/>
                                </a:rPr>
                                <m:t>−</m:t>
                              </m:r>
                              <m:r>
                                <a:rPr lang="en-US" b="0" i="1" smtClean="0">
                                  <a:latin typeface="Cambria Math"/>
                                </a:rPr>
                                <m:t>𝑗</m:t>
                              </m:r>
                            </m:sub>
                          </m:sSub>
                          <m:r>
                            <a:rPr lang="en-US" b="0" i="1" smtClean="0">
                              <a:latin typeface="Cambria Math"/>
                            </a:rPr>
                            <m:t> </m:t>
                          </m:r>
                        </m:e>
                      </m:nary>
                      <m:r>
                        <a:rPr lang="en-US" b="0" i="0" smtClean="0">
                          <a:latin typeface="Cambria Math"/>
                        </a:rPr>
                        <m:t>.</m:t>
                      </m:r>
                    </m:oMath>
                  </m:oMathPara>
                </a14:m>
                <a:endParaRPr lang="en-US" dirty="0"/>
              </a:p>
              <a:p>
                <a:pPr marL="114300" indent="0">
                  <a:buNone/>
                </a:pPr>
                <a:r>
                  <a:rPr lang="en-US" dirty="0"/>
                  <a:t>We can find  the </a:t>
                </a:r>
                <a:r>
                  <a:rPr lang="en-US" dirty="0" err="1"/>
                  <a:t>autocovariance</a:t>
                </a:r>
                <a:r>
                  <a:rPr lang="en-US" dirty="0"/>
                  <a:t> function:</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a:rPr>
                        <m:t>𝛾</m:t>
                      </m:r>
                      <m:d>
                        <m:dPr>
                          <m:ctrlPr>
                            <a:rPr lang="en-US" b="0" i="1" smtClean="0">
                              <a:latin typeface="Cambria Math" panose="02040503050406030204" pitchFamily="18" charset="0"/>
                            </a:rPr>
                          </m:ctrlPr>
                        </m:dPr>
                        <m:e>
                          <m:r>
                            <a:rPr lang="en-US" b="0" i="1" smtClean="0">
                              <a:latin typeface="Cambria Math"/>
                            </a:rPr>
                            <m:t>h</m:t>
                          </m:r>
                        </m:e>
                      </m:d>
                      <m:r>
                        <a:rPr lang="en-US" b="0" i="1" smtClean="0">
                          <a:latin typeface="Cambria Math"/>
                        </a:rPr>
                        <m:t>=</m:t>
                      </m:r>
                      <m:r>
                        <a:rPr lang="en-US" b="0" i="1" smtClean="0">
                          <a:latin typeface="Cambria Math"/>
                        </a:rPr>
                        <m:t>𝑐𝑜𝑣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r>
                                <a:rPr lang="en-US" b="0" i="1" smtClean="0">
                                  <a:latin typeface="Cambria Math"/>
                                </a:rPr>
                                <m:t>+</m:t>
                              </m:r>
                              <m:r>
                                <a:rPr lang="en-US" b="0" i="1" smtClean="0">
                                  <a:latin typeface="Cambria Math"/>
                                </a:rPr>
                                <m:t>h</m:t>
                              </m:r>
                            </m:sub>
                          </m:sSub>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sub>
                          </m:sSub>
                        </m:e>
                      </m:d>
                      <m:r>
                        <a:rPr lang="en-US" b="0" i="1" smtClean="0">
                          <a:latin typeface="Cambria Math"/>
                        </a:rPr>
                        <m:t>=</m:t>
                      </m:r>
                      <m:r>
                        <a:rPr lang="en-US" b="0" i="1" smtClean="0">
                          <a:latin typeface="Cambria Math"/>
                        </a:rPr>
                        <m:t>𝑐𝑜𝑣</m:t>
                      </m:r>
                      <m:d>
                        <m:dPr>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m:rPr>
                                  <m:brk m:alnAt="23"/>
                                </m:rPr>
                                <a:rPr lang="en-US" b="0" i="1" smtClean="0">
                                  <a:latin typeface="Cambria Math"/>
                                </a:rPr>
                                <m:t>𝑗</m:t>
                              </m:r>
                              <m:r>
                                <a:rPr lang="en-US" b="0" i="1" smtClean="0">
                                  <a:latin typeface="Cambria Math"/>
                                </a:rPr>
                                <m:t>=1</m:t>
                              </m:r>
                            </m:sub>
                            <m:sup>
                              <m:r>
                                <a:rPr lang="en-US" b="0" i="1" smtClean="0">
                                  <a:latin typeface="Cambria Math"/>
                                </a:rPr>
                                <m:t>𝑝</m:t>
                              </m:r>
                            </m:sup>
                            <m:e>
                              <m:sSub>
                                <m:sSubPr>
                                  <m:ctrlPr>
                                    <a:rPr lang="en-US" b="0" i="1" smtClean="0">
                                      <a:latin typeface="Cambria Math" panose="02040503050406030204" pitchFamily="18" charset="0"/>
                                    </a:rPr>
                                  </m:ctrlPr>
                                </m:sSubPr>
                                <m:e>
                                  <m:r>
                                    <a:rPr lang="en-US" b="0" i="1" smtClean="0">
                                      <a:latin typeface="Cambria Math"/>
                                    </a:rPr>
                                    <m:t>𝜙</m:t>
                                  </m:r>
                                </m:e>
                                <m:sub>
                                  <m:r>
                                    <a:rPr lang="en-US" b="0" i="1" smtClean="0">
                                      <a:latin typeface="Cambria Math"/>
                                    </a:rPr>
                                    <m:t>𝑗</m:t>
                                  </m:r>
                                </m:sub>
                              </m:sSub>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r>
                                    <a:rPr lang="en-US" b="0" i="1" smtClean="0">
                                      <a:latin typeface="Cambria Math"/>
                                    </a:rPr>
                                    <m:t>+</m:t>
                                  </m:r>
                                  <m:r>
                                    <a:rPr lang="en-US" b="0" i="1" smtClean="0">
                                      <a:latin typeface="Cambria Math"/>
                                    </a:rPr>
                                    <m:t>h</m:t>
                                  </m:r>
                                  <m:r>
                                    <a:rPr lang="en-US" b="0" i="1" smtClean="0">
                                      <a:latin typeface="Cambria Math"/>
                                    </a:rPr>
                                    <m:t>−1</m:t>
                                  </m:r>
                                </m:sub>
                              </m:sSub>
                            </m:e>
                          </m:nary>
                          <m:r>
                            <a:rPr lang="en-US" b="0" i="1" smtClean="0">
                              <a:latin typeface="Cambria Math"/>
                            </a:rPr>
                            <m:t>+</m:t>
                          </m:r>
                          <m:nary>
                            <m:naryPr>
                              <m:chr m:val="∑"/>
                              <m:ctrlPr>
                                <a:rPr lang="en-US" b="0" i="1" smtClean="0">
                                  <a:latin typeface="Cambria Math" panose="02040503050406030204" pitchFamily="18" charset="0"/>
                                </a:rPr>
                              </m:ctrlPr>
                            </m:naryPr>
                            <m:sub>
                              <m:r>
                                <m:rPr>
                                  <m:brk m:alnAt="23"/>
                                </m:rPr>
                                <a:rPr lang="en-US" b="0" i="1" smtClean="0">
                                  <a:latin typeface="Cambria Math"/>
                                </a:rPr>
                                <m:t>𝑗</m:t>
                              </m:r>
                              <m:r>
                                <a:rPr lang="en-US" b="0" i="1" smtClean="0">
                                  <a:latin typeface="Cambria Math"/>
                                </a:rPr>
                                <m:t>=0</m:t>
                              </m:r>
                            </m:sub>
                            <m:sup>
                              <m:r>
                                <a:rPr lang="en-US" b="0" i="1" smtClean="0">
                                  <a:latin typeface="Cambria Math"/>
                                </a:rPr>
                                <m:t>𝑞</m:t>
                              </m:r>
                            </m:sup>
                            <m:e>
                              <m:sSub>
                                <m:sSubPr>
                                  <m:ctrlPr>
                                    <a:rPr lang="en-US" b="0" i="1" smtClean="0">
                                      <a:latin typeface="Cambria Math" panose="02040503050406030204" pitchFamily="18" charset="0"/>
                                    </a:rPr>
                                  </m:ctrlPr>
                                </m:sSubPr>
                                <m:e>
                                  <m:r>
                                    <a:rPr lang="en-US" b="0" i="1" smtClean="0">
                                      <a:latin typeface="Cambria Math"/>
                                    </a:rPr>
                                    <m:t>𝜃</m:t>
                                  </m:r>
                                </m:e>
                                <m:sub>
                                  <m:r>
                                    <a:rPr lang="en-US" b="0" i="1" smtClean="0">
                                      <a:latin typeface="Cambria Math"/>
                                    </a:rPr>
                                    <m:t>𝑗</m:t>
                                  </m:r>
                                </m:sub>
                              </m:sSub>
                              <m:sSub>
                                <m:sSubPr>
                                  <m:ctrlPr>
                                    <a:rPr lang="en-US" b="0" i="1" smtClean="0">
                                      <a:latin typeface="Cambria Math" panose="02040503050406030204" pitchFamily="18" charset="0"/>
                                    </a:rPr>
                                  </m:ctrlPr>
                                </m:sSubPr>
                                <m:e>
                                  <m:r>
                                    <a:rPr lang="en-US" b="0" i="1" smtClean="0">
                                      <a:latin typeface="Cambria Math"/>
                                    </a:rPr>
                                    <m:t>𝑤</m:t>
                                  </m:r>
                                </m:e>
                                <m:sub>
                                  <m:r>
                                    <a:rPr lang="en-US" b="0" i="1" smtClean="0">
                                      <a:latin typeface="Cambria Math"/>
                                    </a:rPr>
                                    <m:t>𝑡</m:t>
                                  </m:r>
                                  <m:r>
                                    <a:rPr lang="en-US" b="0" i="1" smtClean="0">
                                      <a:latin typeface="Cambria Math"/>
                                    </a:rPr>
                                    <m:t>+</m:t>
                                  </m:r>
                                  <m:r>
                                    <a:rPr lang="en-US" b="0" i="1" smtClean="0">
                                      <a:latin typeface="Cambria Math"/>
                                    </a:rPr>
                                    <m:t>h</m:t>
                                  </m:r>
                                  <m:r>
                                    <a:rPr lang="en-US" b="0" i="1" smtClean="0">
                                      <a:latin typeface="Cambria Math"/>
                                    </a:rPr>
                                    <m:t>−</m:t>
                                  </m:r>
                                  <m:r>
                                    <a:rPr lang="en-US" b="0" i="1" smtClean="0">
                                      <a:latin typeface="Cambria Math"/>
                                    </a:rPr>
                                    <m:t>𝑗</m:t>
                                  </m:r>
                                </m:sub>
                              </m:sSub>
                            </m:e>
                          </m:nary>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sub>
                          </m:sSub>
                        </m:e>
                      </m:d>
                      <m:r>
                        <a:rPr lang="en-US" b="0" i="1" smtClean="0">
                          <a:latin typeface="Cambria Math"/>
                        </a:rPr>
                        <m:t>=</m:t>
                      </m:r>
                    </m:oMath>
                  </m:oMathPara>
                </a14:m>
                <a:endParaRPr lang="en-US" b="0" dirty="0"/>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a:rPr>
                        <m:t>=</m:t>
                      </m:r>
                      <m:nary>
                        <m:naryPr>
                          <m:chr m:val="∑"/>
                          <m:ctrlPr>
                            <a:rPr lang="en-US" b="0" i="1" smtClean="0">
                              <a:latin typeface="Cambria Math" panose="02040503050406030204" pitchFamily="18" charset="0"/>
                            </a:rPr>
                          </m:ctrlPr>
                        </m:naryPr>
                        <m:sub>
                          <m:r>
                            <m:rPr>
                              <m:brk m:alnAt="23"/>
                            </m:rPr>
                            <a:rPr lang="en-US" b="0" i="1" smtClean="0">
                              <a:latin typeface="Cambria Math"/>
                            </a:rPr>
                            <m:t>𝑗</m:t>
                          </m:r>
                          <m:r>
                            <a:rPr lang="en-US" b="0" i="1" smtClean="0">
                              <a:latin typeface="Cambria Math"/>
                            </a:rPr>
                            <m:t>=1</m:t>
                          </m:r>
                        </m:sub>
                        <m:sup>
                          <m:r>
                            <a:rPr lang="en-US" b="0" i="1" smtClean="0">
                              <a:latin typeface="Cambria Math"/>
                            </a:rPr>
                            <m:t>𝑝</m:t>
                          </m:r>
                        </m:sup>
                        <m:e>
                          <m:sSub>
                            <m:sSubPr>
                              <m:ctrlPr>
                                <a:rPr lang="en-US" b="0" i="1" smtClean="0">
                                  <a:latin typeface="Cambria Math" panose="02040503050406030204" pitchFamily="18" charset="0"/>
                                </a:rPr>
                              </m:ctrlPr>
                            </m:sSubPr>
                            <m:e>
                              <m:r>
                                <a:rPr lang="en-US" b="0" i="1" smtClean="0">
                                  <a:latin typeface="Cambria Math"/>
                                </a:rPr>
                                <m:t>𝜙</m:t>
                              </m:r>
                            </m:e>
                            <m:sub>
                              <m:r>
                                <a:rPr lang="en-US" b="0" i="1" smtClean="0">
                                  <a:latin typeface="Cambria Math"/>
                                </a:rPr>
                                <m:t>𝑗</m:t>
                              </m:r>
                            </m:sub>
                          </m:sSub>
                          <m:r>
                            <a:rPr lang="en-US" b="0" i="1" smtClean="0">
                              <a:latin typeface="Cambria Math"/>
                            </a:rPr>
                            <m:t>𝛾</m:t>
                          </m:r>
                          <m:r>
                            <a:rPr lang="en-US" b="0" i="1" smtClean="0">
                              <a:latin typeface="Cambria Math"/>
                            </a:rPr>
                            <m:t>(</m:t>
                          </m:r>
                          <m:r>
                            <a:rPr lang="en-US" b="0" i="1" smtClean="0">
                              <a:latin typeface="Cambria Math"/>
                            </a:rPr>
                            <m:t>h</m:t>
                          </m:r>
                          <m:r>
                            <a:rPr lang="en-US" b="0" i="1" smtClean="0">
                              <a:latin typeface="Cambria Math"/>
                            </a:rPr>
                            <m:t>−</m:t>
                          </m:r>
                          <m:r>
                            <a:rPr lang="en-US" b="0" i="1" smtClean="0">
                              <a:latin typeface="Cambria Math"/>
                            </a:rPr>
                            <m:t>𝑗</m:t>
                          </m:r>
                          <m:r>
                            <a:rPr lang="en-US" b="0" i="1" smtClean="0">
                              <a:latin typeface="Cambria Math"/>
                            </a:rPr>
                            <m:t>)</m:t>
                          </m:r>
                        </m:e>
                      </m:nary>
                      <m:r>
                        <a:rPr lang="en-US" b="0" i="1" smtClean="0">
                          <a:latin typeface="Cambria Math"/>
                        </a:rPr>
                        <m:t>+</m:t>
                      </m:r>
                      <m:sSubSup>
                        <m:sSubSupPr>
                          <m:ctrlPr>
                            <a:rPr lang="en-US" b="0" i="1" smtClean="0">
                              <a:latin typeface="Cambria Math" panose="02040503050406030204" pitchFamily="18" charset="0"/>
                            </a:rPr>
                          </m:ctrlPr>
                        </m:sSubSupPr>
                        <m:e>
                          <m:r>
                            <a:rPr lang="en-US" b="0" i="1" smtClean="0">
                              <a:latin typeface="Cambria Math"/>
                            </a:rPr>
                            <m:t>𝜎</m:t>
                          </m:r>
                        </m:e>
                        <m:sub>
                          <m:r>
                            <a:rPr lang="en-US" b="0" i="1" smtClean="0">
                              <a:latin typeface="Cambria Math"/>
                            </a:rPr>
                            <m:t>𝑤</m:t>
                          </m:r>
                        </m:sub>
                        <m:sup>
                          <m:r>
                            <a:rPr lang="en-US" b="0" i="1" smtClean="0">
                              <a:latin typeface="Cambria Math"/>
                            </a:rPr>
                            <m:t>2</m:t>
                          </m:r>
                        </m:sup>
                      </m:sSubSup>
                      <m:nary>
                        <m:naryPr>
                          <m:chr m:val="∑"/>
                          <m:ctrlPr>
                            <a:rPr lang="en-US" b="0" i="1" smtClean="0">
                              <a:latin typeface="Cambria Math" panose="02040503050406030204" pitchFamily="18" charset="0"/>
                            </a:rPr>
                          </m:ctrlPr>
                        </m:naryPr>
                        <m:sub>
                          <m:r>
                            <m:rPr>
                              <m:brk m:alnAt="23"/>
                            </m:rPr>
                            <a:rPr lang="en-US" b="0" i="1" smtClean="0">
                              <a:latin typeface="Cambria Math"/>
                            </a:rPr>
                            <m:t>𝑗</m:t>
                          </m:r>
                          <m:r>
                            <a:rPr lang="en-US" b="0" i="1" smtClean="0">
                              <a:latin typeface="Cambria Math"/>
                            </a:rPr>
                            <m:t>=</m:t>
                          </m:r>
                          <m:r>
                            <a:rPr lang="en-US" b="0" i="1" smtClean="0">
                              <a:latin typeface="Cambria Math"/>
                            </a:rPr>
                            <m:t>h</m:t>
                          </m:r>
                        </m:sub>
                        <m:sup>
                          <m:r>
                            <a:rPr lang="en-US" b="0" i="1" smtClean="0">
                              <a:latin typeface="Cambria Math"/>
                            </a:rPr>
                            <m:t>𝑞</m:t>
                          </m:r>
                        </m:sup>
                        <m:e>
                          <m:sSub>
                            <m:sSubPr>
                              <m:ctrlPr>
                                <a:rPr lang="en-US" b="0" i="1" smtClean="0">
                                  <a:latin typeface="Cambria Math" panose="02040503050406030204" pitchFamily="18" charset="0"/>
                                </a:rPr>
                              </m:ctrlPr>
                            </m:sSubPr>
                            <m:e>
                              <m:r>
                                <a:rPr lang="en-US" b="0" i="1" smtClean="0">
                                  <a:latin typeface="Cambria Math"/>
                                </a:rPr>
                                <m:t>𝜃</m:t>
                              </m:r>
                            </m:e>
                            <m:sub>
                              <m:r>
                                <a:rPr lang="en-US" b="0" i="1" smtClean="0">
                                  <a:latin typeface="Cambria Math"/>
                                </a:rPr>
                                <m:t>𝑗</m:t>
                              </m:r>
                            </m:sub>
                          </m:sSub>
                          <m:sSub>
                            <m:sSubPr>
                              <m:ctrlPr>
                                <a:rPr lang="en-US" b="0" i="1" smtClean="0">
                                  <a:latin typeface="Cambria Math" panose="02040503050406030204" pitchFamily="18" charset="0"/>
                                </a:rPr>
                              </m:ctrlPr>
                            </m:sSubPr>
                            <m:e>
                              <m:r>
                                <a:rPr lang="en-US" b="0" i="1" smtClean="0">
                                  <a:latin typeface="Cambria Math"/>
                                </a:rPr>
                                <m:t>𝜓</m:t>
                              </m:r>
                            </m:e>
                            <m:sub>
                              <m:r>
                                <a:rPr lang="en-US" b="0" i="1" smtClean="0">
                                  <a:latin typeface="Cambria Math"/>
                                </a:rPr>
                                <m:t>𝑗</m:t>
                              </m:r>
                              <m:r>
                                <a:rPr lang="en-US" b="0" i="1" smtClean="0">
                                  <a:latin typeface="Cambria Math"/>
                                </a:rPr>
                                <m:t>−</m:t>
                              </m:r>
                              <m:r>
                                <a:rPr lang="en-US" b="0" i="1" smtClean="0">
                                  <a:latin typeface="Cambria Math"/>
                                </a:rPr>
                                <m:t>h</m:t>
                              </m:r>
                            </m:sub>
                          </m:sSub>
                        </m:e>
                      </m:nary>
                      <m:r>
                        <a:rPr lang="en-US" b="0" i="0" smtClean="0">
                          <a:latin typeface="Cambria Math"/>
                        </a:rPr>
                        <m:t>,  </m:t>
                      </m:r>
                      <m:r>
                        <m:rPr>
                          <m:sty m:val="p"/>
                        </m:rPr>
                        <a:rPr lang="en-US" b="0" i="0" smtClean="0">
                          <a:latin typeface="Cambria Math"/>
                        </a:rPr>
                        <m:t>h</m:t>
                      </m:r>
                      <m:r>
                        <a:rPr lang="en-US" b="0" i="1" smtClean="0">
                          <a:latin typeface="Cambria Math"/>
                        </a:rPr>
                        <m:t>≥0,</m:t>
                      </m:r>
                    </m:oMath>
                  </m:oMathPara>
                </a14:m>
                <a:endParaRPr lang="en-US" b="0" dirty="0"/>
              </a:p>
              <a:p>
                <a:pPr marL="114300" indent="0">
                  <a:buNone/>
                </a:pPr>
                <a:r>
                  <a:rPr lang="en-US" dirty="0"/>
                  <a:t>Where we used the fact that for </a:t>
                </a:r>
                <a14:m>
                  <m:oMath xmlns:m="http://schemas.openxmlformats.org/officeDocument/2006/math">
                    <m:r>
                      <a:rPr lang="en-US" b="0" i="1" smtClean="0">
                        <a:latin typeface="Cambria Math"/>
                      </a:rPr>
                      <m:t>h</m:t>
                    </m:r>
                    <m:r>
                      <a:rPr lang="en-US" b="0" i="1" smtClean="0">
                        <a:latin typeface="Cambria Math"/>
                      </a:rPr>
                      <m:t>≥0 ,</m:t>
                    </m:r>
                  </m:oMath>
                </a14:m>
                <a:endParaRPr lang="en-US" b="0" dirty="0"/>
              </a:p>
              <a:p>
                <a:pPr marL="114300" indent="0">
                  <a:buNone/>
                </a:pPr>
                <a14:m>
                  <m:oMath xmlns:m="http://schemas.openxmlformats.org/officeDocument/2006/math">
                    <m:r>
                      <a:rPr lang="en-US" b="0" i="1" smtClean="0">
                        <a:latin typeface="Cambria Math"/>
                      </a:rPr>
                      <m:t>𝑐𝑜𝑣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a:rPr>
                              <m:t>𝑤</m:t>
                            </m:r>
                          </m:e>
                          <m:sub>
                            <m:r>
                              <a:rPr lang="en-US" b="0" i="1" smtClean="0">
                                <a:latin typeface="Cambria Math"/>
                              </a:rPr>
                              <m:t>𝑡</m:t>
                            </m:r>
                            <m:r>
                              <a:rPr lang="en-US" b="0" i="1" smtClean="0">
                                <a:latin typeface="Cambria Math"/>
                              </a:rPr>
                              <m:t>+</m:t>
                            </m:r>
                            <m:r>
                              <a:rPr lang="en-US" b="0" i="1" smtClean="0">
                                <a:latin typeface="Cambria Math"/>
                              </a:rPr>
                              <m:t>h</m:t>
                            </m:r>
                            <m:r>
                              <a:rPr lang="en-US" b="0" i="1" smtClean="0">
                                <a:latin typeface="Cambria Math"/>
                              </a:rPr>
                              <m:t>−</m:t>
                            </m:r>
                            <m:r>
                              <a:rPr lang="en-US" b="0" i="1" smtClean="0">
                                <a:latin typeface="Cambria Math"/>
                              </a:rPr>
                              <m:t>𝑗</m:t>
                            </m:r>
                          </m:sub>
                        </m:sSub>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sub>
                        </m:sSub>
                      </m:e>
                    </m:d>
                    <m:r>
                      <a:rPr lang="en-US" b="0" i="1" smtClean="0">
                        <a:latin typeface="Cambria Math"/>
                      </a:rPr>
                      <m:t>=</m:t>
                    </m:r>
                    <m:r>
                      <a:rPr lang="en-US" b="0" i="1" smtClean="0">
                        <a:latin typeface="Cambria Math"/>
                      </a:rPr>
                      <m:t>𝑐𝑜𝑣</m:t>
                    </m:r>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𝑤</m:t>
                        </m:r>
                      </m:e>
                      <m:sub>
                        <m:r>
                          <a:rPr lang="en-US" b="0" i="1" smtClean="0">
                            <a:latin typeface="Cambria Math"/>
                          </a:rPr>
                          <m:t>𝑡</m:t>
                        </m:r>
                        <m:r>
                          <a:rPr lang="en-US" b="0" i="1" smtClean="0">
                            <a:latin typeface="Cambria Math"/>
                          </a:rPr>
                          <m:t>+</m:t>
                        </m:r>
                        <m:r>
                          <a:rPr lang="en-US" b="0" i="1" smtClean="0">
                            <a:latin typeface="Cambria Math"/>
                          </a:rPr>
                          <m:t>h</m:t>
                        </m:r>
                        <m:r>
                          <a:rPr lang="en-US" b="0" i="1" smtClean="0">
                            <a:latin typeface="Cambria Math"/>
                          </a:rPr>
                          <m:t>−</m:t>
                        </m:r>
                        <m:r>
                          <a:rPr lang="en-US" b="0" i="1" smtClean="0">
                            <a:latin typeface="Cambria Math"/>
                          </a:rPr>
                          <m:t>𝑗</m:t>
                        </m:r>
                      </m:sub>
                    </m:sSub>
                    <m:r>
                      <a:rPr lang="en-US" b="0" i="1" smtClean="0">
                        <a:latin typeface="Cambria Math"/>
                      </a:rPr>
                      <m:t>, </m:t>
                    </m:r>
                    <m:nary>
                      <m:naryPr>
                        <m:chr m:val="∑"/>
                        <m:ctrlPr>
                          <a:rPr lang="en-US" b="0" i="1" smtClean="0">
                            <a:latin typeface="Cambria Math" panose="02040503050406030204" pitchFamily="18" charset="0"/>
                          </a:rPr>
                        </m:ctrlPr>
                      </m:naryPr>
                      <m:sub>
                        <m:r>
                          <m:rPr>
                            <m:brk m:alnAt="23"/>
                          </m:rPr>
                          <a:rPr lang="en-US" b="0" i="1" smtClean="0">
                            <a:latin typeface="Cambria Math"/>
                          </a:rPr>
                          <m:t>𝑘</m:t>
                        </m:r>
                        <m:r>
                          <a:rPr lang="en-US" b="0" i="1" smtClean="0">
                            <a:latin typeface="Cambria Math"/>
                          </a:rPr>
                          <m:t>=0</m:t>
                        </m:r>
                      </m:sub>
                      <m:sup>
                        <m:r>
                          <a:rPr lang="en-US" b="0" i="1" smtClean="0">
                            <a:latin typeface="Cambria Math"/>
                          </a:rPr>
                          <m:t>∞</m:t>
                        </m:r>
                      </m:sup>
                      <m:e>
                        <m:sSub>
                          <m:sSubPr>
                            <m:ctrlPr>
                              <a:rPr lang="en-US" b="0" i="1" smtClean="0">
                                <a:latin typeface="Cambria Math" panose="02040503050406030204" pitchFamily="18" charset="0"/>
                              </a:rPr>
                            </m:ctrlPr>
                          </m:sSubPr>
                          <m:e>
                            <m:r>
                              <a:rPr lang="en-US" b="0" i="1" smtClean="0">
                                <a:latin typeface="Cambria Math"/>
                              </a:rPr>
                              <m:t>𝜓</m:t>
                            </m:r>
                          </m:e>
                          <m:sub>
                            <m:r>
                              <a:rPr lang="en-US" b="0" i="1" smtClean="0">
                                <a:latin typeface="Cambria Math"/>
                              </a:rPr>
                              <m:t>𝑘</m:t>
                            </m:r>
                          </m:sub>
                        </m:sSub>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rPr>
                              <m:t>𝑤</m:t>
                            </m:r>
                          </m:e>
                          <m:sub>
                            <m:r>
                              <a:rPr lang="en-US" b="0" i="1" smtClean="0">
                                <a:latin typeface="Cambria Math"/>
                              </a:rPr>
                              <m:t>𝑡</m:t>
                            </m:r>
                            <m:r>
                              <a:rPr lang="en-US" b="0" i="1" smtClean="0">
                                <a:latin typeface="Cambria Math"/>
                              </a:rPr>
                              <m:t>−</m:t>
                            </m:r>
                            <m:r>
                              <a:rPr lang="en-US" b="0" i="1" smtClean="0">
                                <a:latin typeface="Cambria Math"/>
                              </a:rPr>
                              <m:t>𝑘</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𝜓</m:t>
                            </m:r>
                          </m:e>
                          <m:sub>
                            <m:r>
                              <a:rPr lang="en-US" b="0" i="1" smtClean="0">
                                <a:latin typeface="Cambria Math"/>
                              </a:rPr>
                              <m:t>𝑗</m:t>
                            </m:r>
                            <m:r>
                              <a:rPr lang="en-US" b="0" i="1" smtClean="0">
                                <a:latin typeface="Cambria Math"/>
                              </a:rPr>
                              <m:t>−</m:t>
                            </m:r>
                            <m:r>
                              <a:rPr lang="en-US" b="0" i="1" smtClean="0">
                                <a:latin typeface="Cambria Math"/>
                              </a:rPr>
                              <m:t>h</m:t>
                            </m:r>
                          </m:sub>
                        </m:sSub>
                        <m:sSubSup>
                          <m:sSubSupPr>
                            <m:ctrlPr>
                              <a:rPr lang="en-US" b="0" i="1" smtClean="0">
                                <a:latin typeface="Cambria Math" panose="02040503050406030204" pitchFamily="18" charset="0"/>
                              </a:rPr>
                            </m:ctrlPr>
                          </m:sSubSupPr>
                          <m:e>
                            <m:r>
                              <a:rPr lang="en-US" b="0" i="1" smtClean="0">
                                <a:latin typeface="Cambria Math"/>
                              </a:rPr>
                              <m:t>𝜎</m:t>
                            </m:r>
                          </m:e>
                          <m:sub>
                            <m:r>
                              <a:rPr lang="en-US" b="0" i="1" smtClean="0">
                                <a:latin typeface="Cambria Math"/>
                              </a:rPr>
                              <m:t>𝑤</m:t>
                            </m:r>
                          </m:sub>
                          <m:sup>
                            <m:r>
                              <a:rPr lang="en-US" b="0" i="1" smtClean="0">
                                <a:latin typeface="Cambria Math"/>
                              </a:rPr>
                              <m:t>2</m:t>
                            </m:r>
                          </m:sup>
                        </m:sSubSup>
                      </m:e>
                    </m:nary>
                  </m:oMath>
                </a14:m>
                <a:r>
                  <a:rPr lang="en-US" dirty="0"/>
                  <a:t> .</a:t>
                </a:r>
              </a:p>
              <a:p>
                <a:pPr marL="114300" indent="0">
                  <a:buNone/>
                </a:pPr>
                <a:endParaRPr lang="en-US" dirty="0"/>
              </a:p>
              <a:p>
                <a:endParaRPr lang="en-US" dirty="0"/>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758758" y="1381327"/>
                <a:ext cx="11128442" cy="4944523"/>
              </a:xfrm>
              <a:blipFill rotWithShape="1">
                <a:blip r:embed="rId2"/>
                <a:stretch>
                  <a:fillRect t="-493" b="-2959"/>
                </a:stretch>
              </a:blipFill>
            </p:spPr>
            <p:txBody>
              <a:bodyPr/>
              <a:lstStyle/>
              <a:p>
                <a:r>
                  <a:rPr lang="ru-RU">
                    <a:noFill/>
                  </a:rPr>
                  <a:t> </a:t>
                </a:r>
              </a:p>
            </p:txBody>
          </p:sp>
        </mc:Fallback>
      </mc:AlternateContent>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5</a:t>
            </a:fld>
            <a:endParaRPr lang="en-US"/>
          </a:p>
        </p:txBody>
      </p:sp>
    </p:spTree>
    <p:extLst>
      <p:ext uri="{BB962C8B-B14F-4D97-AF65-F5344CB8AC3E}">
        <p14:creationId xmlns:p14="http://schemas.microsoft.com/office/powerpoint/2010/main" val="19417815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710214" y="880111"/>
                <a:ext cx="11176986" cy="5476240"/>
              </a:xfrm>
            </p:spPr>
            <p:txBody>
              <a:bodyPr>
                <a:normAutofit/>
              </a:bodyPr>
              <a:lstStyle/>
              <a:p>
                <a:pPr marL="114300" indent="0">
                  <a:buNone/>
                </a:pPr>
                <a:r>
                  <a:rPr lang="en-US" b="0" dirty="0">
                    <a:solidFill>
                      <a:schemeClr val="tx1"/>
                    </a:solidFill>
                  </a:rPr>
                  <a:t>So, one-step-ahead prediction of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3</m:t>
                        </m:r>
                      </m:sub>
                    </m:sSub>
                  </m:oMath>
                </a14:m>
                <a:r>
                  <a:rPr lang="en-US" b="0" dirty="0">
                    <a:solidFill>
                      <a:schemeClr val="tx1"/>
                    </a:solidFill>
                  </a:rPr>
                  <a:t> based on two observations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1</m:t>
                        </m:r>
                      </m:sub>
                    </m:sSub>
                  </m:oMath>
                </a14:m>
                <a:r>
                  <a:rPr lang="en-US" b="0" dirty="0">
                    <a:solidFill>
                      <a:schemeClr val="tx1"/>
                    </a:solidFill>
                  </a:rPr>
                  <a:t> and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2</m:t>
                        </m:r>
                      </m:sub>
                    </m:sSub>
                  </m:oMath>
                </a14:m>
                <a:r>
                  <a:rPr lang="en-US" b="0" dirty="0">
                    <a:solidFill>
                      <a:schemeClr val="tx1"/>
                    </a:solidFill>
                  </a:rPr>
                  <a:t> is</a:t>
                </a:r>
              </a:p>
              <a:p>
                <a:pPr marL="114300" indent="0">
                  <a:buNone/>
                </a:pPr>
                <a14:m>
                  <m:oMathPara xmlns:m="http://schemas.openxmlformats.org/officeDocument/2006/math">
                    <m:oMathParaPr>
                      <m:jc m:val="centerGroup"/>
                    </m:oMathParaPr>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3</m:t>
                          </m:r>
                        </m:sub>
                        <m:sup>
                          <m:r>
                            <a:rPr lang="en-US" b="0" i="1" smtClean="0">
                              <a:solidFill>
                                <a:schemeClr val="tx1"/>
                              </a:solidFill>
                              <a:latin typeface="Cambria Math" panose="02040503050406030204" pitchFamily="18" charset="0"/>
                            </a:rPr>
                            <m:t>2</m:t>
                          </m:r>
                        </m:sup>
                      </m:sSubSup>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1</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2</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2</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oMath>
                  </m:oMathPara>
                </a14:m>
                <a:endParaRPr lang="en-US" b="0" dirty="0">
                  <a:solidFill>
                    <a:schemeClr val="tx1"/>
                  </a:solidFill>
                </a:endParaRPr>
              </a:p>
              <a:p>
                <a:pPr marL="114300" indent="0">
                  <a:buNone/>
                </a:pPr>
                <a:r>
                  <a:rPr lang="en-US" b="0" dirty="0">
                    <a:solidFill>
                      <a:schemeClr val="tx1"/>
                    </a:solidFill>
                  </a:rPr>
                  <a:t>Also it is easy to verify that for </a:t>
                </a:r>
                <a14:m>
                  <m:oMath xmlns:m="http://schemas.openxmlformats.org/officeDocument/2006/math">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≥2</m:t>
                    </m:r>
                  </m:oMath>
                </a14:m>
                <a:endParaRPr lang="en-US" b="0" dirty="0">
                  <a:solidFill>
                    <a:schemeClr val="tx1"/>
                  </a:solidFill>
                </a:endParaRPr>
              </a:p>
              <a:p>
                <a:pPr marL="114300" indent="0">
                  <a:buNone/>
                </a:pPr>
                <a14:m>
                  <m:oMathPara xmlns:m="http://schemas.openxmlformats.org/officeDocument/2006/math">
                    <m:oMathParaPr>
                      <m:jc m:val="centerGroup"/>
                    </m:oMathParaPr>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𝑛</m:t>
                          </m:r>
                        </m:sup>
                      </m:sSubSup>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1</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𝑛</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2</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b>
                      </m:sSub>
                      <m:r>
                        <a:rPr lang="en-US" b="0" i="0" smtClean="0">
                          <a:solidFill>
                            <a:schemeClr val="tx1"/>
                          </a:solidFill>
                          <a:latin typeface="Cambria Math" panose="02040503050406030204" pitchFamily="18" charset="0"/>
                        </a:rPr>
                        <m:t>.</m:t>
                      </m:r>
                    </m:oMath>
                  </m:oMathPara>
                </a14:m>
                <a:endParaRPr lang="en-US" b="0" dirty="0">
                  <a:solidFill>
                    <a:schemeClr val="tx1"/>
                  </a:solidFill>
                </a:endParaRPr>
              </a:p>
              <a:p>
                <a:pPr marL="114300" indent="0">
                  <a:buNone/>
                </a:pPr>
                <a:endParaRPr lang="en-US" dirty="0">
                  <a:solidFill>
                    <a:schemeClr val="tx1"/>
                  </a:solidFill>
                </a:endParaRPr>
              </a:p>
              <a:p>
                <a:pPr marL="114300" indent="0">
                  <a:buNone/>
                </a:pPr>
                <a:r>
                  <a:rPr lang="en-US" b="0" dirty="0">
                    <a:solidFill>
                      <a:schemeClr val="tx1"/>
                    </a:solidFill>
                  </a:rPr>
                  <a:t>In general, one can check that for AR(p) process for </a:t>
                </a:r>
                <a14:m>
                  <m:oMath xmlns:m="http://schemas.openxmlformats.org/officeDocument/2006/math">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𝑝</m:t>
                    </m:r>
                    <m:r>
                      <a:rPr lang="en-US" b="0" i="1" smtClean="0">
                        <a:solidFill>
                          <a:schemeClr val="tx1"/>
                        </a:solidFill>
                        <a:latin typeface="Cambria Math" panose="02040503050406030204" pitchFamily="18" charset="0"/>
                      </a:rPr>
                      <m:t> </m:t>
                    </m:r>
                  </m:oMath>
                </a14:m>
                <a:endParaRPr lang="en-US" b="0" dirty="0">
                  <a:solidFill>
                    <a:schemeClr val="tx1"/>
                  </a:solidFill>
                </a:endParaRPr>
              </a:p>
              <a:p>
                <a:pPr marL="114300" indent="0">
                  <a:buNone/>
                </a:pPr>
                <a14:m>
                  <m:oMathPara xmlns:m="http://schemas.openxmlformats.org/officeDocument/2006/math">
                    <m:oMathParaPr>
                      <m:jc m:val="centerGroup"/>
                    </m:oMathParaPr>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𝑛</m:t>
                          </m:r>
                        </m:sup>
                      </m:sSubSup>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1</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𝑛</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2</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𝑝</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𝑝</m:t>
                          </m:r>
                          <m:r>
                            <a:rPr lang="en-US" b="0" i="1" smtClean="0">
                              <a:solidFill>
                                <a:schemeClr val="tx1"/>
                              </a:solidFill>
                              <a:latin typeface="Cambria Math" panose="02040503050406030204" pitchFamily="18" charset="0"/>
                            </a:rPr>
                            <m:t>+1</m:t>
                          </m:r>
                        </m:sub>
                      </m:sSub>
                    </m:oMath>
                  </m:oMathPara>
                </a14:m>
                <a:endParaRPr lang="en-US" b="0" dirty="0">
                  <a:solidFill>
                    <a:schemeClr val="tx1"/>
                  </a:solidFill>
                </a:endParaRPr>
              </a:p>
              <a:p>
                <a:pPr marL="114300" indent="0">
                  <a:lnSpc>
                    <a:spcPct val="150000"/>
                  </a:lnSpc>
                  <a:buNone/>
                </a:pPr>
                <a:endParaRPr lang="en-US" b="0" dirty="0">
                  <a:solidFill>
                    <a:schemeClr val="tx1"/>
                  </a:solidFill>
                </a:endParaRPr>
              </a:p>
              <a:p>
                <a:pPr marL="114300" indent="0">
                  <a:buNone/>
                </a:pPr>
                <a:endParaRPr lang="en-US" b="0" dirty="0">
                  <a:solidFill>
                    <a:schemeClr val="tx1"/>
                  </a:solidFill>
                </a:endParaRPr>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710214" y="880111"/>
                <a:ext cx="11176986" cy="5476240"/>
              </a:xfrm>
              <a:blipFill>
                <a:blip r:embed="rId2"/>
                <a:stretch>
                  <a:fillRect l="-109"/>
                </a:stretch>
              </a:blipFill>
            </p:spPr>
            <p:txBody>
              <a:bodyPr/>
              <a:lstStyle/>
              <a:p>
                <a:r>
                  <a:rPr lang="ru-UA">
                    <a:noFill/>
                  </a:rPr>
                  <a:t> </a:t>
                </a:r>
              </a:p>
            </p:txBody>
          </p:sp>
        </mc:Fallback>
      </mc:AlternateContent>
      <p:sp>
        <p:nvSpPr>
          <p:cNvPr id="2" name="Заголовок 1"/>
          <p:cNvSpPr>
            <a:spLocks noGrp="1"/>
          </p:cNvSpPr>
          <p:nvPr>
            <p:ph type="title"/>
          </p:nvPr>
        </p:nvSpPr>
        <p:spPr>
          <a:xfrm>
            <a:off x="0" y="297180"/>
            <a:ext cx="10515600" cy="582931"/>
          </a:xfrm>
        </p:spPr>
        <p:txBody>
          <a:bodyPr>
            <a:normAutofit fontScale="90000"/>
          </a:bodyPr>
          <a:lstStyle/>
          <a:p>
            <a:r>
              <a:rPr lang="en-US" b="1" dirty="0"/>
              <a:t>Example 3.19 Prediction for an AR(</a:t>
            </a:r>
            <a:r>
              <a:rPr lang="en-US" dirty="0"/>
              <a:t>2</a:t>
            </a:r>
            <a:r>
              <a:rPr lang="en-US" b="1" dirty="0"/>
              <a:t>)</a:t>
            </a:r>
            <a:r>
              <a:rPr lang="en-US" dirty="0"/>
              <a:t> (continued)</a:t>
            </a:r>
            <a:br>
              <a:rPr lang="en-US" dirty="0"/>
            </a:br>
            <a:endParaRPr lang="ru-RU" dirty="0"/>
          </a:p>
        </p:txBody>
      </p:sp>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50</a:t>
            </a:fld>
            <a:endParaRPr lang="en-US"/>
          </a:p>
        </p:txBody>
      </p:sp>
    </p:spTree>
    <p:extLst>
      <p:ext uri="{BB962C8B-B14F-4D97-AF65-F5344CB8AC3E}">
        <p14:creationId xmlns:p14="http://schemas.microsoft.com/office/powerpoint/2010/main" val="24840052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710214" y="880111"/>
                <a:ext cx="11176986" cy="5476240"/>
              </a:xfrm>
            </p:spPr>
            <p:txBody>
              <a:bodyPr>
                <a:normAutofit lnSpcReduction="10000"/>
              </a:bodyPr>
              <a:lstStyle/>
              <a:p>
                <a:pPr marL="114300" indent="0">
                  <a:buNone/>
                </a:pPr>
                <a:r>
                  <a:rPr lang="en-US" b="1" dirty="0"/>
                  <a:t>Property 3.4 The Durbin–Levinson Algorithm</a:t>
                </a:r>
                <a:r>
                  <a:rPr lang="en-US" dirty="0"/>
                  <a:t> </a:t>
                </a:r>
                <a:br>
                  <a:rPr lang="en-US" dirty="0"/>
                </a:br>
                <a:r>
                  <a:rPr lang="en-US" dirty="0">
                    <a:solidFill>
                      <a:schemeClr val="tx1"/>
                    </a:solidFill>
                  </a:rPr>
                  <a:t>Equations </a:t>
                </a:r>
              </a:p>
              <a:p>
                <a:pPr marL="114300" indent="0">
                  <a:buNone/>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𝑛</m:t>
                          </m:r>
                        </m:sub>
                      </m:sSub>
                      <m:r>
                        <a:rPr lang="en-US" b="0" i="1" smtClean="0">
                          <a:solidFill>
                            <a:schemeClr val="tx1"/>
                          </a:solidFill>
                          <a:latin typeface="Cambria Math" panose="02040503050406030204" pitchFamily="18" charset="0"/>
                        </a:rPr>
                        <m:t>=</m:t>
                      </m:r>
                      <m:sSubSup>
                        <m:sSubSupPr>
                          <m:ctrlPr>
                            <a:rPr lang="en-US" b="0" i="1" smtClean="0">
                              <a:solidFill>
                                <a:schemeClr val="tx1"/>
                              </a:solidFill>
                              <a:latin typeface="Cambria Math" panose="02040503050406030204" pitchFamily="18" charset="0"/>
                            </a:rPr>
                          </m:ctrlPr>
                        </m:sSubSupPr>
                        <m:e>
                          <m:r>
                            <m:rPr>
                              <m:sty m:val="p"/>
                            </m:rPr>
                            <a:rPr lang="en-US" b="0" i="0" smtClean="0">
                              <a:solidFill>
                                <a:schemeClr val="tx1"/>
                              </a:solidFill>
                              <a:latin typeface="Cambria Math" panose="02040503050406030204" pitchFamily="18" charset="0"/>
                            </a:rPr>
                            <m:t>Γ</m:t>
                          </m:r>
                        </m:e>
                        <m:sub>
                          <m:r>
                            <a:rPr lang="en-US" b="0" i="1" smtClean="0">
                              <a:solidFill>
                                <a:schemeClr val="tx1"/>
                              </a:solidFill>
                              <a:latin typeface="Cambria Math" panose="02040503050406030204" pitchFamily="18" charset="0"/>
                            </a:rPr>
                            <m:t>𝑛</m:t>
                          </m:r>
                        </m:sub>
                        <m:sup>
                          <m:r>
                            <a:rPr lang="en-US" b="0" i="1" smtClean="0">
                              <a:solidFill>
                                <a:schemeClr val="tx1"/>
                              </a:solidFill>
                              <a:latin typeface="Cambria Math" panose="02040503050406030204" pitchFamily="18" charset="0"/>
                            </a:rPr>
                            <m:t>−1</m:t>
                          </m:r>
                        </m:sup>
                      </m:sSubSup>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𝛾</m:t>
                          </m:r>
                        </m:e>
                        <m:sub>
                          <m:r>
                            <a:rPr lang="en-US" b="0" i="1" smtClean="0">
                              <a:solidFill>
                                <a:schemeClr val="tx1"/>
                              </a:solidFill>
                              <a:latin typeface="Cambria Math" panose="02040503050406030204" pitchFamily="18" charset="0"/>
                            </a:rPr>
                            <m:t>𝑛</m:t>
                          </m:r>
                        </m:sub>
                      </m:sSub>
                    </m:oMath>
                  </m:oMathPara>
                </a14:m>
                <a:endParaRPr lang="en-US" dirty="0">
                  <a:solidFill>
                    <a:schemeClr val="tx1"/>
                  </a:solidFill>
                </a:endParaRPr>
              </a:p>
              <a:p>
                <a:pPr marL="114300" indent="0">
                  <a:buNone/>
                </a:pPr>
                <a:r>
                  <a:rPr lang="en-US" dirty="0">
                    <a:solidFill>
                      <a:schemeClr val="tx1"/>
                    </a:solidFill>
                  </a:rPr>
                  <a:t> and </a:t>
                </a:r>
                <a:endParaRPr lang="en-US" b="0" i="1" dirty="0">
                  <a:solidFill>
                    <a:schemeClr val="tx1"/>
                  </a:solidFill>
                  <a:latin typeface="Cambria Math" panose="02040503050406030204" pitchFamily="18" charset="0"/>
                </a:endParaRPr>
              </a:p>
              <a:p>
                <a:pPr marL="114300" indent="0">
                  <a:buNone/>
                </a:pPr>
                <a14:m>
                  <m:oMathPara xmlns:m="http://schemas.openxmlformats.org/officeDocument/2006/math">
                    <m:oMathParaPr>
                      <m:jc m:val="centerGroup"/>
                    </m:oMathParaPr>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𝑛</m:t>
                          </m:r>
                        </m:sup>
                      </m:sSub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𝐸</m:t>
                      </m:r>
                      <m:sSup>
                        <m:sSupPr>
                          <m:ctrlPr>
                            <a:rPr lang="en-US" b="0" i="1" smtClean="0">
                              <a:solidFill>
                                <a:schemeClr val="tx1"/>
                              </a:solidFill>
                              <a:latin typeface="Cambria Math" panose="02040503050406030204" pitchFamily="18" charset="0"/>
                            </a:rPr>
                          </m:ctrlPr>
                        </m:sSupPr>
                        <m:e>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𝑛</m:t>
                                  </m:r>
                                </m:sup>
                              </m:sSubSup>
                            </m:e>
                          </m:d>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𝛾</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0</m:t>
                          </m:r>
                        </m:e>
                      </m:d>
                      <m:r>
                        <a:rPr lang="en-US" b="0" i="1" smtClean="0">
                          <a:solidFill>
                            <a:schemeClr val="tx1"/>
                          </a:solidFill>
                          <a:latin typeface="Cambria Math" panose="02040503050406030204" pitchFamily="18" charset="0"/>
                        </a:rPr>
                        <m:t>−</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𝛾</m:t>
                          </m:r>
                        </m:e>
                        <m:sub>
                          <m:r>
                            <a:rPr lang="en-US" b="0" i="1" smtClean="0">
                              <a:solidFill>
                                <a:schemeClr val="tx1"/>
                              </a:solidFill>
                              <a:latin typeface="Cambria Math" panose="02040503050406030204" pitchFamily="18" charset="0"/>
                            </a:rPr>
                            <m:t>𝑛</m:t>
                          </m:r>
                        </m:sub>
                        <m:sup>
                          <m:r>
                            <a:rPr lang="en-US" b="0" i="1" smtClean="0">
                              <a:solidFill>
                                <a:schemeClr val="tx1"/>
                              </a:solidFill>
                              <a:latin typeface="Cambria Math" panose="02040503050406030204" pitchFamily="18" charset="0"/>
                            </a:rPr>
                            <m:t>′</m:t>
                          </m:r>
                        </m:sup>
                      </m:sSubSup>
                      <m:sSubSup>
                        <m:sSubSupPr>
                          <m:ctrlPr>
                            <a:rPr lang="en-US" b="0" i="1" smtClean="0">
                              <a:solidFill>
                                <a:schemeClr val="tx1"/>
                              </a:solidFill>
                              <a:latin typeface="Cambria Math" panose="02040503050406030204" pitchFamily="18" charset="0"/>
                            </a:rPr>
                          </m:ctrlPr>
                        </m:sSubSupPr>
                        <m:e>
                          <m:r>
                            <m:rPr>
                              <m:sty m:val="p"/>
                            </m:rPr>
                            <a:rPr lang="en-US" b="0" i="0" smtClean="0">
                              <a:solidFill>
                                <a:schemeClr val="tx1"/>
                              </a:solidFill>
                              <a:latin typeface="Cambria Math" panose="02040503050406030204" pitchFamily="18" charset="0"/>
                            </a:rPr>
                            <m:t>Γ</m:t>
                          </m:r>
                        </m:e>
                        <m:sub>
                          <m:r>
                            <a:rPr lang="en-US" b="0" i="1" smtClean="0">
                              <a:solidFill>
                                <a:schemeClr val="tx1"/>
                              </a:solidFill>
                              <a:latin typeface="Cambria Math" panose="02040503050406030204" pitchFamily="18" charset="0"/>
                            </a:rPr>
                            <m:t>𝑛</m:t>
                          </m:r>
                        </m:sub>
                        <m:sup>
                          <m:r>
                            <a:rPr lang="en-US" b="0" i="1" smtClean="0">
                              <a:solidFill>
                                <a:schemeClr val="tx1"/>
                              </a:solidFill>
                              <a:latin typeface="Cambria Math" panose="02040503050406030204" pitchFamily="18" charset="0"/>
                            </a:rPr>
                            <m:t>−1</m:t>
                          </m:r>
                        </m:sup>
                      </m:sSubSup>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𝛾</m:t>
                          </m:r>
                        </m:e>
                        <m:sub>
                          <m:r>
                            <a:rPr lang="en-US" b="0" i="1" smtClean="0">
                              <a:solidFill>
                                <a:schemeClr val="tx1"/>
                              </a:solidFill>
                              <a:latin typeface="Cambria Math" panose="02040503050406030204" pitchFamily="18" charset="0"/>
                            </a:rPr>
                            <m:t>𝑛</m:t>
                          </m:r>
                        </m:sub>
                      </m:sSub>
                    </m:oMath>
                  </m:oMathPara>
                </a14:m>
                <a:endParaRPr lang="en-US" b="0" dirty="0">
                  <a:solidFill>
                    <a:schemeClr val="tx1"/>
                  </a:solidFill>
                </a:endParaRPr>
              </a:p>
              <a:p>
                <a:pPr marL="114300" indent="0">
                  <a:buNone/>
                </a:pPr>
                <a:r>
                  <a:rPr lang="en-US" dirty="0">
                    <a:solidFill>
                      <a:schemeClr val="tx1"/>
                    </a:solidFill>
                  </a:rPr>
                  <a:t> can be solved iteratively as follows:</a:t>
                </a:r>
              </a:p>
              <a:p>
                <a:pPr marL="114300" indent="0">
                  <a:buNone/>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00</m:t>
                          </m:r>
                        </m:sub>
                      </m:sSub>
                      <m:r>
                        <a:rPr lang="en-US" b="0" i="0" smtClean="0">
                          <a:solidFill>
                            <a:schemeClr val="tx1"/>
                          </a:solidFill>
                          <a:latin typeface="Cambria Math" panose="02040503050406030204" pitchFamily="18" charset="0"/>
                        </a:rPr>
                        <m:t>=0,  </m:t>
                      </m:r>
                      <m:sSubSup>
                        <m:sSubSupPr>
                          <m:ctrlPr>
                            <a:rPr lang="en-US" b="0" i="1" smtClean="0">
                              <a:solidFill>
                                <a:schemeClr val="tx1"/>
                              </a:solidFill>
                              <a:latin typeface="Cambria Math" panose="02040503050406030204" pitchFamily="18" charset="0"/>
                            </a:rPr>
                          </m:ctrlPr>
                        </m:sSubSupPr>
                        <m:e>
                          <m:r>
                            <m:rPr>
                              <m:sty m:val="p"/>
                            </m:rPr>
                            <a:rPr lang="en-US" b="0" i="0" smtClean="0">
                              <a:solidFill>
                                <a:schemeClr val="tx1"/>
                              </a:solidFill>
                              <a:latin typeface="Cambria Math" panose="02040503050406030204" pitchFamily="18" charset="0"/>
                            </a:rPr>
                            <m:t>P</m:t>
                          </m:r>
                        </m:e>
                        <m:sub>
                          <m:r>
                            <a:rPr lang="en-US" b="0" i="0" smtClean="0">
                              <a:solidFill>
                                <a:schemeClr val="tx1"/>
                              </a:solidFill>
                              <a:latin typeface="Cambria Math" panose="02040503050406030204" pitchFamily="18" charset="0"/>
                            </a:rPr>
                            <m:t>1</m:t>
                          </m:r>
                        </m:sub>
                        <m:sup>
                          <m:r>
                            <a:rPr lang="en-US" b="0" i="0" smtClean="0">
                              <a:solidFill>
                                <a:schemeClr val="tx1"/>
                              </a:solidFill>
                              <a:latin typeface="Cambria Math" panose="02040503050406030204" pitchFamily="18" charset="0"/>
                            </a:rPr>
                            <m:t>0</m:t>
                          </m:r>
                        </m:sup>
                      </m:sSubSup>
                      <m:r>
                        <a:rPr lang="en-US" b="0" i="0"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𝛾</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0</m:t>
                          </m:r>
                        </m:e>
                      </m:d>
                      <m:r>
                        <a:rPr lang="en-US" b="0" i="1" smtClean="0">
                          <a:solidFill>
                            <a:schemeClr val="tx1"/>
                          </a:solidFill>
                          <a:latin typeface="Cambria Math" panose="02040503050406030204" pitchFamily="18" charset="0"/>
                        </a:rPr>
                        <m:t>.</m:t>
                      </m:r>
                    </m:oMath>
                  </m:oMathPara>
                </a14:m>
                <a:endParaRPr lang="en-US" b="0" dirty="0">
                  <a:solidFill>
                    <a:schemeClr val="tx1"/>
                  </a:solidFill>
                </a:endParaRPr>
              </a:p>
              <a:p>
                <a:pPr marL="114300" indent="0">
                  <a:buNone/>
                </a:pPr>
                <a:r>
                  <a:rPr lang="en-US" b="0" dirty="0">
                    <a:solidFill>
                      <a:schemeClr val="tx1"/>
                    </a:solidFill>
                  </a:rPr>
                  <a:t>For </a:t>
                </a:r>
                <a14:m>
                  <m:oMath xmlns:m="http://schemas.openxmlformats.org/officeDocument/2006/math">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oMath>
                </a14:m>
                <a:endParaRPr lang="en-US" b="0" dirty="0">
                  <a:solidFill>
                    <a:schemeClr val="tx1"/>
                  </a:solidFill>
                </a:endParaRPr>
              </a:p>
              <a:p>
                <a:pPr marL="114300" indent="0">
                  <a:buNone/>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𝑛𝑛</m:t>
                          </m:r>
                        </m:sub>
                      </m:sSub>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𝜌</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𝑛</m:t>
                              </m:r>
                            </m:e>
                          </m:d>
                          <m:r>
                            <a:rPr lang="en-US" b="0" i="1" smtClean="0">
                              <a:solidFill>
                                <a:schemeClr val="tx1"/>
                              </a:solidFill>
                              <a:latin typeface="Cambria Math" panose="02040503050406030204" pitchFamily="18" charset="0"/>
                            </a:rPr>
                            <m:t>−</m:t>
                          </m:r>
                          <m:nary>
                            <m:naryPr>
                              <m:chr m:val="∑"/>
                              <m:ctrlPr>
                                <a:rPr lang="en-US" b="0"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p>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𝑘</m:t>
                                  </m:r>
                                </m:sub>
                              </m:sSub>
                              <m:r>
                                <a:rPr lang="en-US" b="0" i="1" smtClean="0">
                                  <a:solidFill>
                                    <a:schemeClr val="tx1"/>
                                  </a:solidFill>
                                  <a:latin typeface="Cambria Math" panose="02040503050406030204" pitchFamily="18" charset="0"/>
                                </a:rPr>
                                <m:t>𝜌</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m:t>
                              </m:r>
                            </m:e>
                          </m:nary>
                        </m:num>
                        <m:den>
                          <m:r>
                            <a:rPr lang="en-US" b="0" i="1" smtClean="0">
                              <a:solidFill>
                                <a:schemeClr val="tx1"/>
                              </a:solidFill>
                              <a:latin typeface="Cambria Math" panose="02040503050406030204" pitchFamily="18" charset="0"/>
                            </a:rPr>
                            <m:t>1−</m:t>
                          </m:r>
                          <m:nary>
                            <m:naryPr>
                              <m:chr m:val="∑"/>
                              <m:ctrlPr>
                                <a:rPr lang="en-US" b="0"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p>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𝑘</m:t>
                                  </m:r>
                                </m:sub>
                              </m:sSub>
                              <m:r>
                                <a:rPr lang="en-US" b="0" i="1" smtClean="0">
                                  <a:solidFill>
                                    <a:schemeClr val="tx1"/>
                                  </a:solidFill>
                                  <a:latin typeface="Cambria Math" panose="02040503050406030204" pitchFamily="18" charset="0"/>
                                </a:rPr>
                                <m:t>𝜌</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𝑘</m:t>
                                  </m:r>
                                </m:e>
                              </m:d>
                            </m:e>
                          </m:nary>
                        </m:den>
                      </m:f>
                      <m:r>
                        <a:rPr lang="en-US" b="0" i="0" smtClean="0">
                          <a:solidFill>
                            <a:schemeClr val="tx1"/>
                          </a:solidFill>
                          <a:latin typeface="Cambria Math" panose="02040503050406030204" pitchFamily="18" charset="0"/>
                        </a:rPr>
                        <m:t>,  </m:t>
                      </m:r>
                      <m:sSubSup>
                        <m:sSubSupPr>
                          <m:ctrlPr>
                            <a:rPr lang="en-US" b="0" i="1" smtClean="0">
                              <a:solidFill>
                                <a:schemeClr val="tx1"/>
                              </a:solidFill>
                              <a:latin typeface="Cambria Math" panose="02040503050406030204" pitchFamily="18" charset="0"/>
                            </a:rPr>
                          </m:ctrlPr>
                        </m:sSubSupPr>
                        <m:e>
                          <m:r>
                            <m:rPr>
                              <m:sty m:val="p"/>
                            </m:rPr>
                            <a:rPr lang="en-US" b="0" i="0" smtClean="0">
                              <a:solidFill>
                                <a:schemeClr val="tx1"/>
                              </a:solidFill>
                              <a:latin typeface="Cambria Math" panose="02040503050406030204" pitchFamily="18" charset="0"/>
                            </a:rPr>
                            <m:t>P</m:t>
                          </m:r>
                        </m:e>
                        <m:sub>
                          <m:r>
                            <m:rPr>
                              <m:sty m:val="p"/>
                            </m:rPr>
                            <a:rPr lang="en-US" b="0" i="0" smtClean="0">
                              <a:solidFill>
                                <a:schemeClr val="tx1"/>
                              </a:solidFill>
                              <a:latin typeface="Cambria Math" panose="02040503050406030204" pitchFamily="18" charset="0"/>
                            </a:rPr>
                            <m:t>n</m:t>
                          </m:r>
                          <m:r>
                            <a:rPr lang="en-US" b="0" i="0" smtClean="0">
                              <a:solidFill>
                                <a:schemeClr val="tx1"/>
                              </a:solidFill>
                              <a:latin typeface="Cambria Math" panose="02040503050406030204" pitchFamily="18" charset="0"/>
                            </a:rPr>
                            <m:t>+1</m:t>
                          </m:r>
                        </m:sub>
                        <m:sup>
                          <m:r>
                            <m:rPr>
                              <m:sty m:val="p"/>
                            </m:rPr>
                            <a:rPr lang="en-US" b="0" i="0" smtClean="0">
                              <a:solidFill>
                                <a:schemeClr val="tx1"/>
                              </a:solidFill>
                              <a:latin typeface="Cambria Math" panose="02040503050406030204" pitchFamily="18" charset="0"/>
                            </a:rPr>
                            <m:t>n</m:t>
                          </m:r>
                        </m:sup>
                      </m:sSubSup>
                      <m:r>
                        <a:rPr lang="en-US" b="0" i="0" smtClean="0">
                          <a:solidFill>
                            <a:schemeClr val="tx1"/>
                          </a:solidFill>
                          <a:latin typeface="Cambria Math" panose="02040503050406030204" pitchFamily="18" charset="0"/>
                        </a:rPr>
                        <m:t>=</m:t>
                      </m:r>
                      <m:sSubSup>
                        <m:sSubSupPr>
                          <m:ctrlPr>
                            <a:rPr lang="en-US" b="0" i="1" smtClean="0">
                              <a:solidFill>
                                <a:schemeClr val="tx1"/>
                              </a:solidFill>
                              <a:latin typeface="Cambria Math" panose="02040503050406030204" pitchFamily="18" charset="0"/>
                            </a:rPr>
                          </m:ctrlPr>
                        </m:sSubSupPr>
                        <m:e>
                          <m:r>
                            <m:rPr>
                              <m:sty m:val="p"/>
                            </m:rPr>
                            <a:rPr lang="en-US" b="0" i="0" smtClean="0">
                              <a:solidFill>
                                <a:schemeClr val="tx1"/>
                              </a:solidFill>
                              <a:latin typeface="Cambria Math" panose="02040503050406030204" pitchFamily="18" charset="0"/>
                            </a:rPr>
                            <m:t>P</m:t>
                          </m:r>
                        </m:e>
                        <m:sub>
                          <m:r>
                            <m:rPr>
                              <m:sty m:val="p"/>
                            </m:rPr>
                            <a:rPr lang="en-US" b="0" i="0" smtClean="0">
                              <a:solidFill>
                                <a:schemeClr val="tx1"/>
                              </a:solidFill>
                              <a:latin typeface="Cambria Math" panose="02040503050406030204" pitchFamily="18" charset="0"/>
                            </a:rPr>
                            <m:t>n</m:t>
                          </m:r>
                        </m:sub>
                        <m:sup>
                          <m:r>
                            <m:rPr>
                              <m:sty m:val="p"/>
                            </m:rPr>
                            <a:rPr lang="en-US" b="0" i="0" smtClean="0">
                              <a:solidFill>
                                <a:schemeClr val="tx1"/>
                              </a:solidFill>
                              <a:latin typeface="Cambria Math" panose="02040503050406030204" pitchFamily="18" charset="0"/>
                            </a:rPr>
                            <m:t>n</m:t>
                          </m:r>
                          <m:r>
                            <a:rPr lang="en-US" b="0" i="0" smtClean="0">
                              <a:solidFill>
                                <a:schemeClr val="tx1"/>
                              </a:solidFill>
                              <a:latin typeface="Cambria Math" panose="02040503050406030204" pitchFamily="18" charset="0"/>
                            </a:rPr>
                            <m:t>−1</m:t>
                          </m:r>
                        </m:sup>
                      </m:sSubSup>
                      <m:d>
                        <m:dPr>
                          <m:ctrlPr>
                            <a:rPr lang="en-US" b="0" i="1" smtClean="0">
                              <a:solidFill>
                                <a:schemeClr val="tx1"/>
                              </a:solidFill>
                              <a:latin typeface="Cambria Math" panose="02040503050406030204" pitchFamily="18" charset="0"/>
                            </a:rPr>
                          </m:ctrlPr>
                        </m:dPr>
                        <m:e>
                          <m:r>
                            <a:rPr lang="en-US" b="0" i="0" smtClean="0">
                              <a:solidFill>
                                <a:schemeClr val="tx1"/>
                              </a:solidFill>
                              <a:latin typeface="Cambria Math" panose="02040503050406030204" pitchFamily="18" charset="0"/>
                            </a:rPr>
                            <m:t>1−</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𝑛𝑛</m:t>
                              </m:r>
                            </m:sub>
                            <m:sup>
                              <m:r>
                                <a:rPr lang="en-US" b="0" i="1" smtClean="0">
                                  <a:solidFill>
                                    <a:schemeClr val="tx1"/>
                                  </a:solidFill>
                                  <a:latin typeface="Cambria Math" panose="02040503050406030204" pitchFamily="18" charset="0"/>
                                </a:rPr>
                                <m:t>2</m:t>
                              </m:r>
                            </m:sup>
                          </m:sSubSup>
                        </m:e>
                      </m:d>
                      <m:r>
                        <a:rPr lang="en-US" b="0" i="1" smtClean="0">
                          <a:solidFill>
                            <a:schemeClr val="tx1"/>
                          </a:solidFill>
                          <a:latin typeface="Cambria Math" panose="02040503050406030204" pitchFamily="18" charset="0"/>
                        </a:rPr>
                        <m:t>,</m:t>
                      </m:r>
                    </m:oMath>
                  </m:oMathPara>
                </a14:m>
                <a:endParaRPr lang="en-US" b="0" dirty="0">
                  <a:solidFill>
                    <a:schemeClr val="tx1"/>
                  </a:solidFill>
                </a:endParaRPr>
              </a:p>
              <a:p>
                <a:pPr marL="114300" indent="0">
                  <a:buNone/>
                </a:pPr>
                <a:r>
                  <a:rPr lang="en-US" b="0" dirty="0">
                    <a:solidFill>
                      <a:schemeClr val="tx1"/>
                    </a:solidFill>
                  </a:rPr>
                  <a:t>where, for </a:t>
                </a:r>
                <a14:m>
                  <m:oMath xmlns:m="http://schemas.openxmlformats.org/officeDocument/2006/math">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≥2,</m:t>
                    </m:r>
                  </m:oMath>
                </a14:m>
                <a:endParaRPr lang="en-US" b="0" dirty="0">
                  <a:solidFill>
                    <a:schemeClr val="tx1"/>
                  </a:solidFill>
                </a:endParaRPr>
              </a:p>
              <a:p>
                <a:pPr marL="114300" indent="0">
                  <a:buNone/>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𝑛𝑘</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𝑘</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𝑛𝑛</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m:t>
                          </m:r>
                        </m:sub>
                      </m:sSub>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=1,2,…</m:t>
                      </m:r>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oMath>
                  </m:oMathPara>
                </a14:m>
                <a:endParaRPr lang="en-US" b="0" dirty="0">
                  <a:solidFill>
                    <a:schemeClr val="tx1"/>
                  </a:solidFill>
                </a:endParaRPr>
              </a:p>
              <a:p>
                <a:pPr marL="114300" indent="0">
                  <a:buNone/>
                </a:pPr>
                <a:endParaRPr lang="en-US" b="0" dirty="0">
                  <a:solidFill>
                    <a:schemeClr val="tx1"/>
                  </a:solidFill>
                </a:endParaRPr>
              </a:p>
              <a:p>
                <a:pPr marL="114300" indent="0">
                  <a:lnSpc>
                    <a:spcPct val="150000"/>
                  </a:lnSpc>
                  <a:buNone/>
                </a:pPr>
                <a:endParaRPr lang="en-US" b="0" dirty="0">
                  <a:solidFill>
                    <a:schemeClr val="tx1"/>
                  </a:solidFill>
                </a:endParaRPr>
              </a:p>
              <a:p>
                <a:pPr marL="114300" indent="0">
                  <a:buNone/>
                </a:pPr>
                <a:endParaRPr lang="en-US" b="0" dirty="0">
                  <a:solidFill>
                    <a:schemeClr val="tx1"/>
                  </a:solidFill>
                </a:endParaRPr>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710214" y="880111"/>
                <a:ext cx="11176986" cy="5476240"/>
              </a:xfrm>
              <a:blipFill>
                <a:blip r:embed="rId2"/>
                <a:stretch>
                  <a:fillRect l="-109" t="-111"/>
                </a:stretch>
              </a:blipFill>
            </p:spPr>
            <p:txBody>
              <a:bodyPr/>
              <a:lstStyle/>
              <a:p>
                <a:r>
                  <a:rPr lang="ru-UA">
                    <a:noFill/>
                  </a:rPr>
                  <a:t> </a:t>
                </a:r>
              </a:p>
            </p:txBody>
          </p:sp>
        </mc:Fallback>
      </mc:AlternateContent>
      <p:sp>
        <p:nvSpPr>
          <p:cNvPr id="2" name="Заголовок 1"/>
          <p:cNvSpPr>
            <a:spLocks noGrp="1"/>
          </p:cNvSpPr>
          <p:nvPr>
            <p:ph type="title"/>
          </p:nvPr>
        </p:nvSpPr>
        <p:spPr>
          <a:xfrm>
            <a:off x="0" y="136526"/>
            <a:ext cx="10515600" cy="743586"/>
          </a:xfrm>
        </p:spPr>
        <p:txBody>
          <a:bodyPr>
            <a:normAutofit fontScale="90000"/>
          </a:bodyPr>
          <a:lstStyle/>
          <a:p>
            <a:r>
              <a:rPr lang="en-US" b="1" dirty="0"/>
              <a:t>The Durbin–Levinson Algorithm</a:t>
            </a:r>
            <a:r>
              <a:rPr lang="en-US" dirty="0"/>
              <a:t> </a:t>
            </a:r>
            <a:br>
              <a:rPr lang="en-US" dirty="0"/>
            </a:br>
            <a:endParaRPr lang="ru-RU" dirty="0"/>
          </a:p>
        </p:txBody>
      </p:sp>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51</a:t>
            </a:fld>
            <a:endParaRPr lang="en-US"/>
          </a:p>
        </p:txBody>
      </p:sp>
    </p:spTree>
    <p:extLst>
      <p:ext uri="{BB962C8B-B14F-4D97-AF65-F5344CB8AC3E}">
        <p14:creationId xmlns:p14="http://schemas.microsoft.com/office/powerpoint/2010/main" val="5663110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710214" y="880111"/>
                <a:ext cx="11176986" cy="5476240"/>
              </a:xfrm>
            </p:spPr>
            <p:txBody>
              <a:bodyPr>
                <a:normAutofit fontScale="77500" lnSpcReduction="20000"/>
              </a:bodyPr>
              <a:lstStyle/>
              <a:p>
                <a:pPr marL="114300" indent="0">
                  <a:buNone/>
                </a:pPr>
                <a:r>
                  <a:rPr lang="en-US" dirty="0">
                    <a:solidFill>
                      <a:schemeClr val="tx1"/>
                    </a:solidFill>
                  </a:rPr>
                  <a:t>To use the algorithm, start with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00</m:t>
                        </m:r>
                      </m:sub>
                    </m:sSub>
                    <m:r>
                      <a:rPr lang="en-US" b="0" i="1" smtClean="0">
                        <a:solidFill>
                          <a:schemeClr val="tx1"/>
                        </a:solidFill>
                        <a:latin typeface="Cambria Math" panose="02040503050406030204" pitchFamily="18" charset="0"/>
                      </a:rPr>
                      <m:t>=0, </m:t>
                    </m:r>
                  </m:oMath>
                </a14:m>
                <a:r>
                  <a:rPr lang="en-US" dirty="0">
                    <a:solidFill>
                      <a:schemeClr val="tx1"/>
                    </a:solidFill>
                  </a:rPr>
                  <a:t> </a:t>
                </a:r>
                <a14:m>
                  <m:oMath xmlns:m="http://schemas.openxmlformats.org/officeDocument/2006/math">
                    <m:sSubSup>
                      <m:sSubSupPr>
                        <m:ctrlPr>
                          <a:rPr lang="en-US" b="0" i="1" dirty="0" smtClean="0">
                            <a:solidFill>
                              <a:schemeClr val="tx1"/>
                            </a:solidFill>
                            <a:latin typeface="Cambria Math" panose="02040503050406030204" pitchFamily="18" charset="0"/>
                          </a:rPr>
                        </m:ctrlPr>
                      </m:sSubSupPr>
                      <m:e>
                        <m:r>
                          <a:rPr lang="en-US" b="0" i="1" dirty="0" smtClean="0">
                            <a:solidFill>
                              <a:schemeClr val="tx1"/>
                            </a:solidFill>
                            <a:latin typeface="Cambria Math" panose="02040503050406030204" pitchFamily="18" charset="0"/>
                          </a:rPr>
                          <m:t>𝑃</m:t>
                        </m:r>
                      </m:e>
                      <m:sub>
                        <m:r>
                          <a:rPr lang="en-US" b="0" i="1" dirty="0" smtClean="0">
                            <a:solidFill>
                              <a:schemeClr val="tx1"/>
                            </a:solidFill>
                            <a:latin typeface="Cambria Math" panose="02040503050406030204" pitchFamily="18" charset="0"/>
                          </a:rPr>
                          <m:t>1</m:t>
                        </m:r>
                      </m:sub>
                      <m:sup>
                        <m:r>
                          <a:rPr lang="en-US" b="0" i="1" dirty="0" smtClean="0">
                            <a:solidFill>
                              <a:schemeClr val="tx1"/>
                            </a:solidFill>
                            <a:latin typeface="Cambria Math" panose="02040503050406030204" pitchFamily="18" charset="0"/>
                          </a:rPr>
                          <m:t>0</m:t>
                        </m:r>
                      </m:sup>
                    </m:sSubSup>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𝛾</m:t>
                    </m:r>
                    <m:d>
                      <m:dPr>
                        <m:ctrlPr>
                          <a:rPr lang="en-US" b="0" i="1" dirty="0" smtClean="0">
                            <a:solidFill>
                              <a:schemeClr val="tx1"/>
                            </a:solidFill>
                            <a:latin typeface="Cambria Math" panose="02040503050406030204" pitchFamily="18" charset="0"/>
                          </a:rPr>
                        </m:ctrlPr>
                      </m:dPr>
                      <m:e>
                        <m:r>
                          <a:rPr lang="en-US" b="0" i="1" dirty="0" smtClean="0">
                            <a:solidFill>
                              <a:schemeClr val="tx1"/>
                            </a:solidFill>
                            <a:latin typeface="Cambria Math" panose="02040503050406030204" pitchFamily="18" charset="0"/>
                          </a:rPr>
                          <m:t>0</m:t>
                        </m:r>
                      </m:e>
                    </m:d>
                    <m:r>
                      <a:rPr lang="en-US" b="0" i="1" dirty="0" smtClean="0">
                        <a:solidFill>
                          <a:schemeClr val="tx1"/>
                        </a:solidFill>
                        <a:latin typeface="Cambria Math" panose="02040503050406030204" pitchFamily="18" charset="0"/>
                      </a:rPr>
                      <m:t>.</m:t>
                    </m:r>
                  </m:oMath>
                </a14:m>
                <a:r>
                  <a:rPr lang="en-US" dirty="0">
                    <a:solidFill>
                      <a:schemeClr val="tx1"/>
                    </a:solidFill>
                  </a:rPr>
                  <a:t> </a:t>
                </a:r>
              </a:p>
              <a:p>
                <a:pPr marL="114300" indent="0">
                  <a:buNone/>
                </a:pPr>
                <a:r>
                  <a:rPr lang="en-US" dirty="0">
                    <a:solidFill>
                      <a:schemeClr val="tx1"/>
                    </a:solidFill>
                  </a:rPr>
                  <a:t>Then, for </a:t>
                </a:r>
                <a14:m>
                  <m:oMath xmlns:m="http://schemas.openxmlformats.org/officeDocument/2006/math">
                    <m:r>
                      <a:rPr lang="en-US" b="0" i="1" smtClean="0">
                        <a:solidFill>
                          <a:srgbClr val="2F0BE3"/>
                        </a:solidFill>
                        <a:latin typeface="Cambria Math" panose="02040503050406030204" pitchFamily="18" charset="0"/>
                      </a:rPr>
                      <m:t>𝑛</m:t>
                    </m:r>
                    <m:r>
                      <a:rPr lang="en-US" b="0" i="1" smtClean="0">
                        <a:solidFill>
                          <a:srgbClr val="2F0BE3"/>
                        </a:solidFill>
                        <a:latin typeface="Cambria Math" panose="02040503050406030204" pitchFamily="18" charset="0"/>
                      </a:rPr>
                      <m:t>=1,</m:t>
                    </m:r>
                  </m:oMath>
                </a14:m>
                <a:endParaRPr lang="en-US" b="0" dirty="0">
                  <a:solidFill>
                    <a:schemeClr val="tx1"/>
                  </a:solidFill>
                </a:endParaRPr>
              </a:p>
              <a:p>
                <a:pPr marL="114300" indent="0">
                  <a:buNone/>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11</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𝜌</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m:t>
                          </m:r>
                        </m:e>
                      </m:d>
                      <m:r>
                        <a:rPr lang="en-US" b="0" i="1" smtClean="0">
                          <a:solidFill>
                            <a:schemeClr val="tx1"/>
                          </a:solidFill>
                          <a:latin typeface="Cambria Math" panose="02040503050406030204" pitchFamily="18" charset="0"/>
                        </a:rPr>
                        <m:t>,  </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2</m:t>
                          </m:r>
                        </m:sub>
                        <m:sup>
                          <m:r>
                            <a:rPr lang="en-US" b="0" i="1" smtClean="0">
                              <a:solidFill>
                                <a:schemeClr val="tx1"/>
                              </a:solidFill>
                              <a:latin typeface="Cambria Math" panose="02040503050406030204" pitchFamily="18" charset="0"/>
                            </a:rPr>
                            <m:t>1</m:t>
                          </m:r>
                        </m:sup>
                      </m:sSub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𝛾</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0</m:t>
                          </m:r>
                        </m:e>
                      </m:d>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11</m:t>
                              </m:r>
                            </m:sub>
                            <m:sup>
                              <m:r>
                                <a:rPr lang="en-US" b="0" i="1" smtClean="0">
                                  <a:solidFill>
                                    <a:schemeClr val="tx1"/>
                                  </a:solidFill>
                                  <a:latin typeface="Cambria Math" panose="02040503050406030204" pitchFamily="18" charset="0"/>
                                </a:rPr>
                                <m:t>2</m:t>
                              </m:r>
                            </m:sup>
                          </m:sSubSup>
                        </m:e>
                      </m:d>
                      <m:r>
                        <a:rPr lang="en-US" b="0" i="1" smtClean="0">
                          <a:solidFill>
                            <a:schemeClr val="tx1"/>
                          </a:solidFill>
                          <a:latin typeface="Cambria Math" panose="02040503050406030204" pitchFamily="18" charset="0"/>
                        </a:rPr>
                        <m:t>.</m:t>
                      </m:r>
                    </m:oMath>
                  </m:oMathPara>
                </a14:m>
                <a:endParaRPr lang="en-US" dirty="0">
                  <a:solidFill>
                    <a:schemeClr val="tx1"/>
                  </a:solidFill>
                </a:endParaRPr>
              </a:p>
              <a:p>
                <a:pPr marL="114300" indent="0">
                  <a:buNone/>
                </a:pPr>
                <a:r>
                  <a:rPr lang="en-US" dirty="0">
                    <a:solidFill>
                      <a:schemeClr val="tx1"/>
                    </a:solidFill>
                  </a:rPr>
                  <a:t>For </a:t>
                </a:r>
                <a14:m>
                  <m:oMath xmlns:m="http://schemas.openxmlformats.org/officeDocument/2006/math">
                    <m:r>
                      <a:rPr lang="en-US" b="0" i="1" smtClean="0">
                        <a:solidFill>
                          <a:srgbClr val="2F0BE3"/>
                        </a:solidFill>
                        <a:latin typeface="Cambria Math" panose="02040503050406030204" pitchFamily="18" charset="0"/>
                      </a:rPr>
                      <m:t>𝑛</m:t>
                    </m:r>
                    <m:r>
                      <a:rPr lang="en-US" b="0" i="1" smtClean="0">
                        <a:solidFill>
                          <a:srgbClr val="2F0BE3"/>
                        </a:solidFill>
                        <a:latin typeface="Cambria Math" panose="02040503050406030204" pitchFamily="18" charset="0"/>
                      </a:rPr>
                      <m:t>=2, </m:t>
                    </m:r>
                  </m:oMath>
                </a14:m>
                <a:endParaRPr lang="en-US" b="0" dirty="0">
                  <a:solidFill>
                    <a:schemeClr val="tx1"/>
                  </a:solidFill>
                </a:endParaRPr>
              </a:p>
              <a:p>
                <a:pPr marL="114300" indent="0">
                  <a:lnSpc>
                    <a:spcPct val="100000"/>
                  </a:lnSpc>
                  <a:buNone/>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22</m:t>
                          </m:r>
                        </m:sub>
                      </m:sSub>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𝜌</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2</m:t>
                              </m:r>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11</m:t>
                              </m:r>
                            </m:sub>
                          </m:sSub>
                          <m:r>
                            <a:rPr lang="en-US" b="0" i="1" smtClean="0">
                              <a:solidFill>
                                <a:schemeClr val="tx1"/>
                              </a:solidFill>
                              <a:latin typeface="Cambria Math" panose="02040503050406030204" pitchFamily="18" charset="0"/>
                            </a:rPr>
                            <m:t>𝜌</m:t>
                          </m:r>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1−</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11</m:t>
                              </m:r>
                            </m:sub>
                          </m:sSub>
                          <m:r>
                            <a:rPr lang="en-US" b="0" i="1" smtClean="0">
                              <a:solidFill>
                                <a:schemeClr val="tx1"/>
                              </a:solidFill>
                              <a:latin typeface="Cambria Math" panose="02040503050406030204" pitchFamily="18" charset="0"/>
                            </a:rPr>
                            <m:t>𝜌</m:t>
                          </m:r>
                          <m:r>
                            <a:rPr lang="en-US" b="0" i="1" smtClean="0">
                              <a:solidFill>
                                <a:schemeClr val="tx1"/>
                              </a:solidFill>
                              <a:latin typeface="Cambria Math" panose="02040503050406030204" pitchFamily="18" charset="0"/>
                            </a:rPr>
                            <m:t>(1)</m:t>
                          </m:r>
                        </m:den>
                      </m:f>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21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11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22</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11</m:t>
                          </m:r>
                        </m:sub>
                      </m:sSub>
                      <m:r>
                        <a:rPr lang="en-US" b="0" i="1" smtClean="0">
                          <a:solidFill>
                            <a:schemeClr val="tx1"/>
                          </a:solidFill>
                          <a:latin typeface="Cambria Math" panose="02040503050406030204" pitchFamily="18" charset="0"/>
                        </a:rPr>
                        <m:t>,</m:t>
                      </m:r>
                    </m:oMath>
                  </m:oMathPara>
                </a14:m>
                <a:endParaRPr lang="en-US" b="0" dirty="0">
                  <a:solidFill>
                    <a:schemeClr val="tx1"/>
                  </a:solidFill>
                </a:endParaRPr>
              </a:p>
              <a:p>
                <a:pPr marL="114300" indent="0">
                  <a:lnSpc>
                    <a:spcPct val="150000"/>
                  </a:lnSpc>
                  <a:buNone/>
                </a:pPr>
                <a14:m>
                  <m:oMathPara xmlns:m="http://schemas.openxmlformats.org/officeDocument/2006/math">
                    <m:oMathParaPr>
                      <m:jc m:val="centerGroup"/>
                    </m:oMathParaPr>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3</m:t>
                          </m:r>
                        </m:sub>
                        <m:sup>
                          <m:r>
                            <a:rPr lang="en-US" b="0" i="1" smtClean="0">
                              <a:solidFill>
                                <a:schemeClr val="tx1"/>
                              </a:solidFill>
                              <a:latin typeface="Cambria Math" panose="02040503050406030204" pitchFamily="18" charset="0"/>
                            </a:rPr>
                            <m:t>2</m:t>
                          </m:r>
                        </m:sup>
                      </m:sSubSup>
                      <m:r>
                        <a:rPr lang="en-US" b="0" i="1" smtClean="0">
                          <a:solidFill>
                            <a:schemeClr val="tx1"/>
                          </a:solidFill>
                          <a:latin typeface="Cambria Math" panose="02040503050406030204" pitchFamily="18" charset="0"/>
                        </a:rPr>
                        <m:t>=</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2</m:t>
                          </m:r>
                        </m:sub>
                        <m:sup>
                          <m:r>
                            <a:rPr lang="en-US" b="0" i="1" smtClean="0">
                              <a:solidFill>
                                <a:schemeClr val="tx1"/>
                              </a:solidFill>
                              <a:latin typeface="Cambria Math" panose="02040503050406030204" pitchFamily="18" charset="0"/>
                            </a:rPr>
                            <m:t>1</m:t>
                          </m:r>
                        </m:sup>
                      </m:sSubSup>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22</m:t>
                              </m:r>
                            </m:sub>
                            <m:sup>
                              <m:r>
                                <a:rPr lang="en-US" b="0" i="1" smtClean="0">
                                  <a:solidFill>
                                    <a:schemeClr val="tx1"/>
                                  </a:solidFill>
                                  <a:latin typeface="Cambria Math" panose="02040503050406030204" pitchFamily="18" charset="0"/>
                                </a:rPr>
                                <m:t>2</m:t>
                              </m:r>
                            </m:sup>
                          </m:sSubSup>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𝛾</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0</m:t>
                          </m:r>
                        </m:e>
                      </m:d>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11</m:t>
                              </m:r>
                            </m:sub>
                            <m:sup>
                              <m:r>
                                <a:rPr lang="en-US" b="0" i="1" smtClean="0">
                                  <a:solidFill>
                                    <a:schemeClr val="tx1"/>
                                  </a:solidFill>
                                  <a:latin typeface="Cambria Math" panose="02040503050406030204" pitchFamily="18" charset="0"/>
                                </a:rPr>
                                <m:t>2</m:t>
                              </m:r>
                            </m:sup>
                          </m:sSubSup>
                        </m:e>
                      </m:d>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22</m:t>
                              </m:r>
                            </m:sub>
                            <m:sup>
                              <m:r>
                                <a:rPr lang="en-US" b="0" i="1" smtClean="0">
                                  <a:solidFill>
                                    <a:schemeClr val="tx1"/>
                                  </a:solidFill>
                                  <a:latin typeface="Cambria Math" panose="02040503050406030204" pitchFamily="18" charset="0"/>
                                </a:rPr>
                                <m:t>2</m:t>
                              </m:r>
                            </m:sup>
                          </m:sSubSup>
                        </m:e>
                      </m:d>
                      <m:r>
                        <a:rPr lang="en-US" b="0" i="0" smtClean="0">
                          <a:solidFill>
                            <a:schemeClr val="tx1"/>
                          </a:solidFill>
                          <a:latin typeface="Cambria Math" panose="02040503050406030204" pitchFamily="18" charset="0"/>
                        </a:rPr>
                        <m:t>.</m:t>
                      </m:r>
                    </m:oMath>
                  </m:oMathPara>
                </a14:m>
                <a:endParaRPr lang="en-US" b="0" dirty="0">
                  <a:solidFill>
                    <a:schemeClr val="tx1"/>
                  </a:solidFill>
                </a:endParaRPr>
              </a:p>
              <a:p>
                <a:pPr marL="114300" indent="0">
                  <a:lnSpc>
                    <a:spcPct val="150000"/>
                  </a:lnSpc>
                  <a:buNone/>
                </a:pPr>
                <a:r>
                  <a:rPr lang="en-US" dirty="0">
                    <a:solidFill>
                      <a:schemeClr val="tx1"/>
                    </a:solidFill>
                  </a:rPr>
                  <a:t>For </a:t>
                </a:r>
                <a14:m>
                  <m:oMath xmlns:m="http://schemas.openxmlformats.org/officeDocument/2006/math">
                    <m:r>
                      <a:rPr lang="en-US" b="0" i="1" smtClean="0">
                        <a:solidFill>
                          <a:srgbClr val="2F0BE3"/>
                        </a:solidFill>
                        <a:latin typeface="Cambria Math" panose="02040503050406030204" pitchFamily="18" charset="0"/>
                      </a:rPr>
                      <m:t>𝑛</m:t>
                    </m:r>
                    <m:r>
                      <a:rPr lang="en-US" b="0" i="1" smtClean="0">
                        <a:solidFill>
                          <a:srgbClr val="2F0BE3"/>
                        </a:solidFill>
                        <a:latin typeface="Cambria Math" panose="02040503050406030204" pitchFamily="18" charset="0"/>
                      </a:rPr>
                      <m:t>=3,</m:t>
                    </m:r>
                  </m:oMath>
                </a14:m>
                <a:endParaRPr lang="en-US" b="0" dirty="0">
                  <a:solidFill>
                    <a:schemeClr val="tx1"/>
                  </a:solidFill>
                </a:endParaRPr>
              </a:p>
              <a:p>
                <a:pPr marL="114300" indent="0">
                  <a:lnSpc>
                    <a:spcPct val="150000"/>
                  </a:lnSpc>
                  <a:buNone/>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33</m:t>
                          </m:r>
                        </m:sub>
                      </m:sSub>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𝜌</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2</m:t>
                              </m:r>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21</m:t>
                              </m:r>
                            </m:sub>
                          </m:sSub>
                          <m:r>
                            <a:rPr lang="en-US" b="0" i="1" smtClean="0">
                              <a:solidFill>
                                <a:schemeClr val="tx1"/>
                              </a:solidFill>
                              <a:latin typeface="Cambria Math" panose="02040503050406030204" pitchFamily="18" charset="0"/>
                            </a:rPr>
                            <m:t>𝜌</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2</m:t>
                              </m:r>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22</m:t>
                              </m:r>
                            </m:sub>
                          </m:sSub>
                          <m:r>
                            <a:rPr lang="en-US" b="0" i="1" smtClean="0">
                              <a:solidFill>
                                <a:schemeClr val="tx1"/>
                              </a:solidFill>
                              <a:latin typeface="Cambria Math" panose="02040503050406030204" pitchFamily="18" charset="0"/>
                            </a:rPr>
                            <m:t>𝜌</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m:t>
                              </m:r>
                            </m:e>
                          </m:d>
                        </m:num>
                        <m:den>
                          <m:r>
                            <a:rPr lang="en-US" b="0" i="1" smtClean="0">
                              <a:solidFill>
                                <a:schemeClr val="tx1"/>
                              </a:solidFill>
                              <a:latin typeface="Cambria Math" panose="02040503050406030204" pitchFamily="18" charset="0"/>
                            </a:rPr>
                            <m:t>1−</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21</m:t>
                              </m:r>
                            </m:sub>
                          </m:sSub>
                          <m:r>
                            <a:rPr lang="en-US" b="0" i="1" smtClean="0">
                              <a:solidFill>
                                <a:schemeClr val="tx1"/>
                              </a:solidFill>
                              <a:latin typeface="Cambria Math" panose="02040503050406030204" pitchFamily="18" charset="0"/>
                            </a:rPr>
                            <m:t>𝜌</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m:t>
                              </m:r>
                            </m:e>
                          </m:d>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22</m:t>
                              </m:r>
                            </m:sub>
                          </m:sSub>
                          <m:r>
                            <a:rPr lang="en-US" b="0" i="1" smtClean="0">
                              <a:solidFill>
                                <a:schemeClr val="tx1"/>
                              </a:solidFill>
                              <a:latin typeface="Cambria Math" panose="02040503050406030204" pitchFamily="18" charset="0"/>
                            </a:rPr>
                            <m:t>𝜌</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2</m:t>
                              </m:r>
                            </m:e>
                          </m:d>
                        </m:den>
                      </m:f>
                      <m:r>
                        <a:rPr lang="en-US" b="0" i="1" smtClean="0">
                          <a:solidFill>
                            <a:schemeClr val="tx1"/>
                          </a:solidFill>
                          <a:latin typeface="Cambria Math" panose="02040503050406030204" pitchFamily="18" charset="0"/>
                        </a:rPr>
                        <m:t>,</m:t>
                      </m:r>
                    </m:oMath>
                  </m:oMathPara>
                </a14:m>
                <a:endParaRPr lang="en-US" b="0" dirty="0">
                  <a:solidFill>
                    <a:schemeClr val="tx1"/>
                  </a:solidFill>
                </a:endParaRPr>
              </a:p>
              <a:p>
                <a:pPr marL="114300" indent="0">
                  <a:lnSpc>
                    <a:spcPct val="150000"/>
                  </a:lnSpc>
                  <a:buNone/>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32</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22</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33</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21</m:t>
                          </m:r>
                        </m:sub>
                      </m:sSub>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31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21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33</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22</m:t>
                          </m:r>
                        </m:sub>
                      </m:sSub>
                      <m:r>
                        <a:rPr lang="en-US" b="0" i="1" smtClean="0">
                          <a:solidFill>
                            <a:schemeClr val="tx1"/>
                          </a:solidFill>
                          <a:latin typeface="Cambria Math" panose="02040503050406030204" pitchFamily="18" charset="0"/>
                        </a:rPr>
                        <m:t>,</m:t>
                      </m:r>
                    </m:oMath>
                  </m:oMathPara>
                </a14:m>
                <a:endParaRPr lang="en-US" b="0" dirty="0">
                  <a:solidFill>
                    <a:schemeClr val="tx1"/>
                  </a:solidFill>
                </a:endParaRPr>
              </a:p>
              <a:p>
                <a:pPr marL="114300" indent="0">
                  <a:lnSpc>
                    <a:spcPct val="150000"/>
                  </a:lnSpc>
                  <a:buNone/>
                </a:pPr>
                <a14:m>
                  <m:oMathPara xmlns:m="http://schemas.openxmlformats.org/officeDocument/2006/math">
                    <m:oMathParaPr>
                      <m:jc m:val="centerGroup"/>
                    </m:oMathParaPr>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4</m:t>
                          </m:r>
                        </m:sub>
                        <m:sup>
                          <m:r>
                            <a:rPr lang="en-US" b="0" i="1" smtClean="0">
                              <a:solidFill>
                                <a:schemeClr val="tx1"/>
                              </a:solidFill>
                              <a:latin typeface="Cambria Math" panose="02040503050406030204" pitchFamily="18" charset="0"/>
                            </a:rPr>
                            <m:t>3</m:t>
                          </m:r>
                        </m:sup>
                      </m:sSubSup>
                      <m:r>
                        <a:rPr lang="en-US" b="0" i="1" smtClean="0">
                          <a:solidFill>
                            <a:schemeClr val="tx1"/>
                          </a:solidFill>
                          <a:latin typeface="Cambria Math" panose="02040503050406030204" pitchFamily="18" charset="0"/>
                        </a:rPr>
                        <m:t>=</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3</m:t>
                          </m:r>
                        </m:sub>
                        <m:sup>
                          <m:r>
                            <a:rPr lang="en-US" b="0" i="1" smtClean="0">
                              <a:solidFill>
                                <a:schemeClr val="tx1"/>
                              </a:solidFill>
                              <a:latin typeface="Cambria Math" panose="02040503050406030204" pitchFamily="18" charset="0"/>
                            </a:rPr>
                            <m:t>2</m:t>
                          </m:r>
                        </m:sup>
                      </m:sSubSup>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33</m:t>
                              </m:r>
                            </m:sub>
                            <m:sup>
                              <m:r>
                                <a:rPr lang="en-US" b="0" i="1" smtClean="0">
                                  <a:solidFill>
                                    <a:schemeClr val="tx1"/>
                                  </a:solidFill>
                                  <a:latin typeface="Cambria Math" panose="02040503050406030204" pitchFamily="18" charset="0"/>
                                </a:rPr>
                                <m:t>2</m:t>
                              </m:r>
                            </m:sup>
                          </m:sSubSup>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𝛾</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0</m:t>
                          </m:r>
                        </m:e>
                      </m:d>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11</m:t>
                              </m:r>
                            </m:sub>
                            <m:sup>
                              <m:r>
                                <a:rPr lang="en-US" b="0" i="1" smtClean="0">
                                  <a:solidFill>
                                    <a:schemeClr val="tx1"/>
                                  </a:solidFill>
                                  <a:latin typeface="Cambria Math" panose="02040503050406030204" pitchFamily="18" charset="0"/>
                                </a:rPr>
                                <m:t>2</m:t>
                              </m:r>
                            </m:sup>
                          </m:sSubSup>
                        </m:e>
                      </m:d>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22</m:t>
                              </m:r>
                            </m:sub>
                            <m:sup>
                              <m:r>
                                <a:rPr lang="en-US" b="0" i="1" smtClean="0">
                                  <a:solidFill>
                                    <a:schemeClr val="tx1"/>
                                  </a:solidFill>
                                  <a:latin typeface="Cambria Math" panose="02040503050406030204" pitchFamily="18" charset="0"/>
                                </a:rPr>
                                <m:t>2</m:t>
                              </m:r>
                            </m:sup>
                          </m:sSubSup>
                        </m:e>
                      </m:d>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33</m:t>
                              </m:r>
                            </m:sub>
                            <m:sup>
                              <m:r>
                                <a:rPr lang="en-US" b="0" i="1" smtClean="0">
                                  <a:solidFill>
                                    <a:schemeClr val="tx1"/>
                                  </a:solidFill>
                                  <a:latin typeface="Cambria Math" panose="02040503050406030204" pitchFamily="18" charset="0"/>
                                </a:rPr>
                                <m:t>2</m:t>
                              </m:r>
                            </m:sup>
                          </m:sSubSup>
                        </m:e>
                      </m:d>
                    </m:oMath>
                  </m:oMathPara>
                </a14:m>
                <a:endParaRPr lang="en-US" dirty="0">
                  <a:solidFill>
                    <a:schemeClr val="tx1"/>
                  </a:solidFill>
                </a:endParaRPr>
              </a:p>
              <a:p>
                <a:pPr marL="114300" indent="0">
                  <a:buNone/>
                </a:pPr>
                <a:endParaRPr lang="en-US" b="0" dirty="0">
                  <a:solidFill>
                    <a:schemeClr val="tx1"/>
                  </a:solidFill>
                </a:endParaRPr>
              </a:p>
              <a:p>
                <a:pPr marL="114300" indent="0">
                  <a:lnSpc>
                    <a:spcPct val="150000"/>
                  </a:lnSpc>
                  <a:buNone/>
                </a:pPr>
                <a:endParaRPr lang="en-US" b="0" dirty="0">
                  <a:solidFill>
                    <a:schemeClr val="tx1"/>
                  </a:solidFill>
                </a:endParaRPr>
              </a:p>
              <a:p>
                <a:pPr marL="114300" indent="0">
                  <a:buNone/>
                </a:pPr>
                <a:endParaRPr lang="en-US" b="0" dirty="0">
                  <a:solidFill>
                    <a:schemeClr val="tx1"/>
                  </a:solidFill>
                </a:endParaRPr>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710214" y="880111"/>
                <a:ext cx="11176986" cy="5476240"/>
              </a:xfrm>
              <a:blipFill>
                <a:blip r:embed="rId2"/>
                <a:stretch>
                  <a:fillRect/>
                </a:stretch>
              </a:blipFill>
            </p:spPr>
            <p:txBody>
              <a:bodyPr/>
              <a:lstStyle/>
              <a:p>
                <a:r>
                  <a:rPr lang="ru-UA">
                    <a:noFill/>
                  </a:rPr>
                  <a:t> </a:t>
                </a:r>
              </a:p>
            </p:txBody>
          </p:sp>
        </mc:Fallback>
      </mc:AlternateContent>
      <p:sp>
        <p:nvSpPr>
          <p:cNvPr id="2" name="Заголовок 1"/>
          <p:cNvSpPr>
            <a:spLocks noGrp="1"/>
          </p:cNvSpPr>
          <p:nvPr>
            <p:ph type="title"/>
          </p:nvPr>
        </p:nvSpPr>
        <p:spPr>
          <a:xfrm>
            <a:off x="-1" y="136526"/>
            <a:ext cx="11606981" cy="743586"/>
          </a:xfrm>
        </p:spPr>
        <p:txBody>
          <a:bodyPr>
            <a:normAutofit fontScale="90000"/>
          </a:bodyPr>
          <a:lstStyle/>
          <a:p>
            <a:r>
              <a:rPr lang="en-US" b="1" dirty="0"/>
              <a:t>Example 3.20 Using the Durbin–Levinson Algorithm</a:t>
            </a:r>
            <a:r>
              <a:rPr lang="en-US" dirty="0"/>
              <a:t> </a:t>
            </a:r>
            <a:br>
              <a:rPr lang="en-US" dirty="0"/>
            </a:br>
            <a:endParaRPr lang="ru-RU" dirty="0"/>
          </a:p>
        </p:txBody>
      </p:sp>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52</a:t>
            </a:fld>
            <a:endParaRPr lang="en-US" dirty="0"/>
          </a:p>
        </p:txBody>
      </p:sp>
    </p:spTree>
    <p:extLst>
      <p:ext uri="{BB962C8B-B14F-4D97-AF65-F5344CB8AC3E}">
        <p14:creationId xmlns:p14="http://schemas.microsoft.com/office/powerpoint/2010/main" val="31651809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710214" y="880111"/>
                <a:ext cx="11176986" cy="5476240"/>
              </a:xfrm>
            </p:spPr>
            <p:txBody>
              <a:bodyPr>
                <a:normAutofit fontScale="77500" lnSpcReduction="20000"/>
              </a:bodyPr>
              <a:lstStyle/>
              <a:p>
                <a:pPr marL="114300" indent="0">
                  <a:buNone/>
                </a:pPr>
                <a:r>
                  <a:rPr lang="en-US" dirty="0"/>
                  <a:t>An important consequence of the Durbin–Levinson algorithm is as follows.</a:t>
                </a:r>
                <a:br>
                  <a:rPr lang="en-US" dirty="0"/>
                </a:br>
                <a:r>
                  <a:rPr lang="en-US" b="1" dirty="0"/>
                  <a:t>Property 3.5 Iterative Solution for the PACF</a:t>
                </a:r>
                <a:br>
                  <a:rPr lang="en-US" b="1" dirty="0"/>
                </a:br>
                <a:r>
                  <a:rPr lang="en-US" i="1" dirty="0"/>
                  <a:t>The PACF of a stationary process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𝑡</m:t>
                        </m:r>
                      </m:sub>
                    </m:sSub>
                  </m:oMath>
                </a14:m>
                <a:r>
                  <a:rPr lang="en-US" i="1" dirty="0"/>
                  <a:t>, can be obtained iteratively via </a:t>
                </a:r>
                <a:endParaRPr lang="en-US" dirty="0"/>
              </a:p>
              <a:p>
                <a:pPr marL="114300" indent="0">
                  <a:buNone/>
                </a:pPr>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𝜙</m:t>
                          </m:r>
                        </m:e>
                        <m:sub>
                          <m:r>
                            <a:rPr lang="en-US" i="1">
                              <a:solidFill>
                                <a:schemeClr val="tx1"/>
                              </a:solidFill>
                              <a:latin typeface="Cambria Math" panose="02040503050406030204" pitchFamily="18" charset="0"/>
                            </a:rPr>
                            <m:t>𝑛𝑛</m:t>
                          </m:r>
                        </m:sub>
                      </m:sSub>
                      <m:r>
                        <a:rPr lang="en-US" i="1">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𝜌</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𝑛</m:t>
                              </m:r>
                            </m:e>
                          </m:d>
                          <m:r>
                            <a:rPr lang="en-US" i="1">
                              <a:solidFill>
                                <a:schemeClr val="tx1"/>
                              </a:solidFill>
                              <a:latin typeface="Cambria Math" panose="02040503050406030204" pitchFamily="18" charset="0"/>
                            </a:rPr>
                            <m:t>−</m:t>
                          </m:r>
                          <m:nary>
                            <m:naryPr>
                              <m:chr m:val="∑"/>
                              <m:ctrlPr>
                                <a:rPr lang="en-US" i="1">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𝑘</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−1</m:t>
                              </m:r>
                            </m:sup>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𝜙</m:t>
                                  </m:r>
                                </m:e>
                                <m:sub>
                                  <m: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−1,</m:t>
                                  </m:r>
                                  <m:r>
                                    <a:rPr lang="en-US" i="1">
                                      <a:solidFill>
                                        <a:schemeClr val="tx1"/>
                                      </a:solidFill>
                                      <a:latin typeface="Cambria Math" panose="02040503050406030204" pitchFamily="18" charset="0"/>
                                    </a:rPr>
                                    <m:t>𝑘</m:t>
                                  </m:r>
                                </m:sub>
                              </m:sSub>
                              <m:r>
                                <a:rPr lang="en-US" i="1">
                                  <a:solidFill>
                                    <a:schemeClr val="tx1"/>
                                  </a:solidFill>
                                  <a:latin typeface="Cambria Math" panose="02040503050406030204" pitchFamily="18" charset="0"/>
                                </a:rPr>
                                <m:t>𝜌</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𝑘</m:t>
                              </m:r>
                              <m:r>
                                <a:rPr lang="en-US" i="1">
                                  <a:solidFill>
                                    <a:schemeClr val="tx1"/>
                                  </a:solidFill>
                                  <a:latin typeface="Cambria Math" panose="02040503050406030204" pitchFamily="18" charset="0"/>
                                </a:rPr>
                                <m:t>)</m:t>
                              </m:r>
                            </m:e>
                          </m:nary>
                        </m:num>
                        <m:den>
                          <m:r>
                            <a:rPr lang="en-US" i="1">
                              <a:solidFill>
                                <a:schemeClr val="tx1"/>
                              </a:solidFill>
                              <a:latin typeface="Cambria Math" panose="02040503050406030204" pitchFamily="18" charset="0"/>
                            </a:rPr>
                            <m:t>1−</m:t>
                          </m:r>
                          <m:nary>
                            <m:naryPr>
                              <m:chr m:val="∑"/>
                              <m:ctrlPr>
                                <a:rPr lang="en-US" i="1">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𝑘</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−1</m:t>
                              </m:r>
                            </m:sup>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𝜙</m:t>
                                  </m:r>
                                </m:e>
                                <m:sub>
                                  <m: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−1,</m:t>
                                  </m:r>
                                  <m:r>
                                    <a:rPr lang="en-US" i="1">
                                      <a:solidFill>
                                        <a:schemeClr val="tx1"/>
                                      </a:solidFill>
                                      <a:latin typeface="Cambria Math" panose="02040503050406030204" pitchFamily="18" charset="0"/>
                                    </a:rPr>
                                    <m:t>𝑘</m:t>
                                  </m:r>
                                </m:sub>
                              </m:sSub>
                              <m:r>
                                <a:rPr lang="en-US" i="1">
                                  <a:solidFill>
                                    <a:schemeClr val="tx1"/>
                                  </a:solidFill>
                                  <a:latin typeface="Cambria Math" panose="02040503050406030204" pitchFamily="18" charset="0"/>
                                </a:rPr>
                                <m:t>𝜌</m:t>
                              </m:r>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𝑘</m:t>
                                  </m:r>
                                </m:e>
                              </m:d>
                            </m:e>
                          </m:nary>
                        </m:den>
                      </m:f>
                    </m:oMath>
                  </m:oMathPara>
                </a14:m>
                <a:endParaRPr lang="en-US" i="1" dirty="0"/>
              </a:p>
              <a:p>
                <a:pPr marL="114300" indent="0">
                  <a:buNone/>
                </a:pPr>
                <a:r>
                  <a:rPr lang="en-US" i="1" dirty="0"/>
                  <a:t>as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𝑛𝑛</m:t>
                        </m:r>
                      </m:sub>
                    </m:sSub>
                    <m:r>
                      <a:rPr lang="en-US" b="0" i="1" smtClean="0">
                        <a:latin typeface="Cambria Math" panose="02040503050406030204" pitchFamily="18" charset="0"/>
                      </a:rPr>
                      <m:t>, </m:t>
                    </m:r>
                  </m:oMath>
                </a14:m>
                <a:r>
                  <a:rPr lang="en-US" i="1" dirty="0"/>
                  <a:t>for</a:t>
                </a:r>
                <a:r>
                  <a:rPr lang="en-US" dirty="0"/>
                  <a:t>  </a:t>
                </a:r>
                <a14:m>
                  <m:oMath xmlns:m="http://schemas.openxmlformats.org/officeDocument/2006/math">
                    <m:r>
                      <a:rPr lang="en-US" b="0" i="1" dirty="0" smtClean="0">
                        <a:latin typeface="Cambria Math" panose="02040503050406030204" pitchFamily="18" charset="0"/>
                      </a:rPr>
                      <m:t>𝑛</m:t>
                    </m:r>
                    <m:r>
                      <a:rPr lang="en-US" b="0" i="1" dirty="0" smtClean="0">
                        <a:latin typeface="Cambria Math" panose="02040503050406030204" pitchFamily="18" charset="0"/>
                      </a:rPr>
                      <m:t>=1,2,….</m:t>
                    </m:r>
                  </m:oMath>
                </a14:m>
                <a:br>
                  <a:rPr lang="en-US" dirty="0"/>
                </a:br>
                <a:r>
                  <a:rPr lang="en-US" dirty="0"/>
                  <a:t> </a:t>
                </a:r>
              </a:p>
              <a:p>
                <a:pPr marL="114300" indent="0">
                  <a:buNone/>
                </a:pPr>
                <a:r>
                  <a:rPr lang="en-US" b="1" dirty="0">
                    <a:solidFill>
                      <a:schemeClr val="tx1"/>
                    </a:solidFill>
                  </a:rPr>
                  <a:t>Application of the Property 3.5 for AR(p)</a:t>
                </a:r>
              </a:p>
              <a:p>
                <a:pPr marL="114300" indent="0">
                  <a:buNone/>
                </a:pPr>
                <a:r>
                  <a:rPr lang="en-US" dirty="0">
                    <a:solidFill>
                      <a:schemeClr val="tx1"/>
                    </a:solidFill>
                  </a:rPr>
                  <a:t>Using Property 3.5 and putting </a:t>
                </a:r>
                <a14:m>
                  <m:oMath xmlns:m="http://schemas.openxmlformats.org/officeDocument/2006/math">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𝑝</m:t>
                    </m:r>
                  </m:oMath>
                </a14:m>
                <a:r>
                  <a:rPr lang="en-US" dirty="0">
                    <a:solidFill>
                      <a:schemeClr val="tx1"/>
                    </a:solidFill>
                  </a:rPr>
                  <a:t> in formulas </a:t>
                </a:r>
              </a:p>
              <a:p>
                <a:pPr marL="114300" indent="0">
                  <a:buNone/>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+1</m:t>
                          </m:r>
                        </m:sub>
                        <m:sup>
                          <m:r>
                            <a:rPr lang="en-US" i="1">
                              <a:latin typeface="Cambria Math" panose="02040503050406030204" pitchFamily="18" charset="0"/>
                            </a:rPr>
                            <m:t>𝑛</m:t>
                          </m:r>
                        </m:sup>
                      </m:sSub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𝜙</m:t>
                          </m:r>
                        </m:e>
                        <m:sub>
                          <m:r>
                            <a:rPr lang="en-US" i="1">
                              <a:latin typeface="Cambria Math" panose="02040503050406030204" pitchFamily="18" charset="0"/>
                            </a:rPr>
                            <m:t>𝑛</m:t>
                          </m:r>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𝜙</m:t>
                          </m:r>
                        </m:e>
                        <m:sub>
                          <m:r>
                            <a:rPr lang="en-US" i="1">
                              <a:latin typeface="Cambria Math" panose="02040503050406030204" pitchFamily="18" charset="0"/>
                            </a:rPr>
                            <m:t>𝑛</m:t>
                          </m:r>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𝜙</m:t>
                          </m:r>
                        </m:e>
                        <m:sub>
                          <m:r>
                            <a:rPr lang="en-US" i="1">
                              <a:latin typeface="Cambria Math" panose="02040503050406030204" pitchFamily="18" charset="0"/>
                            </a:rPr>
                            <m:t>𝑛𝑛</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m:oMathPara>
                </a14:m>
                <a:endParaRPr lang="en-US" dirty="0">
                  <a:solidFill>
                    <a:schemeClr val="tx1"/>
                  </a:solidFill>
                </a:endParaRPr>
              </a:p>
              <a:p>
                <a:pPr marL="114300" indent="0">
                  <a:buNone/>
                </a:pPr>
                <a:r>
                  <a:rPr lang="en-US" dirty="0">
                    <a:solidFill>
                      <a:schemeClr val="tx1"/>
                    </a:solidFill>
                  </a:rPr>
                  <a:t>and </a:t>
                </a:r>
                <a14:m>
                  <m:oMath xmlns:m="http://schemas.openxmlformats.org/officeDocument/2006/math">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𝑥</m:t>
                        </m:r>
                      </m:e>
                      <m:sub>
                        <m:r>
                          <a:rPr lang="en-US" b="0" i="1" dirty="0" smtClean="0">
                            <a:latin typeface="Cambria Math" panose="02040503050406030204" pitchFamily="18" charset="0"/>
                          </a:rPr>
                          <m:t>𝑛</m:t>
                        </m:r>
                        <m:r>
                          <a:rPr lang="en-US" b="0" i="1" dirty="0" smtClean="0">
                            <a:latin typeface="Cambria Math" panose="02040503050406030204" pitchFamily="18" charset="0"/>
                          </a:rPr>
                          <m:t>+1</m:t>
                        </m:r>
                      </m:sub>
                      <m:sup>
                        <m:r>
                          <a:rPr lang="en-US" b="0" i="1" dirty="0" smtClean="0">
                            <a:latin typeface="Cambria Math" panose="02040503050406030204" pitchFamily="18" charset="0"/>
                          </a:rPr>
                          <m:t>𝑛</m:t>
                        </m:r>
                      </m:sup>
                    </m:sSubSup>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𝜙</m:t>
                        </m:r>
                      </m:e>
                      <m:sub>
                        <m:r>
                          <a:rPr lang="en-US" b="0" i="1" dirty="0" smtClean="0">
                            <a:latin typeface="Cambria Math" panose="02040503050406030204" pitchFamily="18" charset="0"/>
                          </a:rPr>
                          <m:t>1</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𝑛</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𝜙</m:t>
                        </m:r>
                      </m:e>
                      <m:sub>
                        <m:r>
                          <a:rPr lang="en-US" b="0" i="1" dirty="0" smtClean="0">
                            <a:latin typeface="Cambria Math" panose="02040503050406030204" pitchFamily="18" charset="0"/>
                          </a:rPr>
                          <m:t>2</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𝑛</m:t>
                        </m:r>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𝜙</m:t>
                        </m:r>
                      </m:e>
                      <m:sub>
                        <m:r>
                          <a:rPr lang="en-US" b="0" i="1" dirty="0" smtClean="0">
                            <a:latin typeface="Cambria Math" panose="02040503050406030204" pitchFamily="18" charset="0"/>
                          </a:rPr>
                          <m:t>𝑝</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𝑛</m:t>
                        </m:r>
                        <m:r>
                          <a:rPr lang="en-US" b="0" i="1" dirty="0" smtClean="0">
                            <a:latin typeface="Cambria Math" panose="02040503050406030204" pitchFamily="18" charset="0"/>
                          </a:rPr>
                          <m:t>−</m:t>
                        </m:r>
                        <m:r>
                          <a:rPr lang="en-US" b="0" i="1" dirty="0" smtClean="0">
                            <a:latin typeface="Cambria Math" panose="02040503050406030204" pitchFamily="18" charset="0"/>
                          </a:rPr>
                          <m:t>𝑝</m:t>
                        </m:r>
                        <m:r>
                          <a:rPr lang="en-US" b="0" i="1" dirty="0" smtClean="0">
                            <a:latin typeface="Cambria Math" panose="02040503050406030204" pitchFamily="18" charset="0"/>
                          </a:rPr>
                          <m:t>+1</m:t>
                        </m:r>
                      </m:sub>
                    </m:sSub>
                  </m:oMath>
                </a14:m>
                <a:br>
                  <a:rPr lang="en-US" dirty="0"/>
                </a:br>
                <a:r>
                  <a:rPr lang="en-US" dirty="0"/>
                  <a:t>it follows that for an AR(</a:t>
                </a:r>
                <a:r>
                  <a:rPr lang="en-US" i="1" dirty="0"/>
                  <a:t>p</a:t>
                </a:r>
                <a:r>
                  <a:rPr lang="en-US" dirty="0"/>
                  <a:t>) model ,</a:t>
                </a:r>
              </a:p>
              <a:p>
                <a:pPr marL="114300" indent="0">
                  <a:buNone/>
                </a:pPr>
                <a14:m>
                  <m:oMathPara xmlns:m="http://schemas.openxmlformats.org/officeDocument/2006/math">
                    <m:oMathParaPr>
                      <m:jc m:val="centerGroup"/>
                    </m:oMathParaPr>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𝑝</m:t>
                          </m:r>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𝑝</m:t>
                          </m:r>
                        </m:sup>
                      </m:sSubSup>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𝑝</m:t>
                          </m:r>
                          <m:r>
                            <a:rPr lang="en-US" b="0" i="1" smtClean="0">
                              <a:solidFill>
                                <a:schemeClr val="tx1"/>
                              </a:solidFill>
                              <a:latin typeface="Cambria Math" panose="02040503050406030204" pitchFamily="18" charset="0"/>
                            </a:rPr>
                            <m:t>1</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𝑝</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𝑝</m:t>
                          </m:r>
                          <m:r>
                            <a:rPr lang="en-US" b="0" i="1" smtClean="0">
                              <a:solidFill>
                                <a:schemeClr val="tx1"/>
                              </a:solidFill>
                              <a:latin typeface="Cambria Math" panose="02040503050406030204" pitchFamily="18" charset="0"/>
                            </a:rPr>
                            <m:t>2</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𝑝</m:t>
                          </m:r>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𝑝𝑝</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oMath>
                  </m:oMathPara>
                </a14:m>
                <a:endParaRPr lang="en-US" b="0" dirty="0">
                  <a:solidFill>
                    <a:schemeClr val="tx1"/>
                  </a:solidFill>
                </a:endParaRPr>
              </a:p>
              <a:p>
                <a:pPr marL="114300" indent="0">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1</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𝑝</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2</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𝑝</m:t>
                          </m:r>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𝜙</m:t>
                          </m:r>
                        </m:e>
                        <m:sub>
                          <m:r>
                            <a:rPr lang="en-US" b="0" i="1" smtClean="0">
                              <a:solidFill>
                                <a:schemeClr val="tx1"/>
                              </a:solidFill>
                              <a:latin typeface="Cambria Math" panose="02040503050406030204" pitchFamily="18" charset="0"/>
                            </a:rPr>
                            <m:t>𝑝</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oMath>
                  </m:oMathPara>
                </a14:m>
                <a:endParaRPr lang="en-US" b="0" dirty="0">
                  <a:solidFill>
                    <a:schemeClr val="tx1"/>
                  </a:solidFill>
                </a:endParaRPr>
              </a:p>
              <a:p>
                <a:pPr marL="114300" indent="0">
                  <a:buNone/>
                </a:pPr>
                <a:r>
                  <a:rPr lang="en-US" dirty="0"/>
                  <a:t>This result shows that for an AR(</a:t>
                </a:r>
                <a:r>
                  <a:rPr lang="en-US" i="1" dirty="0"/>
                  <a:t>p</a:t>
                </a:r>
                <a:r>
                  <a:rPr lang="en-US" dirty="0"/>
                  <a:t>) model, the partial autocorrelation coefficient at</a:t>
                </a:r>
                <a:br>
                  <a:rPr lang="en-US" dirty="0"/>
                </a:br>
                <a:r>
                  <a:rPr lang="en-US" dirty="0"/>
                  <a:t>lag </a:t>
                </a:r>
                <a:r>
                  <a:rPr lang="en-US" i="1" dirty="0"/>
                  <a:t>p</a:t>
                </a:r>
                <a:r>
                  <a:rPr lang="en-US" dirty="0"/>
                  <a: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𝜙</m:t>
                        </m:r>
                      </m:e>
                      <m:sub>
                        <m:r>
                          <a:rPr lang="en-US" b="0" i="1" dirty="0" smtClean="0">
                            <a:latin typeface="Cambria Math" panose="02040503050406030204" pitchFamily="18" charset="0"/>
                          </a:rPr>
                          <m:t>𝑝𝑝</m:t>
                        </m:r>
                      </m:sub>
                    </m:sSub>
                  </m:oMath>
                </a14:m>
                <a:r>
                  <a:rPr lang="en-US" dirty="0"/>
                  <a:t>, is also the last coefficient in the model,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𝜙</m:t>
                        </m:r>
                      </m:e>
                      <m:sub>
                        <m:r>
                          <a:rPr lang="en-US" b="0" i="1" dirty="0" smtClean="0">
                            <a:latin typeface="Cambria Math" panose="02040503050406030204" pitchFamily="18" charset="0"/>
                          </a:rPr>
                          <m:t>𝑝</m:t>
                        </m:r>
                      </m:sub>
                    </m:sSub>
                  </m:oMath>
                </a14:m>
                <a:r>
                  <a:rPr lang="en-US" dirty="0"/>
                  <a:t>, as was claimed in Example 3.16. </a:t>
                </a:r>
                <a:br>
                  <a:rPr lang="en-US" dirty="0"/>
                </a:br>
                <a:endParaRPr lang="en-US" b="0" dirty="0">
                  <a:solidFill>
                    <a:schemeClr val="tx1"/>
                  </a:solidFill>
                </a:endParaRPr>
              </a:p>
              <a:p>
                <a:pPr marL="114300" indent="0">
                  <a:buNone/>
                </a:pPr>
                <a:endParaRPr lang="en-US" b="0" dirty="0">
                  <a:solidFill>
                    <a:schemeClr val="tx1"/>
                  </a:solidFill>
                </a:endParaRPr>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710214" y="880111"/>
                <a:ext cx="11176986" cy="5476240"/>
              </a:xfrm>
              <a:blipFill>
                <a:blip r:embed="rId2"/>
                <a:stretch>
                  <a:fillRect/>
                </a:stretch>
              </a:blipFill>
            </p:spPr>
            <p:txBody>
              <a:bodyPr/>
              <a:lstStyle/>
              <a:p>
                <a:r>
                  <a:rPr lang="ru-UA">
                    <a:noFill/>
                  </a:rPr>
                  <a:t> </a:t>
                </a:r>
              </a:p>
            </p:txBody>
          </p:sp>
        </mc:Fallback>
      </mc:AlternateContent>
      <p:sp>
        <p:nvSpPr>
          <p:cNvPr id="2" name="Заголовок 1"/>
          <p:cNvSpPr>
            <a:spLocks noGrp="1"/>
          </p:cNvSpPr>
          <p:nvPr>
            <p:ph type="title"/>
          </p:nvPr>
        </p:nvSpPr>
        <p:spPr>
          <a:xfrm>
            <a:off x="-1" y="136526"/>
            <a:ext cx="11606981" cy="743586"/>
          </a:xfrm>
        </p:spPr>
        <p:txBody>
          <a:bodyPr>
            <a:normAutofit fontScale="90000"/>
          </a:bodyPr>
          <a:lstStyle/>
          <a:p>
            <a:r>
              <a:rPr lang="en-US" b="1" dirty="0"/>
              <a:t>Iterative Solution for the PACF</a:t>
            </a:r>
            <a:r>
              <a:rPr lang="en-US" dirty="0"/>
              <a:t> </a:t>
            </a:r>
            <a:br>
              <a:rPr lang="en-US" dirty="0"/>
            </a:br>
            <a:endParaRPr lang="ru-RU" dirty="0"/>
          </a:p>
        </p:txBody>
      </p:sp>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53</a:t>
            </a:fld>
            <a:endParaRPr lang="en-US" dirty="0"/>
          </a:p>
        </p:txBody>
      </p:sp>
    </p:spTree>
    <p:extLst>
      <p:ext uri="{BB962C8B-B14F-4D97-AF65-F5344CB8AC3E}">
        <p14:creationId xmlns:p14="http://schemas.microsoft.com/office/powerpoint/2010/main" val="23852439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710214" y="880111"/>
                <a:ext cx="11176986" cy="5476240"/>
              </a:xfrm>
            </p:spPr>
            <p:txBody>
              <a:bodyPr>
                <a:normAutofit fontScale="70000" lnSpcReduction="20000"/>
              </a:bodyPr>
              <a:lstStyle/>
              <a:p>
                <a:pPr marL="114300" indent="0">
                  <a:buNone/>
                </a:pPr>
                <a:r>
                  <a:rPr lang="en-US" dirty="0"/>
                  <a:t>We use Example 3.10 (The ACF of an AR(2) Process) and Property 3.5(Iterative Solution for the PACF) to calculate first three values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11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22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33</m:t>
                        </m:r>
                      </m:sub>
                    </m:sSub>
                  </m:oMath>
                </a14:m>
                <a:r>
                  <a:rPr lang="en-US" dirty="0"/>
                  <a:t> of the PACF.</a:t>
                </a:r>
              </a:p>
              <a:p>
                <a:pPr marL="114300" indent="0">
                  <a:buNone/>
                </a:pPr>
                <a:r>
                  <a:rPr lang="en-US" dirty="0"/>
                  <a:t>Recall from example 3.10 that we have:</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𝜌</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1</m:t>
                              </m:r>
                            </m:sub>
                          </m:sSub>
                        </m:num>
                        <m:den>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2</m:t>
                              </m:r>
                            </m:sub>
                          </m:sSub>
                        </m:den>
                      </m:f>
                      <m:r>
                        <a:rPr lang="en-US" b="0" i="1" smtClean="0">
                          <a:latin typeface="Cambria Math" panose="02040503050406030204" pitchFamily="18" charset="0"/>
                        </a:rPr>
                        <m:t>, </m:t>
                      </m:r>
                      <m:r>
                        <a:rPr lang="en-US" b="0" i="1" smtClean="0">
                          <a:latin typeface="Cambria Math" panose="02040503050406030204" pitchFamily="18" charset="0"/>
                        </a:rPr>
                        <m:t>𝜌</m:t>
                      </m:r>
                      <m:d>
                        <m:dPr>
                          <m:ctrlPr>
                            <a:rPr lang="en-US" b="0" i="1" smtClean="0">
                              <a:latin typeface="Cambria Math" panose="02040503050406030204" pitchFamily="18" charset="0"/>
                            </a:rPr>
                          </m:ctrlPr>
                        </m:dPr>
                        <m:e>
                          <m:r>
                            <a:rPr lang="en-US" b="0" i="1" smtClean="0">
                              <a:latin typeface="Cambria Math" panose="02040503050406030204" pitchFamily="18" charset="0"/>
                            </a:rPr>
                            <m:t>2</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1</m:t>
                          </m:r>
                        </m:sub>
                      </m:sSub>
                      <m:r>
                        <a:rPr lang="en-US" b="0" i="1" smtClean="0">
                          <a:latin typeface="Cambria Math" panose="02040503050406030204" pitchFamily="18" charset="0"/>
                        </a:rPr>
                        <m:t>𝜌</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𝜌</m:t>
                      </m:r>
                      <m:d>
                        <m:dPr>
                          <m:ctrlPr>
                            <a:rPr lang="en-US" b="0" i="1" smtClean="0">
                              <a:latin typeface="Cambria Math" panose="02040503050406030204" pitchFamily="18" charset="0"/>
                            </a:rPr>
                          </m:ctrlPr>
                        </m:dPr>
                        <m:e>
                          <m:r>
                            <a:rPr lang="en-US" b="0" i="1" smtClean="0">
                              <a:latin typeface="Cambria Math" panose="02040503050406030204" pitchFamily="18" charset="0"/>
                            </a:rPr>
                            <m:t>3</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1</m:t>
                          </m:r>
                        </m:sub>
                      </m:sSub>
                      <m:r>
                        <a:rPr lang="en-US" b="0" i="1" smtClean="0">
                          <a:latin typeface="Cambria Math" panose="02040503050406030204" pitchFamily="18" charset="0"/>
                        </a:rPr>
                        <m:t>𝜌</m:t>
                      </m:r>
                      <m:d>
                        <m:dPr>
                          <m:ctrlPr>
                            <a:rPr lang="en-US" b="0" i="1" smtClean="0">
                              <a:latin typeface="Cambria Math" panose="02040503050406030204" pitchFamily="18" charset="0"/>
                            </a:rPr>
                          </m:ctrlPr>
                        </m:dPr>
                        <m:e>
                          <m:r>
                            <a:rPr lang="en-US" b="0" i="1" smtClean="0">
                              <a:latin typeface="Cambria Math" panose="02040503050406030204" pitchFamily="18" charset="0"/>
                            </a:rPr>
                            <m:t>2</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2</m:t>
                          </m:r>
                        </m:sub>
                      </m:sSub>
                      <m:r>
                        <a:rPr lang="en-US" b="0" i="1" smtClean="0">
                          <a:latin typeface="Cambria Math" panose="02040503050406030204" pitchFamily="18" charset="0"/>
                        </a:rPr>
                        <m:t>𝜌</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=0.</m:t>
                      </m:r>
                    </m:oMath>
                  </m:oMathPara>
                </a14:m>
                <a:endParaRPr lang="en-US" dirty="0"/>
              </a:p>
              <a:p>
                <a:pPr marL="114300" indent="0">
                  <a:lnSpc>
                    <a:spcPct val="150000"/>
                  </a:lnSpc>
                  <a:buNone/>
                </a:pPr>
                <a:r>
                  <a:rPr lang="en-US" dirty="0"/>
                  <a:t>Thus,</a:t>
                </a:r>
              </a:p>
              <a:p>
                <a:pPr marL="114300" indent="0">
                  <a:lnSpc>
                    <a:spcPct val="150000"/>
                  </a:lnSpc>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11</m:t>
                          </m:r>
                        </m:sub>
                      </m:sSub>
                      <m:r>
                        <a:rPr lang="en-US" b="0" i="1" smtClean="0">
                          <a:latin typeface="Cambria Math" panose="02040503050406030204" pitchFamily="18" charset="0"/>
                        </a:rPr>
                        <m:t>=</m:t>
                      </m:r>
                      <m:r>
                        <a:rPr lang="en-US" b="0" i="1" smtClean="0">
                          <a:latin typeface="Cambria Math" panose="02040503050406030204" pitchFamily="18" charset="0"/>
                        </a:rPr>
                        <m:t>𝜌</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1</m:t>
                              </m:r>
                            </m:sub>
                          </m:sSub>
                        </m:num>
                        <m:den>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2</m:t>
                              </m:r>
                            </m:sub>
                          </m:sSub>
                        </m:den>
                      </m:f>
                    </m:oMath>
                  </m:oMathPara>
                </a14:m>
                <a:endParaRPr lang="en-US" dirty="0"/>
              </a:p>
              <a:p>
                <a:pPr marL="114300" indent="0">
                  <a:lnSpc>
                    <a:spcPct val="150000"/>
                  </a:lnSpc>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22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𝜌</m:t>
                          </m:r>
                          <m:d>
                            <m:dPr>
                              <m:ctrlPr>
                                <a:rPr lang="en-US" b="0" i="1" smtClean="0">
                                  <a:latin typeface="Cambria Math" panose="02040503050406030204" pitchFamily="18" charset="0"/>
                                </a:rPr>
                              </m:ctrlPr>
                            </m:dPr>
                            <m:e>
                              <m:r>
                                <a:rPr lang="en-US" b="0" i="1" smtClean="0">
                                  <a:latin typeface="Cambria Math" panose="02040503050406030204" pitchFamily="18" charset="0"/>
                                </a:rPr>
                                <m:t>2</m:t>
                              </m:r>
                            </m:e>
                          </m:d>
                          <m:r>
                            <a:rPr lang="en-US" b="0" i="1" smtClean="0">
                              <a:latin typeface="Cambria Math" panose="02040503050406030204" pitchFamily="18" charset="0"/>
                            </a:rPr>
                            <m:t>−</m:t>
                          </m:r>
                          <m:r>
                            <a:rPr lang="en-US" b="0" i="1" smtClean="0">
                              <a:latin typeface="Cambria Math" panose="02040503050406030204" pitchFamily="18" charset="0"/>
                            </a:rPr>
                            <m:t>𝜌</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e>
                              </m:d>
                            </m:e>
                            <m:sup>
                              <m:r>
                                <a:rPr lang="en-US" b="0" i="1" smtClean="0">
                                  <a:latin typeface="Cambria Math" panose="02040503050406030204" pitchFamily="18" charset="0"/>
                                </a:rPr>
                                <m:t>2</m:t>
                              </m:r>
                            </m:sup>
                          </m:sSup>
                        </m:num>
                        <m:den>
                          <m:r>
                            <a:rPr lang="en-US" b="0" i="1" smtClean="0">
                              <a:latin typeface="Cambria Math" panose="02040503050406030204" pitchFamily="18" charset="0"/>
                            </a:rPr>
                            <m:t>1−</m:t>
                          </m:r>
                          <m:r>
                            <a:rPr lang="en-US" b="0" i="1" smtClean="0">
                              <a:latin typeface="Cambria Math" panose="02040503050406030204" pitchFamily="18" charset="0"/>
                            </a:rPr>
                            <m:t>𝜌</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e>
                              </m:d>
                            </m:e>
                            <m:sup>
                              <m:r>
                                <a:rPr lang="en-US" b="0" i="1" smtClean="0">
                                  <a:latin typeface="Cambria Math" panose="02040503050406030204" pitchFamily="18" charset="0"/>
                                </a:rPr>
                                <m:t>2</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𝜙</m:t>
                                      </m:r>
                                    </m:e>
                                    <m:sub>
                                      <m:r>
                                        <a:rPr lang="en-US" i="1">
                                          <a:latin typeface="Cambria Math" panose="02040503050406030204" pitchFamily="18" charset="0"/>
                                        </a:rPr>
                                        <m:t>1</m:t>
                                      </m:r>
                                    </m:sub>
                                  </m:sSub>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𝜙</m:t>
                                      </m:r>
                                    </m:e>
                                    <m:sub>
                                      <m:r>
                                        <a:rPr lang="en-US" i="1">
                                          <a:latin typeface="Cambria Math" panose="02040503050406030204" pitchFamily="18" charset="0"/>
                                        </a:rPr>
                                        <m:t>2</m:t>
                                      </m:r>
                                    </m:sub>
                                  </m:sSub>
                                  <m:r>
                                    <a:rPr lang="en-US" b="0" i="1" smtClean="0">
                                      <a:latin typeface="Cambria Math" panose="02040503050406030204" pitchFamily="18" charset="0"/>
                                    </a:rPr>
                                    <m:t>)</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1</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2</m:t>
                                      </m:r>
                                    </m:sub>
                                  </m:sSub>
                                  <m:r>
                                    <a:rPr lang="en-US" b="0" i="1" smtClean="0">
                                      <a:latin typeface="Cambria Math" panose="02040503050406030204" pitchFamily="18" charset="0"/>
                                    </a:rPr>
                                    <m:t>)</m:t>
                                  </m:r>
                                </m:e>
                              </m:d>
                            </m:e>
                            <m:sup>
                              <m:r>
                                <a:rPr lang="en-US" b="0" i="1" smtClean="0">
                                  <a:latin typeface="Cambria Math" panose="02040503050406030204" pitchFamily="18" charset="0"/>
                                </a:rPr>
                                <m:t>2</m:t>
                              </m:r>
                            </m:sup>
                          </m:sSup>
                        </m:num>
                        <m:den>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2</m:t>
                                      </m:r>
                                    </m:sub>
                                  </m:sSub>
                                  <m:r>
                                    <a:rPr lang="en-US" b="0" i="1" smtClean="0">
                                      <a:latin typeface="Cambria Math" panose="02040503050406030204" pitchFamily="18" charset="0"/>
                                    </a:rPr>
                                    <m:t>)</m:t>
                                  </m:r>
                                </m:e>
                              </m:d>
                            </m:e>
                            <m:sup>
                              <m:r>
                                <a:rPr lang="en-US" b="0" i="1" smtClean="0">
                                  <a:latin typeface="Cambria Math" panose="02040503050406030204" pitchFamily="18" charset="0"/>
                                </a:rPr>
                                <m:t>2</m:t>
                              </m:r>
                            </m:sup>
                          </m:sSup>
                        </m:den>
                      </m:f>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2</m:t>
                          </m:r>
                        </m:sub>
                      </m:sSub>
                    </m:oMath>
                  </m:oMathPara>
                </a14:m>
                <a:endParaRPr lang="en-US" b="0" dirty="0"/>
              </a:p>
              <a:p>
                <a:pPr marL="114300" indent="0">
                  <a:lnSpc>
                    <a:spcPct val="150000"/>
                  </a:lnSpc>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21</m:t>
                          </m:r>
                        </m:sub>
                      </m:sSub>
                      <m:r>
                        <a:rPr lang="en-US" b="0" i="1" smtClean="0">
                          <a:latin typeface="Cambria Math" panose="02040503050406030204" pitchFamily="18" charset="0"/>
                        </a:rPr>
                        <m:t>=</m:t>
                      </m:r>
                      <m:r>
                        <a:rPr lang="en-US" b="0" i="1" smtClean="0">
                          <a:latin typeface="Cambria Math" panose="02040503050406030204" pitchFamily="18" charset="0"/>
                        </a:rPr>
                        <m:t>𝜌</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1</m:t>
                          </m:r>
                        </m:sub>
                      </m:sSub>
                    </m:oMath>
                  </m:oMathPara>
                </a14:m>
                <a:endParaRPr lang="en-US" b="0" dirty="0"/>
              </a:p>
              <a:p>
                <a:pPr marL="114300" indent="0">
                  <a:lnSpc>
                    <a:spcPct val="150000"/>
                  </a:lnSpc>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33</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𝜌</m:t>
                          </m:r>
                          <m:d>
                            <m:dPr>
                              <m:ctrlPr>
                                <a:rPr lang="en-US" b="0" i="1" smtClean="0">
                                  <a:latin typeface="Cambria Math" panose="02040503050406030204" pitchFamily="18" charset="0"/>
                                </a:rPr>
                              </m:ctrlPr>
                            </m:dPr>
                            <m:e>
                              <m:r>
                                <a:rPr lang="en-US" b="0" i="1" smtClean="0">
                                  <a:latin typeface="Cambria Math" panose="02040503050406030204" pitchFamily="18" charset="0"/>
                                </a:rPr>
                                <m:t>3</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1</m:t>
                              </m:r>
                            </m:sub>
                          </m:sSub>
                          <m:r>
                            <a:rPr lang="en-US" b="0" i="1" smtClean="0">
                              <a:latin typeface="Cambria Math" panose="02040503050406030204" pitchFamily="18" charset="0"/>
                            </a:rPr>
                            <m:t>𝜌</m:t>
                          </m:r>
                          <m:d>
                            <m:dPr>
                              <m:ctrlPr>
                                <a:rPr lang="en-US" b="0" i="1" smtClean="0">
                                  <a:latin typeface="Cambria Math" panose="02040503050406030204" pitchFamily="18" charset="0"/>
                                </a:rPr>
                              </m:ctrlPr>
                            </m:dPr>
                            <m:e>
                              <m:r>
                                <a:rPr lang="en-US" b="0" i="1" smtClean="0">
                                  <a:latin typeface="Cambria Math" panose="02040503050406030204" pitchFamily="18" charset="0"/>
                                </a:rPr>
                                <m:t>2</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2</m:t>
                              </m:r>
                            </m:sub>
                          </m:sSub>
                          <m:r>
                            <a:rPr lang="en-US" b="0" i="1" smtClean="0">
                              <a:latin typeface="Cambria Math" panose="02040503050406030204" pitchFamily="18" charset="0"/>
                            </a:rPr>
                            <m:t>𝜌</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num>
                        <m:den>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1</m:t>
                              </m:r>
                            </m:sub>
                          </m:sSub>
                          <m:r>
                            <a:rPr lang="en-US" b="0" i="1" smtClean="0">
                              <a:latin typeface="Cambria Math" panose="02040503050406030204" pitchFamily="18" charset="0"/>
                            </a:rPr>
                            <m:t>𝜌</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2</m:t>
                              </m:r>
                            </m:sub>
                          </m:sSub>
                          <m:r>
                            <a:rPr lang="en-US" b="0" i="1" smtClean="0">
                              <a:latin typeface="Cambria Math" panose="02040503050406030204" pitchFamily="18" charset="0"/>
                            </a:rPr>
                            <m:t>𝜌</m:t>
                          </m:r>
                          <m:d>
                            <m:dPr>
                              <m:ctrlPr>
                                <a:rPr lang="en-US" b="0" i="1" smtClean="0">
                                  <a:latin typeface="Cambria Math" panose="02040503050406030204" pitchFamily="18" charset="0"/>
                                </a:rPr>
                              </m:ctrlPr>
                            </m:dPr>
                            <m:e>
                              <m:r>
                                <a:rPr lang="en-US" b="0" i="1" smtClean="0">
                                  <a:latin typeface="Cambria Math" panose="02040503050406030204" pitchFamily="18" charset="0"/>
                                </a:rPr>
                                <m:t>2</m:t>
                              </m:r>
                            </m:e>
                          </m:d>
                        </m:den>
                      </m:f>
                      <m:r>
                        <a:rPr lang="en-US" b="0" i="1" smtClean="0">
                          <a:latin typeface="Cambria Math" panose="02040503050406030204" pitchFamily="18" charset="0"/>
                        </a:rPr>
                        <m:t>=0.</m:t>
                      </m:r>
                    </m:oMath>
                  </m:oMathPara>
                </a14:m>
                <a:br>
                  <a:rPr lang="en-US" dirty="0"/>
                </a:br>
                <a:endParaRPr lang="en-US" dirty="0">
                  <a:solidFill>
                    <a:schemeClr val="tx1"/>
                  </a:solidFill>
                </a:endParaRPr>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710214" y="880111"/>
                <a:ext cx="11176986" cy="5476240"/>
              </a:xfrm>
              <a:blipFill>
                <a:blip r:embed="rId2"/>
                <a:stretch>
                  <a:fillRect/>
                </a:stretch>
              </a:blipFill>
            </p:spPr>
            <p:txBody>
              <a:bodyPr/>
              <a:lstStyle/>
              <a:p>
                <a:r>
                  <a:rPr lang="ru-UA">
                    <a:noFill/>
                  </a:rPr>
                  <a:t> </a:t>
                </a:r>
              </a:p>
            </p:txBody>
          </p:sp>
        </mc:Fallback>
      </mc:AlternateContent>
      <p:sp>
        <p:nvSpPr>
          <p:cNvPr id="2" name="Заголовок 1"/>
          <p:cNvSpPr>
            <a:spLocks noGrp="1"/>
          </p:cNvSpPr>
          <p:nvPr>
            <p:ph type="title"/>
          </p:nvPr>
        </p:nvSpPr>
        <p:spPr>
          <a:xfrm>
            <a:off x="-1" y="136526"/>
            <a:ext cx="11606981" cy="743586"/>
          </a:xfrm>
        </p:spPr>
        <p:txBody>
          <a:bodyPr>
            <a:normAutofit fontScale="90000"/>
          </a:bodyPr>
          <a:lstStyle/>
          <a:p>
            <a:r>
              <a:rPr lang="en-US" b="1" dirty="0"/>
              <a:t>Example 3.21 The PACF of an AR(</a:t>
            </a:r>
            <a:r>
              <a:rPr lang="en-US" dirty="0"/>
              <a:t>2</a:t>
            </a:r>
            <a:r>
              <a:rPr lang="en-US" b="1" dirty="0"/>
              <a:t>)</a:t>
            </a:r>
            <a:r>
              <a:rPr lang="en-US" dirty="0"/>
              <a:t> </a:t>
            </a:r>
            <a:br>
              <a:rPr lang="en-US" dirty="0"/>
            </a:br>
            <a:endParaRPr lang="ru-RU" dirty="0"/>
          </a:p>
        </p:txBody>
      </p:sp>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54</a:t>
            </a:fld>
            <a:endParaRPr lang="en-US" dirty="0"/>
          </a:p>
        </p:txBody>
      </p:sp>
    </p:spTree>
    <p:extLst>
      <p:ext uri="{BB962C8B-B14F-4D97-AF65-F5344CB8AC3E}">
        <p14:creationId xmlns:p14="http://schemas.microsoft.com/office/powerpoint/2010/main" val="29902938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710214" y="880111"/>
                <a:ext cx="11176986" cy="5476240"/>
              </a:xfrm>
            </p:spPr>
            <p:txBody>
              <a:bodyPr>
                <a:normAutofit/>
              </a:bodyPr>
              <a:lstStyle/>
              <a:p>
                <a:pPr marL="114300" indent="0">
                  <a:buNone/>
                </a:pPr>
                <a:r>
                  <a:rPr lang="en-US" dirty="0"/>
                  <a:t>Property 3.3 allows us to calculate the BLP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sub>
                    </m:sSub>
                  </m:oMath>
                </a14:m>
                <a:r>
                  <a:rPr lang="en-US" dirty="0"/>
                  <a:t> for any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≥1.</m:t>
                    </m:r>
                  </m:oMath>
                </a14:m>
                <a:endParaRPr lang="en-US" dirty="0"/>
              </a:p>
              <a:p>
                <a:pPr marL="114300" indent="0">
                  <a:buNone/>
                </a:pPr>
                <a:r>
                  <a:rPr lang="en-US" dirty="0"/>
                  <a:t>Given data,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oMath>
                </a14:m>
                <a:r>
                  <a:rPr lang="en-US" dirty="0"/>
                  <a:t>, the m-step-ahead predictor is</a:t>
                </a:r>
              </a:p>
              <a:p>
                <a:pPr marL="11430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𝜙</m:t>
                          </m:r>
                        </m:e>
                        <m:sub>
                          <m:r>
                            <a:rPr lang="en-US" b="0" i="1" smtClean="0">
                              <a:latin typeface="Cambria Math" panose="02040503050406030204" pitchFamily="18" charset="0"/>
                            </a:rPr>
                            <m:t>𝑛</m:t>
                          </m:r>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0"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𝜙</m:t>
                          </m:r>
                        </m:e>
                        <m:sub>
                          <m:r>
                            <a:rPr lang="en-US" b="0" i="1" smtClean="0">
                              <a:latin typeface="Cambria Math" panose="02040503050406030204" pitchFamily="18" charset="0"/>
                            </a:rPr>
                            <m:t>𝑛</m:t>
                          </m:r>
                          <m:r>
                            <a:rPr lang="en-US" b="0" i="1" smtClean="0">
                              <a:latin typeface="Cambria Math" panose="02040503050406030204" pitchFamily="18" charset="0"/>
                            </a:rPr>
                            <m:t>2</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𝑚</m:t>
                              </m:r>
                            </m:e>
                          </m:d>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𝜙</m:t>
                          </m:r>
                        </m:e>
                        <m:sub>
                          <m:r>
                            <a:rPr lang="en-US" b="0" i="1" smtClean="0">
                              <a:latin typeface="Cambria Math" panose="02040503050406030204" pitchFamily="18" charset="0"/>
                            </a:rPr>
                            <m:t>𝑛𝑛</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𝑚</m:t>
                              </m:r>
                            </m:e>
                          </m:d>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lang="en-US" dirty="0"/>
              </a:p>
              <a:p>
                <a:pPr marL="114300" indent="0">
                  <a:buNone/>
                </a:pPr>
                <a:r>
                  <a:rPr lang="en-US" dirty="0"/>
                  <a:t>where </a:t>
                </a:r>
                <a14:m>
                  <m:oMath xmlns:m="http://schemas.openxmlformats.org/officeDocument/2006/math">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𝜙</m:t>
                        </m:r>
                      </m:e>
                      <m:sub>
                        <m:r>
                          <a:rPr lang="en-US" b="0" i="1" smtClean="0">
                            <a:latin typeface="Cambria Math" panose="02040503050406030204" pitchFamily="18" charset="0"/>
                          </a:rPr>
                          <m:t>𝑛</m:t>
                        </m:r>
                        <m:r>
                          <a:rPr lang="en-US" b="0" i="1" smtClean="0">
                            <a:latin typeface="Cambria Math" panose="02040503050406030204" pitchFamily="18" charset="0"/>
                          </a:rPr>
                          <m:t>1</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𝑚</m:t>
                            </m:r>
                          </m:e>
                        </m:d>
                      </m:sup>
                    </m:sSubSup>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𝜙</m:t>
                        </m:r>
                      </m:e>
                      <m:sub>
                        <m:r>
                          <a:rPr lang="en-US" b="0" i="1" smtClean="0">
                            <a:latin typeface="Cambria Math" panose="02040503050406030204" pitchFamily="18" charset="0"/>
                          </a:rPr>
                          <m:t>𝑛</m:t>
                        </m:r>
                        <m:r>
                          <a:rPr lang="en-US" b="0" i="1" smtClean="0">
                            <a:latin typeface="Cambria Math" panose="02040503050406030204" pitchFamily="18" charset="0"/>
                          </a:rPr>
                          <m:t>2</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𝑚</m:t>
                            </m:r>
                          </m:e>
                        </m:d>
                      </m:sup>
                    </m:sSubSup>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𝜙</m:t>
                        </m:r>
                      </m:e>
                      <m:sub>
                        <m:r>
                          <a:rPr lang="en-US" b="0" i="1" smtClean="0">
                            <a:latin typeface="Cambria Math" panose="02040503050406030204" pitchFamily="18" charset="0"/>
                          </a:rPr>
                          <m:t>𝑛𝑛</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𝑚</m:t>
                            </m:r>
                          </m:e>
                        </m:d>
                      </m:sup>
                    </m:sSubSup>
                    <m:r>
                      <a:rPr lang="en-US" b="0" i="1" smtClean="0">
                        <a:latin typeface="Cambria Math" panose="02040503050406030204" pitchFamily="18" charset="0"/>
                      </a:rPr>
                      <m:t>}</m:t>
                    </m:r>
                  </m:oMath>
                </a14:m>
                <a:r>
                  <a:rPr lang="en-US" dirty="0"/>
                  <a:t> satisfy the </a:t>
                </a:r>
                <a:r>
                  <a:rPr lang="en-US" i="1" dirty="0">
                    <a:solidFill>
                      <a:srgbClr val="2F0BE3"/>
                    </a:solidFill>
                  </a:rPr>
                  <a:t>prediction equations,</a:t>
                </a:r>
              </a:p>
              <a:p>
                <a:pPr marL="114300" indent="0">
                  <a:buNone/>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𝜙</m:t>
                              </m:r>
                            </m:e>
                            <m:sub>
                              <m:r>
                                <a:rPr lang="en-US" b="0" i="1" smtClean="0">
                                  <a:latin typeface="Cambria Math" panose="02040503050406030204" pitchFamily="18" charset="0"/>
                                </a:rPr>
                                <m:t>𝑛𝑗</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𝑚</m:t>
                                  </m:r>
                                </m:e>
                              </m:d>
                            </m:sup>
                          </m:sSubSup>
                          <m:r>
                            <a:rPr lang="en-US" b="0" i="1" smtClean="0">
                              <a:latin typeface="Cambria Math" panose="02040503050406030204" pitchFamily="18" charset="0"/>
                            </a:rPr>
                            <m:t>𝐸</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+1−</m:t>
                                  </m:r>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+1−</m:t>
                                  </m:r>
                                  <m:r>
                                    <a:rPr lang="en-US" b="0" i="1" smtClean="0">
                                      <a:latin typeface="Cambria Math" panose="02040503050406030204" pitchFamily="18" charset="0"/>
                                    </a:rPr>
                                    <m:t>𝑘</m:t>
                                  </m:r>
                                </m:sub>
                              </m:sSub>
                            </m:e>
                          </m:d>
                        </m:e>
                      </m:nary>
                      <m:r>
                        <a:rPr lang="en-US" b="0" i="1" smtClean="0">
                          <a:latin typeface="Cambria Math" panose="02040503050406030204" pitchFamily="18" charset="0"/>
                        </a:rPr>
                        <m:t>=</m:t>
                      </m:r>
                      <m:r>
                        <a:rPr lang="en-US" b="0" i="1" smtClean="0">
                          <a:latin typeface="Cambria Math" panose="02040503050406030204" pitchFamily="18" charset="0"/>
                        </a:rPr>
                        <m:t>𝐸</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+1−</m:t>
                              </m:r>
                              <m:r>
                                <a:rPr lang="en-US" b="0" i="1" smtClean="0">
                                  <a:latin typeface="Cambria Math" panose="02040503050406030204" pitchFamily="18" charset="0"/>
                                </a:rPr>
                                <m:t>𝑘</m:t>
                              </m:r>
                            </m:sub>
                          </m:sSub>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=1,…, </m:t>
                      </m:r>
                      <m:r>
                        <a:rPr lang="en-US" b="0" i="1" smtClean="0">
                          <a:latin typeface="Cambria Math" panose="02040503050406030204" pitchFamily="18" charset="0"/>
                        </a:rPr>
                        <m:t>𝑛</m:t>
                      </m:r>
                      <m:r>
                        <a:rPr lang="en-US" b="0" i="1" smtClean="0">
                          <a:latin typeface="Cambria Math" panose="02040503050406030204" pitchFamily="18" charset="0"/>
                        </a:rPr>
                        <m:t>.</m:t>
                      </m:r>
                    </m:oMath>
                  </m:oMathPara>
                </a14:m>
                <a:endParaRPr lang="en-US" b="0" dirty="0"/>
              </a:p>
              <a:p>
                <a:pPr marL="114300" indent="0">
                  <a:buNone/>
                </a:pPr>
                <a:r>
                  <a:rPr lang="en-US" dirty="0"/>
                  <a:t>or</a:t>
                </a:r>
              </a:p>
              <a:p>
                <a:pPr marL="114300" indent="0">
                  <a:buNone/>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𝜙</m:t>
                              </m:r>
                            </m:e>
                            <m:sub>
                              <m:r>
                                <a:rPr lang="en-US" b="0" i="1" smtClean="0">
                                  <a:latin typeface="Cambria Math" panose="02040503050406030204" pitchFamily="18" charset="0"/>
                                </a:rPr>
                                <m:t>𝑛𝑗</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𝑚</m:t>
                                  </m:r>
                                </m:e>
                              </m:d>
                            </m:sup>
                          </m:sSubSup>
                          <m:r>
                            <a:rPr lang="en-US" b="0" i="1" smtClean="0">
                              <a:latin typeface="Cambria Math" panose="02040503050406030204" pitchFamily="18" charset="0"/>
                            </a:rPr>
                            <m:t>𝛾</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𝑗</m:t>
                              </m:r>
                            </m:e>
                          </m:d>
                        </m:e>
                      </m:nary>
                      <m:r>
                        <a:rPr lang="en-US" b="0" i="1" smtClean="0">
                          <a:latin typeface="Cambria Math" panose="02040503050406030204" pitchFamily="18" charset="0"/>
                        </a:rPr>
                        <m:t>=</m:t>
                      </m:r>
                      <m:r>
                        <a:rPr lang="en-US" b="0" i="1" smtClean="0">
                          <a:latin typeface="Cambria Math" panose="02040503050406030204" pitchFamily="18" charset="0"/>
                        </a:rPr>
                        <m:t>𝛾</m:t>
                      </m:r>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=1,…, </m:t>
                      </m:r>
                      <m:r>
                        <a:rPr lang="en-US" b="0" i="1" smtClean="0">
                          <a:latin typeface="Cambria Math" panose="02040503050406030204" pitchFamily="18" charset="0"/>
                        </a:rPr>
                        <m:t>𝑛</m:t>
                      </m:r>
                      <m:r>
                        <a:rPr lang="en-US" b="0" i="1" smtClean="0">
                          <a:latin typeface="Cambria Math" panose="02040503050406030204" pitchFamily="18" charset="0"/>
                        </a:rPr>
                        <m:t>.</m:t>
                      </m:r>
                    </m:oMath>
                  </m:oMathPara>
                </a14:m>
                <a:br>
                  <a:rPr lang="en-US" dirty="0"/>
                </a:br>
                <a:endParaRPr lang="en-US" dirty="0">
                  <a:solidFill>
                    <a:schemeClr val="tx1"/>
                  </a:solidFill>
                </a:endParaRPr>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710214" y="880111"/>
                <a:ext cx="11176986" cy="5476240"/>
              </a:xfrm>
              <a:blipFill>
                <a:blip r:embed="rId2"/>
                <a:stretch>
                  <a:fillRect l="-109"/>
                </a:stretch>
              </a:blipFill>
            </p:spPr>
            <p:txBody>
              <a:bodyPr/>
              <a:lstStyle/>
              <a:p>
                <a:r>
                  <a:rPr lang="ru-UA">
                    <a:noFill/>
                  </a:rPr>
                  <a:t> </a:t>
                </a:r>
              </a:p>
            </p:txBody>
          </p:sp>
        </mc:Fallback>
      </mc:AlternateContent>
      <p:sp>
        <p:nvSpPr>
          <p:cNvPr id="2" name="Заголовок 1"/>
          <p:cNvSpPr>
            <a:spLocks noGrp="1"/>
          </p:cNvSpPr>
          <p:nvPr>
            <p:ph type="title"/>
          </p:nvPr>
        </p:nvSpPr>
        <p:spPr>
          <a:xfrm>
            <a:off x="-1" y="136526"/>
            <a:ext cx="11606981" cy="743586"/>
          </a:xfrm>
        </p:spPr>
        <p:txBody>
          <a:bodyPr>
            <a:normAutofit fontScale="90000"/>
          </a:bodyPr>
          <a:lstStyle/>
          <a:p>
            <a:r>
              <a:rPr lang="en-US" b="1" dirty="0"/>
              <a:t>M-step-ahead predictor</a:t>
            </a:r>
            <a:br>
              <a:rPr lang="en-US" dirty="0"/>
            </a:br>
            <a:endParaRPr lang="ru-RU" dirty="0"/>
          </a:p>
        </p:txBody>
      </p:sp>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55</a:t>
            </a:fld>
            <a:endParaRPr lang="en-US" dirty="0"/>
          </a:p>
        </p:txBody>
      </p:sp>
    </p:spTree>
    <p:extLst>
      <p:ext uri="{BB962C8B-B14F-4D97-AF65-F5344CB8AC3E}">
        <p14:creationId xmlns:p14="http://schemas.microsoft.com/office/powerpoint/2010/main" val="42210318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710214" y="880111"/>
                <a:ext cx="11176986" cy="5476240"/>
              </a:xfrm>
            </p:spPr>
            <p:txBody>
              <a:bodyPr>
                <a:normAutofit/>
              </a:bodyPr>
              <a:lstStyle/>
              <a:p>
                <a:pPr marL="114300" indent="0">
                  <a:buNone/>
                </a:pPr>
                <a:r>
                  <a:rPr lang="en-US" dirty="0"/>
                  <a:t>The prediction equations can again be written in </a:t>
                </a:r>
                <a:r>
                  <a:rPr lang="en-US" dirty="0">
                    <a:solidFill>
                      <a:srgbClr val="2F0BE3"/>
                    </a:solidFill>
                  </a:rPr>
                  <a:t>matrix notation </a:t>
                </a:r>
                <a:r>
                  <a:rPr lang="en-US" dirty="0"/>
                  <a:t>as</a:t>
                </a:r>
              </a:p>
              <a:p>
                <a:pPr marL="11430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𝑛</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𝜙</m:t>
                          </m:r>
                        </m:e>
                        <m:sub>
                          <m:r>
                            <a:rPr lang="en-US" b="0" i="1" smtClean="0">
                              <a:latin typeface="Cambria Math" panose="02040503050406030204" pitchFamily="18" charset="0"/>
                            </a:rPr>
                            <m:t>𝑛</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𝑚</m:t>
                              </m:r>
                            </m:e>
                          </m:d>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𝛾</m:t>
                          </m:r>
                        </m:e>
                        <m:sub>
                          <m:r>
                            <a:rPr lang="en-US" b="0" i="1" smtClean="0">
                              <a:latin typeface="Cambria Math" panose="02040503050406030204" pitchFamily="18" charset="0"/>
                            </a:rPr>
                            <m:t>𝑛</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𝑚</m:t>
                              </m:r>
                            </m:e>
                          </m:d>
                        </m:sup>
                      </m:sSubSup>
                      <m:r>
                        <a:rPr lang="en-US" b="0" i="1" smtClean="0">
                          <a:latin typeface="Cambria Math" panose="02040503050406030204" pitchFamily="18" charset="0"/>
                        </a:rPr>
                        <m:t>,</m:t>
                      </m:r>
                    </m:oMath>
                  </m:oMathPara>
                </a14:m>
                <a:endParaRPr lang="en-US" dirty="0"/>
              </a:p>
              <a:p>
                <a:pPr marL="114300" indent="0">
                  <a:buNone/>
                </a:pPr>
                <a:r>
                  <a:rPr lang="en-US" dirty="0"/>
                  <a:t>where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𝛾</m:t>
                        </m:r>
                      </m:e>
                      <m:sub>
                        <m:r>
                          <a:rPr lang="en-US" b="0" i="1" smtClean="0">
                            <a:latin typeface="Cambria Math" panose="02040503050406030204" pitchFamily="18" charset="0"/>
                          </a:rPr>
                          <m:t>𝑛</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𝑚</m:t>
                            </m:r>
                          </m:e>
                        </m:d>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𝛾</m:t>
                            </m:r>
                            <m:d>
                              <m:dPr>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 </m:t>
                            </m:r>
                            <m:r>
                              <a:rPr lang="en-US" b="0" i="1" smtClean="0">
                                <a:latin typeface="Cambria Math" panose="02040503050406030204" pitchFamily="18" charset="0"/>
                              </a:rPr>
                              <m:t>𝛾</m:t>
                            </m:r>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e>
                            </m:d>
                          </m:e>
                        </m:d>
                      </m:e>
                      <m:sup>
                        <m:r>
                          <a:rPr lang="en-US" b="0" i="1" smtClean="0">
                            <a:latin typeface="Cambria Math" panose="02040503050406030204" pitchFamily="18" charset="0"/>
                          </a:rPr>
                          <m:t>′</m:t>
                        </m:r>
                      </m:sup>
                    </m:sSup>
                    <m:r>
                      <a:rPr lang="en-US" b="0" i="1" smtClean="0">
                        <a:latin typeface="Cambria Math" panose="02040503050406030204" pitchFamily="18" charset="0"/>
                      </a:rPr>
                      <m:t>,</m:t>
                    </m:r>
                  </m:oMath>
                </a14:m>
                <a:r>
                  <a:rPr lang="en-US" dirty="0"/>
                  <a:t> and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𝜙</m:t>
                        </m:r>
                      </m:e>
                      <m:sub>
                        <m:r>
                          <a:rPr lang="en-US" b="0" i="1" smtClean="0">
                            <a:latin typeface="Cambria Math" panose="02040503050406030204" pitchFamily="18" charset="0"/>
                          </a:rPr>
                          <m:t>𝑛</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𝑚</m:t>
                            </m:r>
                          </m:e>
                        </m:d>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𝜙</m:t>
                                </m:r>
                              </m:e>
                              <m:sub>
                                <m:r>
                                  <a:rPr lang="en-US" b="0" i="1" smtClean="0">
                                    <a:latin typeface="Cambria Math" panose="02040503050406030204" pitchFamily="18" charset="0"/>
                                  </a:rPr>
                                  <m:t>𝑛</m:t>
                                </m:r>
                                <m:r>
                                  <a:rPr lang="en-US" b="0" i="1" smtClean="0">
                                    <a:latin typeface="Cambria Math" panose="02040503050406030204" pitchFamily="18" charset="0"/>
                                  </a:rPr>
                                  <m:t>1</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𝑚</m:t>
                                    </m:r>
                                  </m:e>
                                </m:d>
                              </m:sup>
                            </m:sSubSup>
                            <m:r>
                              <a:rPr lang="en-US" b="0" i="1" smtClean="0">
                                <a:latin typeface="Cambria Math" panose="02040503050406030204" pitchFamily="18" charset="0"/>
                              </a:rPr>
                              <m:t>, …,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𝜙</m:t>
                                </m:r>
                              </m:e>
                              <m:sub>
                                <m:r>
                                  <a:rPr lang="en-US" b="0" i="1" smtClean="0">
                                    <a:latin typeface="Cambria Math" panose="02040503050406030204" pitchFamily="18" charset="0"/>
                                  </a:rPr>
                                  <m:t>𝑛𝑛</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𝑚</m:t>
                                    </m:r>
                                  </m:e>
                                </m:d>
                              </m:sup>
                            </m:sSubSup>
                            <m:r>
                              <a:rPr lang="en-US" b="0" i="1" smtClean="0">
                                <a:latin typeface="Cambria Math" panose="02040503050406030204" pitchFamily="18" charset="0"/>
                              </a:rPr>
                              <m:t> </m:t>
                            </m:r>
                          </m:e>
                        </m:d>
                      </m:e>
                      <m:sup>
                        <m:r>
                          <a:rPr lang="en-US" b="0" i="1" smtClean="0">
                            <a:latin typeface="Cambria Math" panose="02040503050406030204" pitchFamily="18" charset="0"/>
                          </a:rPr>
                          <m:t>′</m:t>
                        </m:r>
                      </m:sup>
                    </m:sSup>
                  </m:oMath>
                </a14:m>
                <a:r>
                  <a:rPr lang="en-US" dirty="0"/>
                  <a:t> are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×1 </m:t>
                    </m:r>
                  </m:oMath>
                </a14:m>
                <a:r>
                  <a:rPr lang="en-US" dirty="0"/>
                  <a:t> vectors.</a:t>
                </a:r>
              </a:p>
              <a:p>
                <a:pPr marL="114300" indent="0">
                  <a:buNone/>
                </a:pPr>
                <a:r>
                  <a:rPr lang="en-US" i="1" dirty="0">
                    <a:solidFill>
                      <a:srgbClr val="2F0BE3"/>
                    </a:solidFill>
                  </a:rPr>
                  <a:t>The mean square m-step-ahead prediction error </a:t>
                </a:r>
                <a:r>
                  <a:rPr lang="en-US" dirty="0">
                    <a:solidFill>
                      <a:srgbClr val="2F0BE3"/>
                    </a:solidFill>
                  </a:rPr>
                  <a:t>is </a:t>
                </a:r>
              </a:p>
              <a:p>
                <a:pPr marL="11430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r>
                        <a:rPr lang="en-US" b="0" i="1" smtClean="0">
                          <a:latin typeface="Cambria Math" panose="02040503050406030204" pitchFamily="18" charset="0"/>
                        </a:rPr>
                        <m:t>𝐸</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sub>
                                <m:sup>
                                  <m:r>
                                    <a:rPr lang="en-US" b="0" i="1" smtClean="0">
                                      <a:latin typeface="Cambria Math" panose="02040503050406030204" pitchFamily="18" charset="0"/>
                                    </a:rPr>
                                    <m:t>𝑛</m:t>
                                  </m:r>
                                </m:sup>
                              </m:sSubSup>
                            </m:e>
                          </m:d>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𝛾</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𝛾</m:t>
                          </m:r>
                        </m:e>
                        <m:sub>
                          <m:r>
                            <a:rPr lang="en-US" b="0" i="1" smtClean="0">
                              <a:latin typeface="Cambria Math" panose="02040503050406030204" pitchFamily="18" charset="0"/>
                            </a:rPr>
                            <m:t>𝑛</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𝑚</m:t>
                              </m:r>
                            </m:e>
                          </m:d>
                        </m:sup>
                      </m:sSubSup>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Γ</m:t>
                          </m:r>
                        </m:e>
                        <m:sub>
                          <m:r>
                            <a:rPr lang="en-US" b="0" i="1" smtClean="0">
                              <a:latin typeface="Cambria Math" panose="02040503050406030204" pitchFamily="18" charset="0"/>
                            </a:rPr>
                            <m:t>𝑛</m:t>
                          </m:r>
                        </m:sub>
                        <m:sup>
                          <m:r>
                            <a:rPr lang="en-US" b="0" i="1" smtClean="0">
                              <a:latin typeface="Cambria Math" panose="02040503050406030204" pitchFamily="18" charset="0"/>
                            </a:rPr>
                            <m:t>−1</m:t>
                          </m:r>
                        </m:sup>
                      </m:sSubSup>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𝛾</m:t>
                          </m:r>
                        </m:e>
                        <m:sub>
                          <m:r>
                            <a:rPr lang="en-US" b="0" i="1" smtClean="0">
                              <a:latin typeface="Cambria Math" panose="02040503050406030204" pitchFamily="18" charset="0"/>
                            </a:rPr>
                            <m:t>𝑛</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𝑚</m:t>
                              </m:r>
                            </m:e>
                          </m:d>
                        </m:sup>
                      </m:sSubSup>
                    </m:oMath>
                  </m:oMathPara>
                </a14:m>
                <a:br>
                  <a:rPr lang="en-US" dirty="0"/>
                </a:br>
                <a:endParaRPr lang="en-US" dirty="0">
                  <a:solidFill>
                    <a:schemeClr val="tx1"/>
                  </a:solidFill>
                </a:endParaRPr>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710214" y="880111"/>
                <a:ext cx="11176986" cy="5476240"/>
              </a:xfrm>
              <a:blipFill>
                <a:blip r:embed="rId2"/>
                <a:stretch>
                  <a:fillRect l="-109"/>
                </a:stretch>
              </a:blipFill>
            </p:spPr>
            <p:txBody>
              <a:bodyPr/>
              <a:lstStyle/>
              <a:p>
                <a:r>
                  <a:rPr lang="ru-UA">
                    <a:noFill/>
                  </a:rPr>
                  <a:t> </a:t>
                </a:r>
              </a:p>
            </p:txBody>
          </p:sp>
        </mc:Fallback>
      </mc:AlternateContent>
      <p:sp>
        <p:nvSpPr>
          <p:cNvPr id="2" name="Заголовок 1"/>
          <p:cNvSpPr>
            <a:spLocks noGrp="1"/>
          </p:cNvSpPr>
          <p:nvPr>
            <p:ph type="title"/>
          </p:nvPr>
        </p:nvSpPr>
        <p:spPr>
          <a:xfrm>
            <a:off x="-1" y="136526"/>
            <a:ext cx="11606981" cy="743586"/>
          </a:xfrm>
        </p:spPr>
        <p:txBody>
          <a:bodyPr>
            <a:normAutofit fontScale="90000"/>
          </a:bodyPr>
          <a:lstStyle/>
          <a:p>
            <a:r>
              <a:rPr lang="en-US" b="1" dirty="0"/>
              <a:t>M-step-ahead predictor</a:t>
            </a:r>
            <a:br>
              <a:rPr lang="en-US" dirty="0"/>
            </a:br>
            <a:endParaRPr lang="ru-RU" dirty="0"/>
          </a:p>
        </p:txBody>
      </p:sp>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56</a:t>
            </a:fld>
            <a:endParaRPr lang="en-US" dirty="0"/>
          </a:p>
        </p:txBody>
      </p:sp>
    </p:spTree>
    <p:extLst>
      <p:ext uri="{BB962C8B-B14F-4D97-AF65-F5344CB8AC3E}">
        <p14:creationId xmlns:p14="http://schemas.microsoft.com/office/powerpoint/2010/main" val="18241082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710214" y="880111"/>
                <a:ext cx="11176986" cy="5476240"/>
              </a:xfrm>
            </p:spPr>
            <p:txBody>
              <a:bodyPr>
                <a:normAutofit/>
              </a:bodyPr>
              <a:lstStyle/>
              <a:p>
                <a:pPr marL="114300" indent="0">
                  <a:buNone/>
                </a:pPr>
                <a:r>
                  <a:rPr lang="en-US" i="1" dirty="0"/>
                  <a:t>The one-step-ahead predictors</a:t>
                </a:r>
                <a14:m>
                  <m:oMath xmlns:m="http://schemas.openxmlformats.org/officeDocument/2006/math">
                    <m:r>
                      <a:rPr lang="en-US" i="1" dirty="0" smtClean="0">
                        <a:latin typeface="Cambria Math" panose="02040503050406030204" pitchFamily="18" charset="0"/>
                      </a:rPr>
                      <m:t>, </m:t>
                    </m:r>
                    <m:sSubSup>
                      <m:sSubSupPr>
                        <m:ctrlPr>
                          <a:rPr lang="en-US" b="0" i="1" dirty="0" smtClean="0">
                            <a:latin typeface="Cambria Math" panose="02040503050406030204" pitchFamily="18" charset="0"/>
                          </a:rPr>
                        </m:ctrlPr>
                      </m:sSubSupPr>
                      <m:e>
                        <m:r>
                          <a:rPr lang="en-US" i="1" dirty="0" smtClean="0">
                            <a:latin typeface="Cambria Math" panose="02040503050406030204" pitchFamily="18" charset="0"/>
                          </a:rPr>
                          <m:t>𝑥</m:t>
                        </m:r>
                      </m:e>
                      <m:sub>
                        <m:r>
                          <a:rPr lang="en-US" i="1" dirty="0" smtClean="0">
                            <a:latin typeface="Cambria Math" panose="02040503050406030204" pitchFamily="18" charset="0"/>
                          </a:rPr>
                          <m:t>𝑡</m:t>
                        </m:r>
                        <m:r>
                          <a:rPr lang="en-US" i="1" dirty="0" smtClean="0">
                            <a:latin typeface="Cambria Math" panose="02040503050406030204" pitchFamily="18" charset="0"/>
                          </a:rPr>
                          <m:t>+1</m:t>
                        </m:r>
                      </m:sub>
                      <m:sup>
                        <m:r>
                          <a:rPr lang="en-US" i="1" dirty="0" smtClean="0">
                            <a:latin typeface="Cambria Math" panose="02040503050406030204" pitchFamily="18" charset="0"/>
                          </a:rPr>
                          <m:t>𝑡</m:t>
                        </m:r>
                      </m:sup>
                    </m:sSubSup>
                  </m:oMath>
                </a14:m>
                <a:r>
                  <a:rPr lang="en-US" i="1" dirty="0"/>
                  <a:t>, and their mean-squared errors, </a:t>
                </a:r>
                <a14:m>
                  <m:oMath xmlns:m="http://schemas.openxmlformats.org/officeDocument/2006/math">
                    <m:sSubSup>
                      <m:sSubSupPr>
                        <m:ctrlPr>
                          <a:rPr lang="en-US" b="0" i="1" dirty="0" smtClean="0">
                            <a:latin typeface="Cambria Math" panose="02040503050406030204" pitchFamily="18" charset="0"/>
                          </a:rPr>
                        </m:ctrlPr>
                      </m:sSubSupPr>
                      <m:e>
                        <m:r>
                          <a:rPr lang="en-US" i="1" dirty="0" smtClean="0">
                            <a:latin typeface="Cambria Math" panose="02040503050406030204" pitchFamily="18" charset="0"/>
                          </a:rPr>
                          <m:t>𝑃</m:t>
                        </m:r>
                      </m:e>
                      <m:sub>
                        <m:r>
                          <a:rPr lang="en-US" i="1" dirty="0" smtClean="0">
                            <a:latin typeface="Cambria Math" panose="02040503050406030204" pitchFamily="18" charset="0"/>
                          </a:rPr>
                          <m:t>𝑡</m:t>
                        </m:r>
                        <m:r>
                          <a:rPr lang="en-US" i="1" dirty="0" smtClean="0">
                            <a:latin typeface="Cambria Math" panose="02040503050406030204" pitchFamily="18" charset="0"/>
                          </a:rPr>
                          <m:t>+1</m:t>
                        </m:r>
                      </m:sub>
                      <m:sup>
                        <m:r>
                          <a:rPr lang="en-US" i="1" dirty="0" smtClean="0">
                            <a:latin typeface="Cambria Math" panose="02040503050406030204" pitchFamily="18" charset="0"/>
                          </a:rPr>
                          <m:t>𝑡</m:t>
                        </m:r>
                      </m:sup>
                    </m:sSubSup>
                  </m:oMath>
                </a14:m>
                <a:r>
                  <a:rPr lang="en-US" i="1" dirty="0"/>
                  <a:t>, can be calculated iteratively as</a:t>
                </a:r>
                <a:r>
                  <a:rPr lang="en-US" dirty="0"/>
                  <a:t> </a:t>
                </a:r>
              </a:p>
              <a:p>
                <a:pPr marL="11430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1</m:t>
                          </m:r>
                        </m:sub>
                        <m:sup>
                          <m:r>
                            <a:rPr lang="en-US" b="0" i="1" smtClean="0">
                              <a:latin typeface="Cambria Math" panose="02040503050406030204" pitchFamily="18" charset="0"/>
                            </a:rPr>
                            <m:t>0</m:t>
                          </m:r>
                        </m:sup>
                      </m:sSubSup>
                      <m:r>
                        <a:rPr lang="en-US" b="0" i="1" smtClean="0">
                          <a:latin typeface="Cambria Math" panose="02040503050406030204" pitchFamily="18" charset="0"/>
                        </a:rPr>
                        <m:t>=0,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1</m:t>
                          </m:r>
                        </m:sub>
                        <m:sup>
                          <m:r>
                            <a:rPr lang="en-US" b="0" i="1" smtClean="0">
                              <a:latin typeface="Cambria Math" panose="02040503050406030204" pitchFamily="18" charset="0"/>
                            </a:rPr>
                            <m:t>0</m:t>
                          </m:r>
                        </m:sup>
                      </m:sSubSup>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(0)</m:t>
                      </m:r>
                    </m:oMath>
                  </m:oMathPara>
                </a14:m>
                <a:endParaRPr lang="en-US" dirty="0"/>
              </a:p>
              <a:p>
                <a:pPr marL="11430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sup>
                      </m:sSubSup>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𝑡</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𝑡𝑗</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r>
                                    <a:rPr lang="en-US" b="0" i="1" smtClean="0">
                                      <a:latin typeface="Cambria Math" panose="02040503050406030204" pitchFamily="18" charset="0"/>
                                    </a:rPr>
                                    <m:t>𝑗</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r>
                                    <a:rPr lang="en-US" b="0" i="1" smtClean="0">
                                      <a:latin typeface="Cambria Math" panose="02040503050406030204" pitchFamily="18" charset="0"/>
                                    </a:rPr>
                                    <m:t>𝑗</m:t>
                                  </m:r>
                                </m:sub>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𝑗</m:t>
                                  </m:r>
                                </m:sup>
                              </m:sSubSup>
                            </m:e>
                          </m:d>
                        </m:e>
                      </m:nary>
                      <m:r>
                        <a:rPr lang="en-US" b="0" i="0" smtClean="0">
                          <a:latin typeface="Cambria Math" panose="02040503050406030204" pitchFamily="18" charset="0"/>
                        </a:rPr>
                        <m:t>,  </m:t>
                      </m:r>
                      <m:r>
                        <m:rPr>
                          <m:sty m:val="p"/>
                        </m:rPr>
                        <a:rPr lang="en-US" b="0" i="0" smtClean="0">
                          <a:latin typeface="Cambria Math" panose="02040503050406030204" pitchFamily="18" charset="0"/>
                        </a:rPr>
                        <m:t>t</m:t>
                      </m:r>
                      <m:r>
                        <a:rPr lang="en-US" b="0" i="0" smtClean="0">
                          <a:latin typeface="Cambria Math" panose="02040503050406030204" pitchFamily="18" charset="0"/>
                        </a:rPr>
                        <m:t>=1,2,…</m:t>
                      </m:r>
                    </m:oMath>
                  </m:oMathPara>
                </a14:m>
                <a:endParaRPr lang="en-US" dirty="0"/>
              </a:p>
              <a:p>
                <a:pPr marL="11430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𝑡</m:t>
                          </m:r>
                        </m:sup>
                      </m:sSubSup>
                      <m:r>
                        <a:rPr lang="en-US" b="0" i="1" smtClean="0">
                          <a:latin typeface="Cambria Math" panose="02040503050406030204" pitchFamily="18" charset="0"/>
                        </a:rPr>
                        <m:t>=</m:t>
                      </m:r>
                      <m:r>
                        <a:rPr lang="en-US" b="0" i="1" smtClean="0">
                          <a:latin typeface="Cambria Math" panose="02040503050406030204" pitchFamily="18" charset="0"/>
                        </a:rPr>
                        <m:t>𝛾</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=0</m:t>
                          </m:r>
                        </m:sub>
                        <m:sup>
                          <m:r>
                            <a:rPr lang="en-US" b="0" i="1" smtClean="0">
                              <a:latin typeface="Cambria Math" panose="02040503050406030204" pitchFamily="18" charset="0"/>
                            </a:rPr>
                            <m:t>𝑡</m:t>
                          </m:r>
                          <m:r>
                            <a:rPr lang="en-US" b="0" i="1" smtClean="0">
                              <a:latin typeface="Cambria Math" panose="02040503050406030204" pitchFamily="18" charset="0"/>
                            </a:rPr>
                            <m:t>−1</m:t>
                          </m:r>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𝜃</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𝑗</m:t>
                              </m:r>
                            </m:sub>
                            <m:sup>
                              <m:r>
                                <a:rPr lang="en-US" b="0" i="1" smtClean="0">
                                  <a:latin typeface="Cambria Math" panose="02040503050406030204" pitchFamily="18" charset="0"/>
                                </a:rPr>
                                <m:t>2</m:t>
                              </m:r>
                            </m:sup>
                          </m:sSubSup>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𝑗</m:t>
                              </m:r>
                            </m:sup>
                          </m:sSubSup>
                        </m:e>
                      </m:nary>
                      <m:r>
                        <a:rPr lang="en-US" b="0" i="1" smtClean="0">
                          <a:latin typeface="Cambria Math" panose="02040503050406030204" pitchFamily="18" charset="0"/>
                        </a:rPr>
                        <m:t>,</m:t>
                      </m:r>
                      <m:r>
                        <a:rPr lang="en-US" b="0" i="0" smtClean="0">
                          <a:latin typeface="Cambria Math" panose="02040503050406030204" pitchFamily="18" charset="0"/>
                        </a:rPr>
                        <m:t>  </m:t>
                      </m:r>
                      <m:r>
                        <m:rPr>
                          <m:sty m:val="p"/>
                        </m:rPr>
                        <a:rPr lang="en-US" b="0" i="0" smtClean="0">
                          <a:latin typeface="Cambria Math" panose="02040503050406030204" pitchFamily="18" charset="0"/>
                        </a:rPr>
                        <m:t>t</m:t>
                      </m:r>
                      <m:r>
                        <a:rPr lang="en-US" b="0" i="0" smtClean="0">
                          <a:latin typeface="Cambria Math" panose="02040503050406030204" pitchFamily="18" charset="0"/>
                        </a:rPr>
                        <m:t>=1,2,…</m:t>
                      </m:r>
                    </m:oMath>
                  </m:oMathPara>
                </a14:m>
                <a:endParaRPr lang="en-US" b="0" dirty="0"/>
              </a:p>
              <a:p>
                <a:pPr marL="114300" indent="0">
                  <a:buNone/>
                </a:pPr>
                <a:r>
                  <a:rPr lang="en-US" dirty="0"/>
                  <a:t>where, for </a:t>
                </a:r>
                <a14:m>
                  <m:oMath xmlns:m="http://schemas.openxmlformats.org/officeDocument/2006/math">
                    <m:r>
                      <a:rPr lang="en-US" b="0" i="1" smtClean="0">
                        <a:latin typeface="Cambria Math" panose="02040503050406030204" pitchFamily="18" charset="0"/>
                      </a:rPr>
                      <m:t>𝑗</m:t>
                    </m:r>
                    <m:r>
                      <a:rPr lang="en-US" b="0" i="1" smtClean="0">
                        <a:latin typeface="Cambria Math" panose="02040503050406030204" pitchFamily="18" charset="0"/>
                      </a:rPr>
                      <m:t>=0,1,…</m:t>
                    </m:r>
                    <m:r>
                      <a:rPr lang="en-US" b="0" i="1" smtClean="0">
                        <a:latin typeface="Cambria Math" panose="02040503050406030204" pitchFamily="18" charset="0"/>
                      </a:rPr>
                      <m:t>𝑡</m:t>
                    </m:r>
                    <m:r>
                      <a:rPr lang="en-US" b="0" i="1" smtClean="0">
                        <a:latin typeface="Cambria Math" panose="02040503050406030204" pitchFamily="18" charset="0"/>
                      </a:rPr>
                      <m:t>−1,</m:t>
                    </m:r>
                  </m:oMath>
                </a14:m>
                <a:endParaRPr lang="en-US" b="0" dirty="0"/>
              </a:p>
              <a:p>
                <a:pPr marL="11430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𝛾</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𝑗</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=0</m:t>
                                  </m:r>
                                </m:sub>
                                <m:sup>
                                  <m:r>
                                    <a:rPr lang="en-US" b="0" i="1" smtClean="0">
                                      <a:latin typeface="Cambria Math" panose="02040503050406030204" pitchFamily="18" charset="0"/>
                                    </a:rPr>
                                    <m:t>𝑗</m:t>
                                  </m:r>
                                  <m:r>
                                    <a:rPr lang="en-US" b="0" i="1" smtClean="0">
                                      <a:latin typeface="Cambria Math" panose="02040503050406030204" pitchFamily="18" charset="0"/>
                                    </a:rPr>
                                    <m:t>−1</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𝑘</m:t>
                                      </m:r>
                                    </m:sup>
                                  </m:sSubSup>
                                </m:e>
                              </m:nary>
                            </m:e>
                          </m:d>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𝑗</m:t>
                              </m:r>
                            </m:sup>
                          </m:sSubSup>
                        </m:den>
                      </m:f>
                    </m:oMath>
                  </m:oMathPara>
                </a14:m>
                <a:br>
                  <a:rPr lang="en-US" dirty="0"/>
                </a:br>
                <a:endParaRPr lang="en-US" dirty="0">
                  <a:solidFill>
                    <a:schemeClr val="tx1"/>
                  </a:solidFill>
                </a:endParaRPr>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710214" y="880111"/>
                <a:ext cx="11176986" cy="5476240"/>
              </a:xfrm>
              <a:blipFill>
                <a:blip r:embed="rId2"/>
                <a:stretch>
                  <a:fillRect l="-109" r="-109"/>
                </a:stretch>
              </a:blipFill>
            </p:spPr>
            <p:txBody>
              <a:bodyPr/>
              <a:lstStyle/>
              <a:p>
                <a:r>
                  <a:rPr lang="ru-UA">
                    <a:noFill/>
                  </a:rPr>
                  <a:t> </a:t>
                </a:r>
              </a:p>
            </p:txBody>
          </p:sp>
        </mc:Fallback>
      </mc:AlternateContent>
      <p:sp>
        <p:nvSpPr>
          <p:cNvPr id="2" name="Заголовок 1"/>
          <p:cNvSpPr>
            <a:spLocks noGrp="1"/>
          </p:cNvSpPr>
          <p:nvPr>
            <p:ph type="title"/>
          </p:nvPr>
        </p:nvSpPr>
        <p:spPr>
          <a:xfrm>
            <a:off x="-1" y="136526"/>
            <a:ext cx="11606981" cy="743586"/>
          </a:xfrm>
        </p:spPr>
        <p:txBody>
          <a:bodyPr>
            <a:normAutofit fontScale="90000"/>
          </a:bodyPr>
          <a:lstStyle/>
          <a:p>
            <a:r>
              <a:rPr lang="en-US" b="1" dirty="0"/>
              <a:t>Property 3.6 The Innovations Algorithm</a:t>
            </a:r>
            <a:r>
              <a:rPr lang="en-US" dirty="0"/>
              <a:t> </a:t>
            </a:r>
            <a:br>
              <a:rPr lang="en-US" dirty="0"/>
            </a:br>
            <a:endParaRPr lang="ru-RU" dirty="0"/>
          </a:p>
        </p:txBody>
      </p:sp>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57</a:t>
            </a:fld>
            <a:endParaRPr lang="en-US" dirty="0"/>
          </a:p>
        </p:txBody>
      </p:sp>
    </p:spTree>
    <p:extLst>
      <p:ext uri="{BB962C8B-B14F-4D97-AF65-F5344CB8AC3E}">
        <p14:creationId xmlns:p14="http://schemas.microsoft.com/office/powerpoint/2010/main" val="24490341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710214" y="880111"/>
                <a:ext cx="11176986" cy="5476240"/>
              </a:xfrm>
            </p:spPr>
            <p:txBody>
              <a:bodyPr>
                <a:normAutofit/>
              </a:bodyPr>
              <a:lstStyle/>
              <a:p>
                <a:pPr marL="114300" indent="0">
                  <a:buNone/>
                </a:pPr>
                <a:r>
                  <a:rPr lang="en-US" dirty="0"/>
                  <a:t>The innovations algorithm lends itself well to prediction for moving average processes. </a:t>
                </a:r>
                <a:r>
                  <a:rPr lang="it-IT" dirty="0"/>
                  <a:t>Consider an MA(1) model,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oMath>
                </a14:m>
                <a:endParaRPr lang="it-IT" dirty="0"/>
              </a:p>
              <a:p>
                <a:pPr marL="114300" indent="0">
                  <a:buNone/>
                </a:pPr>
                <a:r>
                  <a:rPr lang="it-IT" dirty="0"/>
                  <a:t>Recall that </a:t>
                </a:r>
                <a14:m>
                  <m:oMath xmlns:m="http://schemas.openxmlformats.org/officeDocument/2006/math">
                    <m:r>
                      <a:rPr lang="en-US" b="0" i="1" smtClean="0">
                        <a:latin typeface="Cambria Math" panose="02040503050406030204" pitchFamily="18" charset="0"/>
                      </a:rPr>
                      <m:t>𝛾</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2</m:t>
                            </m:r>
                          </m:sup>
                        </m:sSup>
                      </m:e>
                    </m:d>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𝑤</m:t>
                        </m:r>
                      </m:sub>
                      <m:sup>
                        <m:r>
                          <a:rPr lang="en-US" b="0" i="1" smtClean="0">
                            <a:latin typeface="Cambria Math" panose="02040503050406030204" pitchFamily="18" charset="0"/>
                          </a:rPr>
                          <m:t>2</m:t>
                        </m:r>
                      </m:sup>
                    </m:sSubSup>
                    <m:r>
                      <a:rPr lang="en-US" b="0" i="1" smtClean="0">
                        <a:latin typeface="Cambria Math" panose="02040503050406030204" pitchFamily="18" charset="0"/>
                      </a:rPr>
                      <m:t>,  </m:t>
                    </m:r>
                    <m:r>
                      <a:rPr lang="en-US" b="0" i="1" smtClean="0">
                        <a:latin typeface="Cambria Math" panose="02040503050406030204" pitchFamily="18" charset="0"/>
                      </a:rPr>
                      <m:t>𝛾</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𝜃</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𝑤</m:t>
                        </m:r>
                      </m:sub>
                      <m:sup>
                        <m:r>
                          <a:rPr lang="en-US" b="0" i="1" smtClean="0">
                            <a:latin typeface="Cambria Math" panose="02040503050406030204" pitchFamily="18" charset="0"/>
                          </a:rPr>
                          <m:t>2</m:t>
                        </m:r>
                      </m:sup>
                    </m:sSubSup>
                  </m:oMath>
                </a14:m>
                <a:r>
                  <a:rPr lang="it-IT" dirty="0"/>
                  <a:t> and </a:t>
                </a:r>
                <a14:m>
                  <m:oMath xmlns:m="http://schemas.openxmlformats.org/officeDocument/2006/math">
                    <m:r>
                      <a:rPr lang="en-US" b="0" i="1" smtClean="0">
                        <a:latin typeface="Cambria Math" panose="02040503050406030204" pitchFamily="18" charset="0"/>
                      </a:rPr>
                      <m:t>𝛾</m:t>
                    </m:r>
                    <m:d>
                      <m:dPr>
                        <m:ctrlPr>
                          <a:rPr lang="en-US" b="0" i="1" smtClean="0">
                            <a:latin typeface="Cambria Math" panose="02040503050406030204" pitchFamily="18" charset="0"/>
                          </a:rPr>
                        </m:ctrlPr>
                      </m:dPr>
                      <m:e>
                        <m:r>
                          <a:rPr lang="en-US" b="0" i="1" smtClean="0">
                            <a:latin typeface="Cambria Math" panose="02040503050406030204" pitchFamily="18" charset="0"/>
                          </a:rPr>
                          <m:t>h</m:t>
                        </m:r>
                      </m:e>
                    </m:d>
                    <m:r>
                      <a:rPr lang="en-US" b="0" i="1" smtClean="0">
                        <a:latin typeface="Cambria Math" panose="02040503050406030204" pitchFamily="18" charset="0"/>
                      </a:rPr>
                      <m:t>=0</m:t>
                    </m:r>
                  </m:oMath>
                </a14:m>
                <a:r>
                  <a:rPr lang="it-IT" dirty="0"/>
                  <a:t> for </a:t>
                </a: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&gt;1. </m:t>
                    </m:r>
                  </m:oMath>
                </a14:m>
                <a:endParaRPr lang="it-IT" dirty="0"/>
              </a:p>
              <a:p>
                <a:pPr marL="114300" indent="0">
                  <a:buNone/>
                </a:pPr>
                <a:r>
                  <a:rPr lang="it-IT" dirty="0"/>
                  <a:t>Then, using Property 3.6 we have:</a:t>
                </a:r>
              </a:p>
              <a:p>
                <a:pPr marL="11430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𝜃</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𝑤</m:t>
                              </m:r>
                            </m:sub>
                            <m:sup>
                              <m:r>
                                <a:rPr lang="en-US" b="0" i="1" smtClean="0">
                                  <a:latin typeface="Cambria Math" panose="02040503050406030204" pitchFamily="18" charset="0"/>
                                </a:rPr>
                                <m:t>2</m:t>
                              </m:r>
                            </m:sup>
                          </m:sSubSup>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𝑛</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den>
                      </m:f>
                    </m:oMath>
                  </m:oMathPara>
                </a14:m>
                <a:endParaRPr lang="en-US" b="0" dirty="0"/>
              </a:p>
              <a:p>
                <a:pPr marL="11430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𝑛𝑗</m:t>
                          </m:r>
                        </m:sub>
                      </m:sSub>
                      <m:r>
                        <a:rPr lang="en-US" b="0" i="1" smtClean="0">
                          <a:latin typeface="Cambria Math" panose="02040503050406030204" pitchFamily="18" charset="0"/>
                        </a:rPr>
                        <m:t>=0,   </m:t>
                      </m:r>
                      <m:r>
                        <a:rPr lang="en-US" b="0" i="1" smtClean="0">
                          <a:latin typeface="Cambria Math" panose="02040503050406030204" pitchFamily="18" charset="0"/>
                        </a:rPr>
                        <m:t>𝑗</m:t>
                      </m:r>
                      <m:r>
                        <a:rPr lang="en-US" b="0" i="1" smtClean="0">
                          <a:latin typeface="Cambria Math" panose="02040503050406030204" pitchFamily="18" charset="0"/>
                        </a:rPr>
                        <m:t>=2,…,</m:t>
                      </m:r>
                      <m:r>
                        <a:rPr lang="en-US" b="0" i="1" smtClean="0">
                          <a:latin typeface="Cambria Math" panose="02040503050406030204" pitchFamily="18" charset="0"/>
                        </a:rPr>
                        <m:t>𝑛</m:t>
                      </m:r>
                      <m:r>
                        <a:rPr lang="en-US" b="0" i="1" smtClean="0">
                          <a:latin typeface="Cambria Math" panose="02040503050406030204" pitchFamily="18" charset="0"/>
                        </a:rPr>
                        <m:t>.</m:t>
                      </m:r>
                    </m:oMath>
                  </m:oMathPara>
                </a14:m>
                <a:endParaRPr lang="en-US" b="0" dirty="0"/>
              </a:p>
              <a:p>
                <a:pPr marL="11430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1</m:t>
                          </m:r>
                        </m:sub>
                        <m:sup>
                          <m:r>
                            <a:rPr lang="en-US" b="0" i="1" smtClean="0">
                              <a:latin typeface="Cambria Math" panose="02040503050406030204" pitchFamily="18" charset="0"/>
                            </a:rPr>
                            <m:t>0</m:t>
                          </m:r>
                        </m:sup>
                      </m:sSubSup>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2</m:t>
                              </m:r>
                            </m:sup>
                          </m:sSup>
                        </m:e>
                      </m:d>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𝑤</m:t>
                          </m:r>
                        </m:sub>
                        <m:sup>
                          <m:r>
                            <a:rPr lang="en-US" b="0" i="1" smtClean="0">
                              <a:latin typeface="Cambria Math" panose="02040503050406030204" pitchFamily="18" charset="0"/>
                            </a:rPr>
                            <m:t>2</m:t>
                          </m:r>
                        </m:sup>
                      </m:sSubSup>
                    </m:oMath>
                  </m:oMathPara>
                </a14:m>
                <a:endParaRPr lang="en-US" b="0" dirty="0"/>
              </a:p>
              <a:p>
                <a:pPr marL="11430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𝑛</m:t>
                          </m:r>
                          <m:r>
                            <a:rPr lang="en-US" b="0" i="1" smtClean="0">
                              <a:latin typeface="Cambria Math" panose="02040503050406030204" pitchFamily="18" charset="0"/>
                            </a:rPr>
                            <m:t>+1</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𝑛</m:t>
                              </m:r>
                              <m:r>
                                <a:rPr lang="en-US" b="0" i="1" smtClean="0">
                                  <a:latin typeface="Cambria Math" panose="02040503050406030204" pitchFamily="18" charset="0"/>
                                </a:rPr>
                                <m:t>1</m:t>
                              </m:r>
                            </m:sub>
                          </m:sSub>
                        </m:e>
                      </m:d>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𝑤</m:t>
                          </m:r>
                        </m:sub>
                        <m:sup>
                          <m:r>
                            <a:rPr lang="en-US" b="0" i="1" smtClean="0">
                              <a:latin typeface="Cambria Math" panose="02040503050406030204" pitchFamily="18" charset="0"/>
                            </a:rPr>
                            <m:t>2</m:t>
                          </m:r>
                        </m:sup>
                      </m:sSubSup>
                      <m:r>
                        <a:rPr lang="en-US" b="0" i="1" smtClean="0">
                          <a:latin typeface="Cambria Math" panose="02040503050406030204" pitchFamily="18" charset="0"/>
                        </a:rPr>
                        <m:t>. </m:t>
                      </m:r>
                    </m:oMath>
                  </m:oMathPara>
                </a14:m>
                <a:br>
                  <a:rPr lang="it-IT" dirty="0"/>
                </a:br>
                <a:r>
                  <a:rPr lang="it-IT" dirty="0"/>
                  <a:t>Finally, the one-step-ahead predictor is</a:t>
                </a:r>
              </a:p>
              <a:p>
                <a:pPr marL="11430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+1</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𝑛</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e>
                          </m:d>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𝑤</m:t>
                              </m:r>
                            </m:sub>
                            <m:sup>
                              <m:r>
                                <a:rPr lang="en-US" b="0" i="1" smtClean="0">
                                  <a:latin typeface="Cambria Math" panose="02040503050406030204" pitchFamily="18" charset="0"/>
                                </a:rPr>
                                <m:t>2</m:t>
                              </m:r>
                            </m:sup>
                          </m:sSubSup>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𝑛</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den>
                      </m:f>
                      <m:r>
                        <a:rPr lang="en-US" b="0" i="1" smtClean="0">
                          <a:latin typeface="Cambria Math" panose="02040503050406030204" pitchFamily="18" charset="0"/>
                        </a:rPr>
                        <m:t>.</m:t>
                      </m:r>
                    </m:oMath>
                  </m:oMathPara>
                </a14:m>
                <a:br>
                  <a:rPr lang="en-US" dirty="0"/>
                </a:br>
                <a:endParaRPr lang="en-US" dirty="0">
                  <a:solidFill>
                    <a:schemeClr val="tx1"/>
                  </a:solidFill>
                </a:endParaRPr>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710214" y="880111"/>
                <a:ext cx="11176986" cy="5476240"/>
              </a:xfrm>
              <a:blipFill>
                <a:blip r:embed="rId2"/>
                <a:stretch>
                  <a:fillRect l="-109"/>
                </a:stretch>
              </a:blipFill>
            </p:spPr>
            <p:txBody>
              <a:bodyPr/>
              <a:lstStyle/>
              <a:p>
                <a:r>
                  <a:rPr lang="ru-UA">
                    <a:noFill/>
                  </a:rPr>
                  <a:t> </a:t>
                </a:r>
              </a:p>
            </p:txBody>
          </p:sp>
        </mc:Fallback>
      </mc:AlternateContent>
      <p:sp>
        <p:nvSpPr>
          <p:cNvPr id="2" name="Заголовок 1"/>
          <p:cNvSpPr>
            <a:spLocks noGrp="1"/>
          </p:cNvSpPr>
          <p:nvPr>
            <p:ph type="title"/>
          </p:nvPr>
        </p:nvSpPr>
        <p:spPr>
          <a:xfrm>
            <a:off x="-1" y="136526"/>
            <a:ext cx="11606981" cy="743586"/>
          </a:xfrm>
        </p:spPr>
        <p:txBody>
          <a:bodyPr>
            <a:normAutofit fontScale="90000"/>
          </a:bodyPr>
          <a:lstStyle/>
          <a:p>
            <a:r>
              <a:rPr lang="en-US" b="1" dirty="0"/>
              <a:t>Example 3.22 Prediction for an MA(</a:t>
            </a:r>
            <a:r>
              <a:rPr lang="en-US" dirty="0"/>
              <a:t>1</a:t>
            </a:r>
            <a:r>
              <a:rPr lang="en-US" b="1" dirty="0"/>
              <a:t>)</a:t>
            </a:r>
            <a:r>
              <a:rPr lang="en-US" dirty="0"/>
              <a:t> </a:t>
            </a:r>
            <a:br>
              <a:rPr lang="en-US" dirty="0"/>
            </a:br>
            <a:endParaRPr lang="ru-RU" dirty="0"/>
          </a:p>
        </p:txBody>
      </p:sp>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58</a:t>
            </a:fld>
            <a:endParaRPr lang="en-US" dirty="0"/>
          </a:p>
        </p:txBody>
      </p:sp>
    </p:spTree>
    <p:extLst>
      <p:ext uri="{BB962C8B-B14F-4D97-AF65-F5344CB8AC3E}">
        <p14:creationId xmlns:p14="http://schemas.microsoft.com/office/powerpoint/2010/main" val="11735144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710214" y="880111"/>
                <a:ext cx="11176986" cy="5476240"/>
              </a:xfrm>
            </p:spPr>
            <p:txBody>
              <a:bodyPr>
                <a:normAutofit/>
              </a:bodyPr>
              <a:lstStyle/>
              <a:p>
                <a:pPr marL="114300" indent="0">
                  <a:buNone/>
                </a:pPr>
                <a:r>
                  <a:rPr lang="en-US" dirty="0"/>
                  <a:t>Throughout, we assume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𝑡</m:t>
                        </m:r>
                      </m:sub>
                    </m:sSub>
                  </m:oMath>
                </a14:m>
                <a:r>
                  <a:rPr lang="en-US" dirty="0"/>
                  <a:t> is a causal and invertible ARMA(</a:t>
                </a:r>
                <a:r>
                  <a:rPr lang="en-US" i="1" dirty="0"/>
                  <a:t>p</a:t>
                </a:r>
                <a:r>
                  <a:rPr lang="en-US" dirty="0"/>
                  <a:t>; </a:t>
                </a:r>
                <a:r>
                  <a:rPr lang="en-US" i="1" dirty="0"/>
                  <a:t>q</a:t>
                </a:r>
                <a:r>
                  <a:rPr lang="en-US" dirty="0"/>
                  <a:t>) process, </a:t>
                </a:r>
                <a:br>
                  <a:rPr lang="en-US" dirty="0"/>
                </a:b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m:oMathPara>
                </a14:m>
                <a:endParaRPr lang="en-US" b="0" dirty="0"/>
              </a:p>
              <a:p>
                <a:pPr marL="114300" indent="0">
                  <a:buNone/>
                </a:pPr>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𝑖𝑖𝑑</m:t>
                    </m:r>
                    <m:r>
                      <a:rPr lang="en-US" b="0" i="1" smtClean="0">
                        <a:latin typeface="Cambria Math" panose="02040503050406030204" pitchFamily="18" charset="0"/>
                      </a:rPr>
                      <m:t> </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𝑤</m:t>
                            </m:r>
                          </m:sub>
                          <m:sup>
                            <m:r>
                              <a:rPr lang="en-US" b="0" i="1" smtClean="0">
                                <a:latin typeface="Cambria Math" panose="02040503050406030204" pitchFamily="18" charset="0"/>
                              </a:rPr>
                              <m:t>2</m:t>
                            </m:r>
                          </m:sup>
                        </m:sSubSup>
                      </m:e>
                    </m:d>
                    <m:r>
                      <a:rPr lang="en-US" b="0" i="1" smtClean="0">
                        <a:latin typeface="Cambria Math" panose="02040503050406030204" pitchFamily="18" charset="0"/>
                      </a:rPr>
                      <m:t>.</m:t>
                    </m:r>
                  </m:oMath>
                </a14:m>
                <a:endParaRPr lang="en-US" b="0" dirty="0"/>
              </a:p>
              <a:p>
                <a:pPr marL="114300" indent="0">
                  <a:buNone/>
                </a:pPr>
                <a:r>
                  <a:rPr lang="en-US" dirty="0"/>
                  <a:t>Consider two types of forecasts:</a:t>
                </a:r>
              </a:p>
              <a:p>
                <a:pPr marL="114300" indent="0">
                  <a:buNone/>
                </a:pPr>
                <a:r>
                  <a:rPr lang="en-US" b="0" dirty="0"/>
                  <a:t>1.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sub>
                      <m:sup>
                        <m:r>
                          <a:rPr lang="en-US" b="0" i="1" smtClean="0">
                            <a:latin typeface="Cambria Math" panose="02040503050406030204" pitchFamily="18" charset="0"/>
                          </a:rPr>
                          <m:t>𝑛</m:t>
                        </m:r>
                      </m:sup>
                    </m:sSubSup>
                  </m:oMath>
                </a14:m>
                <a:r>
                  <a:rPr lang="en-US" dirty="0"/>
                  <a:t>  is the minimum mean square error predictor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sub>
                    </m:sSub>
                    <m:r>
                      <a:rPr lang="en-US" b="0" i="1" smtClean="0">
                        <a:latin typeface="Cambria Math" panose="02040503050406030204" pitchFamily="18" charset="0"/>
                      </a:rPr>
                      <m:t> </m:t>
                    </m:r>
                  </m:oMath>
                </a14:m>
                <a:r>
                  <a:rPr lang="en-US" dirty="0"/>
                  <a:t> based on the data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 </m:t>
                    </m:r>
                  </m:oMath>
                </a14:m>
                <a:r>
                  <a:rPr lang="en-US" dirty="0"/>
                  <a:t> that is,</a:t>
                </a:r>
              </a:p>
              <a:p>
                <a:pPr marL="11430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r>
                        <a:rPr lang="en-US" b="0" i="1" smtClean="0">
                          <a:latin typeface="Cambria Math" panose="02040503050406030204" pitchFamily="18" charset="0"/>
                        </a:rPr>
                        <m:t>𝐸</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oMath>
                  </m:oMathPara>
                </a14:m>
                <a:br>
                  <a:rPr lang="en-US" dirty="0"/>
                </a:br>
                <a:endParaRPr lang="en-US" dirty="0"/>
              </a:p>
              <a:p>
                <a:pPr marL="114300" indent="0">
                  <a:buNone/>
                </a:pPr>
                <a:r>
                  <a:rPr lang="en-US" dirty="0">
                    <a:solidFill>
                      <a:schemeClr val="tx1"/>
                    </a:solidFill>
                  </a:rPr>
                  <a:t>2. </a:t>
                </a:r>
                <a14:m>
                  <m:oMath xmlns:m="http://schemas.openxmlformats.org/officeDocument/2006/math">
                    <m:sSub>
                      <m:sSubPr>
                        <m:ctrlPr>
                          <a:rPr lang="en-US" b="0" i="1" dirty="0" smtClean="0">
                            <a:solidFill>
                              <a:schemeClr val="tx1"/>
                            </a:solidFill>
                            <a:latin typeface="Cambria Math" panose="02040503050406030204" pitchFamily="18" charset="0"/>
                          </a:rPr>
                        </m:ctrlPr>
                      </m:sSubPr>
                      <m:e>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𝑥</m:t>
                            </m:r>
                          </m:e>
                        </m:acc>
                      </m:e>
                      <m:sub>
                        <m:r>
                          <a:rPr lang="en-US" b="0" i="1" dirty="0" smtClean="0">
                            <a:solidFill>
                              <a:schemeClr val="tx1"/>
                            </a:solidFill>
                            <a:latin typeface="Cambria Math" panose="02040503050406030204" pitchFamily="18" charset="0"/>
                          </a:rPr>
                          <m:t>𝑛</m:t>
                        </m:r>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𝑚</m:t>
                        </m:r>
                      </m:sub>
                    </m:sSub>
                  </m:oMath>
                </a14:m>
                <a:r>
                  <a:rPr lang="en-US" dirty="0">
                    <a:solidFill>
                      <a:schemeClr val="tx1"/>
                    </a:solidFill>
                  </a:rPr>
                  <a:t> </a:t>
                </a:r>
                <a:r>
                  <a:rPr lang="en-US" dirty="0"/>
                  <a:t>is the minimum mean square error predictor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𝑚</m:t>
                        </m:r>
                      </m:sub>
                    </m:sSub>
                    <m:r>
                      <a:rPr lang="en-US" i="1">
                        <a:latin typeface="Cambria Math" panose="02040503050406030204" pitchFamily="18" charset="0"/>
                      </a:rPr>
                      <m:t> </m:t>
                    </m:r>
                  </m:oMath>
                </a14:m>
                <a:r>
                  <a:rPr lang="en-US" dirty="0"/>
                  <a:t> based on the data </a:t>
                </a: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e>
                    </m:d>
                    <m:r>
                      <a:rPr lang="en-US" i="1">
                        <a:latin typeface="Cambria Math" panose="02040503050406030204" pitchFamily="18" charset="0"/>
                      </a:rPr>
                      <m:t>, </m:t>
                    </m:r>
                  </m:oMath>
                </a14:m>
                <a:r>
                  <a:rPr lang="en-US" dirty="0"/>
                  <a:t> that is,</a:t>
                </a:r>
              </a:p>
              <a:p>
                <a:pPr marL="114300" indent="0">
                  <a:buNone/>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𝑚</m:t>
                          </m:r>
                        </m:sub>
                        <m:sup>
                          <m:r>
                            <a:rPr lang="en-US" i="1">
                              <a:latin typeface="Cambria Math" panose="02040503050406030204" pitchFamily="18" charset="0"/>
                            </a:rPr>
                            <m:t>𝑛</m:t>
                          </m:r>
                        </m:sup>
                      </m:sSubSup>
                      <m:r>
                        <a:rPr lang="en-US" i="1">
                          <a:latin typeface="Cambria Math" panose="02040503050406030204" pitchFamily="18" charset="0"/>
                        </a:rPr>
                        <m:t>=</m:t>
                      </m:r>
                      <m:r>
                        <a:rPr lang="en-US" i="1">
                          <a:latin typeface="Cambria Math" panose="02040503050406030204" pitchFamily="18" charset="0"/>
                        </a:rPr>
                        <m:t>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𝑚</m:t>
                              </m:r>
                            </m:sub>
                          </m:sSub>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e>
                      </m:d>
                      <m:r>
                        <a:rPr lang="en-US" i="1">
                          <a:latin typeface="Cambria Math" panose="02040503050406030204" pitchFamily="18" charset="0"/>
                        </a:rPr>
                        <m:t>.</m:t>
                      </m:r>
                    </m:oMath>
                  </m:oMathPara>
                </a14:m>
                <a:br>
                  <a:rPr lang="en-US" dirty="0"/>
                </a:br>
                <a:endParaRPr lang="en-US" dirty="0">
                  <a:solidFill>
                    <a:schemeClr val="tx1"/>
                  </a:solidFill>
                </a:endParaRPr>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710214" y="880111"/>
                <a:ext cx="11176986" cy="5476240"/>
              </a:xfrm>
              <a:blipFill>
                <a:blip r:embed="rId2"/>
                <a:stretch>
                  <a:fillRect l="-109"/>
                </a:stretch>
              </a:blipFill>
            </p:spPr>
            <p:txBody>
              <a:bodyPr/>
              <a:lstStyle/>
              <a:p>
                <a:r>
                  <a:rPr lang="ru-UA">
                    <a:noFill/>
                  </a:rPr>
                  <a:t> </a:t>
                </a:r>
              </a:p>
            </p:txBody>
          </p:sp>
        </mc:Fallback>
      </mc:AlternateContent>
      <p:sp>
        <p:nvSpPr>
          <p:cNvPr id="2" name="Заголовок 1"/>
          <p:cNvSpPr>
            <a:spLocks noGrp="1"/>
          </p:cNvSpPr>
          <p:nvPr>
            <p:ph type="title"/>
          </p:nvPr>
        </p:nvSpPr>
        <p:spPr>
          <a:xfrm>
            <a:off x="-1" y="136526"/>
            <a:ext cx="11606981" cy="743586"/>
          </a:xfrm>
        </p:spPr>
        <p:txBody>
          <a:bodyPr>
            <a:normAutofit/>
          </a:bodyPr>
          <a:lstStyle/>
          <a:p>
            <a:r>
              <a:rPr lang="en-US" dirty="0"/>
              <a:t>Forecasting ARMA Processes </a:t>
            </a:r>
            <a:endParaRPr lang="ru-RU" dirty="0"/>
          </a:p>
        </p:txBody>
      </p:sp>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59</a:t>
            </a:fld>
            <a:endParaRPr lang="en-US" dirty="0"/>
          </a:p>
        </p:txBody>
      </p:sp>
    </p:spTree>
    <p:extLst>
      <p:ext uri="{BB962C8B-B14F-4D97-AF65-F5344CB8AC3E}">
        <p14:creationId xmlns:p14="http://schemas.microsoft.com/office/powerpoint/2010/main" val="770007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0515600" cy="1325563"/>
          </a:xfrm>
        </p:spPr>
        <p:txBody>
          <a:bodyPr/>
          <a:lstStyle/>
          <a:p>
            <a:r>
              <a:rPr lang="en-US" dirty="0"/>
              <a:t>General homogeneous equation for the ACF</a:t>
            </a:r>
            <a:endParaRPr lang="ru-RU" dirty="0"/>
          </a:p>
        </p:txBody>
      </p:sp>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355107" y="1381327"/>
                <a:ext cx="11532093" cy="4944523"/>
              </a:xfrm>
            </p:spPr>
            <p:txBody>
              <a:bodyPr>
                <a:normAutofit/>
              </a:bodyPr>
              <a:lstStyle/>
              <a:p>
                <a:pPr marL="114300" indent="0">
                  <a:buNone/>
                </a:pPr>
                <a:r>
                  <a:rPr lang="en-US" dirty="0"/>
                  <a:t>From </a:t>
                </a:r>
                <a14:m>
                  <m:oMath xmlns:m="http://schemas.openxmlformats.org/officeDocument/2006/math">
                    <m:r>
                      <a:rPr lang="en-US" b="0" i="1" smtClean="0">
                        <a:latin typeface="Cambria Math"/>
                      </a:rPr>
                      <m:t>𝛾</m:t>
                    </m:r>
                    <m:d>
                      <m:dPr>
                        <m:ctrlPr>
                          <a:rPr lang="en-US" b="0" i="1" smtClean="0">
                            <a:latin typeface="Cambria Math" panose="02040503050406030204" pitchFamily="18" charset="0"/>
                          </a:rPr>
                        </m:ctrlPr>
                      </m:dPr>
                      <m:e>
                        <m:r>
                          <a:rPr lang="en-US" b="0" i="1" smtClean="0">
                            <a:latin typeface="Cambria Math"/>
                          </a:rPr>
                          <m:t>h</m:t>
                        </m:r>
                      </m:e>
                    </m:d>
                    <m:r>
                      <a:rPr lang="en-US" b="0" i="1" smtClean="0">
                        <a:latin typeface="Cambria Math"/>
                      </a:rPr>
                      <m:t>=</m:t>
                    </m:r>
                    <m:r>
                      <a:rPr lang="en-US" b="0" i="1" smtClean="0">
                        <a:latin typeface="Cambria Math"/>
                      </a:rPr>
                      <m:t>𝑐𝑜𝑣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r>
                              <a:rPr lang="en-US" b="0" i="1" smtClean="0">
                                <a:latin typeface="Cambria Math"/>
                              </a:rPr>
                              <m:t>+</m:t>
                            </m:r>
                            <m:r>
                              <a:rPr lang="en-US" b="0" i="1" smtClean="0">
                                <a:latin typeface="Cambria Math"/>
                              </a:rPr>
                              <m:t>h</m:t>
                            </m:r>
                          </m:sub>
                        </m:sSub>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𝑡</m:t>
                            </m:r>
                          </m:sub>
                        </m:sSub>
                      </m:e>
                    </m:d>
                    <m:r>
                      <a:rPr lang="en-US" b="0" i="1" smtClean="0">
                        <a:latin typeface="Cambria Math"/>
                      </a:rPr>
                      <m:t>=</m:t>
                    </m:r>
                    <m:nary>
                      <m:naryPr>
                        <m:chr m:val="∑"/>
                        <m:ctrlPr>
                          <a:rPr lang="en-US" b="0" i="1" smtClean="0">
                            <a:latin typeface="Cambria Math" panose="02040503050406030204" pitchFamily="18" charset="0"/>
                          </a:rPr>
                        </m:ctrlPr>
                      </m:naryPr>
                      <m:sub>
                        <m:r>
                          <m:rPr>
                            <m:brk m:alnAt="23"/>
                          </m:rPr>
                          <a:rPr lang="en-US" b="0" i="1" smtClean="0">
                            <a:latin typeface="Cambria Math"/>
                          </a:rPr>
                          <m:t>𝑗</m:t>
                        </m:r>
                        <m:r>
                          <a:rPr lang="en-US" b="0" i="1" smtClean="0">
                            <a:latin typeface="Cambria Math"/>
                          </a:rPr>
                          <m:t>=1</m:t>
                        </m:r>
                      </m:sub>
                      <m:sup>
                        <m:r>
                          <a:rPr lang="en-US" b="0" i="1" smtClean="0">
                            <a:latin typeface="Cambria Math"/>
                          </a:rPr>
                          <m:t>𝑝</m:t>
                        </m:r>
                      </m:sup>
                      <m:e>
                        <m:sSub>
                          <m:sSubPr>
                            <m:ctrlPr>
                              <a:rPr lang="en-US" b="0" i="1" smtClean="0">
                                <a:latin typeface="Cambria Math" panose="02040503050406030204" pitchFamily="18" charset="0"/>
                              </a:rPr>
                            </m:ctrlPr>
                          </m:sSubPr>
                          <m:e>
                            <m:r>
                              <a:rPr lang="en-US" b="0" i="1" smtClean="0">
                                <a:latin typeface="Cambria Math"/>
                              </a:rPr>
                              <m:t>𝜙</m:t>
                            </m:r>
                          </m:e>
                          <m:sub>
                            <m:r>
                              <a:rPr lang="en-US" b="0" i="1" smtClean="0">
                                <a:latin typeface="Cambria Math"/>
                              </a:rPr>
                              <m:t>𝑗</m:t>
                            </m:r>
                          </m:sub>
                        </m:sSub>
                        <m:r>
                          <a:rPr lang="en-US" b="0" i="1" smtClean="0">
                            <a:latin typeface="Cambria Math"/>
                          </a:rPr>
                          <m:t>𝛾</m:t>
                        </m:r>
                        <m:r>
                          <a:rPr lang="en-US" b="0" i="1" smtClean="0">
                            <a:latin typeface="Cambria Math"/>
                          </a:rPr>
                          <m:t>(</m:t>
                        </m:r>
                        <m:r>
                          <a:rPr lang="en-US" b="0" i="1" smtClean="0">
                            <a:latin typeface="Cambria Math"/>
                          </a:rPr>
                          <m:t>h</m:t>
                        </m:r>
                        <m:r>
                          <a:rPr lang="en-US" b="0" i="1" smtClean="0">
                            <a:latin typeface="Cambria Math"/>
                          </a:rPr>
                          <m:t>−</m:t>
                        </m:r>
                        <m:r>
                          <a:rPr lang="en-US" b="0" i="1" smtClean="0">
                            <a:latin typeface="Cambria Math"/>
                          </a:rPr>
                          <m:t>𝑗</m:t>
                        </m:r>
                        <m:r>
                          <a:rPr lang="en-US" b="0" i="1" smtClean="0">
                            <a:latin typeface="Cambria Math"/>
                          </a:rPr>
                          <m:t>)</m:t>
                        </m:r>
                      </m:e>
                    </m:nary>
                    <m:r>
                      <a:rPr lang="en-US" b="0" i="1" smtClean="0">
                        <a:latin typeface="Cambria Math"/>
                      </a:rPr>
                      <m:t>+</m:t>
                    </m:r>
                    <m:sSubSup>
                      <m:sSubSupPr>
                        <m:ctrlPr>
                          <a:rPr lang="en-US" b="0" i="1" smtClean="0">
                            <a:latin typeface="Cambria Math" panose="02040503050406030204" pitchFamily="18" charset="0"/>
                          </a:rPr>
                        </m:ctrlPr>
                      </m:sSubSupPr>
                      <m:e>
                        <m:r>
                          <a:rPr lang="en-US" b="0" i="1" smtClean="0">
                            <a:latin typeface="Cambria Math"/>
                          </a:rPr>
                          <m:t>𝜎</m:t>
                        </m:r>
                      </m:e>
                      <m:sub>
                        <m:r>
                          <a:rPr lang="en-US" b="0" i="1" smtClean="0">
                            <a:latin typeface="Cambria Math"/>
                          </a:rPr>
                          <m:t>𝑤</m:t>
                        </m:r>
                      </m:sub>
                      <m:sup>
                        <m:r>
                          <a:rPr lang="en-US" b="0" i="1" smtClean="0">
                            <a:latin typeface="Cambria Math"/>
                          </a:rPr>
                          <m:t>2</m:t>
                        </m:r>
                      </m:sup>
                    </m:sSubSup>
                    <m:nary>
                      <m:naryPr>
                        <m:chr m:val="∑"/>
                        <m:ctrlPr>
                          <a:rPr lang="en-US" b="0" i="1" smtClean="0">
                            <a:latin typeface="Cambria Math" panose="02040503050406030204" pitchFamily="18" charset="0"/>
                          </a:rPr>
                        </m:ctrlPr>
                      </m:naryPr>
                      <m:sub>
                        <m:r>
                          <m:rPr>
                            <m:brk m:alnAt="23"/>
                          </m:rPr>
                          <a:rPr lang="en-US" b="0" i="1" smtClean="0">
                            <a:latin typeface="Cambria Math"/>
                          </a:rPr>
                          <m:t>𝑗</m:t>
                        </m:r>
                        <m:r>
                          <a:rPr lang="en-US" b="0" i="1" smtClean="0">
                            <a:latin typeface="Cambria Math"/>
                          </a:rPr>
                          <m:t>=</m:t>
                        </m:r>
                        <m:r>
                          <a:rPr lang="en-US" b="0" i="1" smtClean="0">
                            <a:latin typeface="Cambria Math"/>
                          </a:rPr>
                          <m:t>h</m:t>
                        </m:r>
                      </m:sub>
                      <m:sup>
                        <m:r>
                          <a:rPr lang="en-US" b="0" i="1" smtClean="0">
                            <a:latin typeface="Cambria Math"/>
                          </a:rPr>
                          <m:t>𝑞</m:t>
                        </m:r>
                      </m:sup>
                      <m:e>
                        <m:sSub>
                          <m:sSubPr>
                            <m:ctrlPr>
                              <a:rPr lang="en-US" b="0" i="1" smtClean="0">
                                <a:latin typeface="Cambria Math" panose="02040503050406030204" pitchFamily="18" charset="0"/>
                              </a:rPr>
                            </m:ctrlPr>
                          </m:sSubPr>
                          <m:e>
                            <m:r>
                              <a:rPr lang="en-US" b="0" i="1" smtClean="0">
                                <a:latin typeface="Cambria Math"/>
                              </a:rPr>
                              <m:t>𝜃</m:t>
                            </m:r>
                          </m:e>
                          <m:sub>
                            <m:r>
                              <a:rPr lang="en-US" b="0" i="1" smtClean="0">
                                <a:latin typeface="Cambria Math"/>
                              </a:rPr>
                              <m:t>𝑗</m:t>
                            </m:r>
                          </m:sub>
                        </m:sSub>
                        <m:sSub>
                          <m:sSubPr>
                            <m:ctrlPr>
                              <a:rPr lang="en-US" b="0" i="1" smtClean="0">
                                <a:latin typeface="Cambria Math" panose="02040503050406030204" pitchFamily="18" charset="0"/>
                              </a:rPr>
                            </m:ctrlPr>
                          </m:sSubPr>
                          <m:e>
                            <m:r>
                              <a:rPr lang="en-US" b="0" i="1" smtClean="0">
                                <a:latin typeface="Cambria Math"/>
                              </a:rPr>
                              <m:t>𝜓</m:t>
                            </m:r>
                          </m:e>
                          <m:sub>
                            <m:r>
                              <a:rPr lang="en-US" b="0" i="1" smtClean="0">
                                <a:latin typeface="Cambria Math"/>
                              </a:rPr>
                              <m:t>𝑗</m:t>
                            </m:r>
                            <m:r>
                              <a:rPr lang="en-US" b="0" i="1" smtClean="0">
                                <a:latin typeface="Cambria Math"/>
                              </a:rPr>
                              <m:t>−</m:t>
                            </m:r>
                            <m:r>
                              <a:rPr lang="en-US" b="0" i="1" smtClean="0">
                                <a:latin typeface="Cambria Math"/>
                              </a:rPr>
                              <m:t>h</m:t>
                            </m:r>
                          </m:sub>
                        </m:sSub>
                      </m:e>
                    </m:nary>
                    <m:r>
                      <a:rPr lang="en-US" b="0" i="0" smtClean="0">
                        <a:latin typeface="Cambria Math"/>
                      </a:rPr>
                      <m:t>,  </m:t>
                    </m:r>
                    <m:r>
                      <m:rPr>
                        <m:sty m:val="p"/>
                      </m:rPr>
                      <a:rPr lang="en-US" b="0" i="0" smtClean="0">
                        <a:latin typeface="Cambria Math"/>
                      </a:rPr>
                      <m:t>h</m:t>
                    </m:r>
                    <m:r>
                      <a:rPr lang="en-US" b="0" i="1" smtClean="0">
                        <a:latin typeface="Cambria Math"/>
                      </a:rPr>
                      <m:t>≥0,</m:t>
                    </m:r>
                  </m:oMath>
                </a14:m>
                <a:endParaRPr lang="en-US" b="0" dirty="0"/>
              </a:p>
              <a:p>
                <a:pPr marL="114300" indent="0">
                  <a:buNone/>
                </a:pPr>
                <a:r>
                  <a:rPr lang="en-US" dirty="0"/>
                  <a:t>We can write a general homogeneous equation for the ACF of a causal ARMA process:</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𝛾</m:t>
                      </m:r>
                      <m:d>
                        <m:dPr>
                          <m:ctrlPr>
                            <a:rPr lang="en-US" b="0" i="1" smtClean="0">
                              <a:latin typeface="Cambria Math" panose="02040503050406030204" pitchFamily="18" charset="0"/>
                            </a:rPr>
                          </m:ctrlPr>
                        </m:dPr>
                        <m:e>
                          <m:r>
                            <a:rPr lang="en-US" b="0" i="1" smtClean="0">
                              <a:latin typeface="Cambria Math" panose="02040503050406030204" pitchFamily="18" charset="0"/>
                            </a:rPr>
                            <m:t>h</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1</m:t>
                          </m:r>
                        </m:sub>
                      </m:sSub>
                      <m:r>
                        <a:rPr lang="en-US" b="0" i="1" smtClean="0">
                          <a:latin typeface="Cambria Math" panose="02040503050406030204" pitchFamily="18" charset="0"/>
                        </a:rPr>
                        <m:t>𝛾</m:t>
                      </m:r>
                      <m:d>
                        <m:dPr>
                          <m:ctrlPr>
                            <a:rPr lang="en-US" b="0" i="1" smtClean="0">
                              <a:latin typeface="Cambria Math" panose="02040503050406030204" pitchFamily="18" charset="0"/>
                            </a:rPr>
                          </m:ctrlPr>
                        </m:dPr>
                        <m:e>
                          <m:r>
                            <a:rPr lang="en-US" b="0" i="1" smtClean="0">
                              <a:latin typeface="Cambria Math" panose="02040503050406030204" pitchFamily="18" charset="0"/>
                            </a:rPr>
                            <m:t>h</m:t>
                          </m:r>
                          <m:r>
                            <a:rPr lang="en-US" b="0" i="1" smtClean="0">
                              <a:latin typeface="Cambria Math" panose="02040503050406030204" pitchFamily="18" charset="0"/>
                            </a:rPr>
                            <m:t>−1</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𝑝</m:t>
                          </m:r>
                        </m:sub>
                      </m:sSub>
                      <m:r>
                        <a:rPr lang="en-US" b="0" i="1" smtClean="0">
                          <a:latin typeface="Cambria Math" panose="02040503050406030204" pitchFamily="18" charset="0"/>
                        </a:rPr>
                        <m:t>𝛾</m:t>
                      </m:r>
                      <m:d>
                        <m:dPr>
                          <m:ctrlPr>
                            <a:rPr lang="en-US" b="0" i="1" smtClean="0">
                              <a:latin typeface="Cambria Math" panose="02040503050406030204" pitchFamily="18" charset="0"/>
                            </a:rPr>
                          </m:ctrlPr>
                        </m:dPr>
                        <m:e>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𝑝</m:t>
                          </m:r>
                        </m:e>
                      </m:d>
                      <m:r>
                        <a:rPr lang="en-US" b="0" i="1" smtClean="0">
                          <a:latin typeface="Cambria Math" panose="02040503050406030204" pitchFamily="18" charset="0"/>
                        </a:rPr>
                        <m:t>=0,  </m:t>
                      </m:r>
                      <m:r>
                        <a:rPr lang="en-US" b="0" i="1" smtClean="0">
                          <a:latin typeface="Cambria Math" panose="02040503050406030204" pitchFamily="18" charset="0"/>
                        </a:rPr>
                        <m:t>h</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𝑝</m:t>
                              </m:r>
                              <m:r>
                                <a:rPr lang="en-US" b="0" i="1" smtClean="0">
                                  <a:latin typeface="Cambria Math" panose="02040503050406030204" pitchFamily="18" charset="0"/>
                                </a:rPr>
                                <m:t>, </m:t>
                              </m:r>
                              <m:r>
                                <a:rPr lang="en-US" b="0" i="1" smtClean="0">
                                  <a:latin typeface="Cambria Math" panose="02040503050406030204" pitchFamily="18" charset="0"/>
                                </a:rPr>
                                <m:t>𝑞</m:t>
                              </m:r>
                              <m:r>
                                <a:rPr lang="en-CA" b="0" i="1" smtClean="0">
                                  <a:latin typeface="Cambria Math" panose="02040503050406030204" pitchFamily="18" charset="0"/>
                                </a:rPr>
                                <m:t>+1</m:t>
                              </m:r>
                            </m:e>
                          </m:d>
                        </m:e>
                      </m:func>
                    </m:oMath>
                  </m:oMathPara>
                </a14:m>
                <a:endParaRPr lang="en-US" b="0" dirty="0"/>
              </a:p>
              <a:p>
                <a:pPr marL="114300" indent="0">
                  <a:buNone/>
                </a:pPr>
                <a:r>
                  <a:rPr lang="en-US" dirty="0"/>
                  <a:t>with  initial conditions</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𝛾</m:t>
                      </m:r>
                      <m:d>
                        <m:dPr>
                          <m:ctrlPr>
                            <a:rPr lang="en-US" b="0" i="1" smtClean="0">
                              <a:latin typeface="Cambria Math" panose="02040503050406030204" pitchFamily="18" charset="0"/>
                            </a:rPr>
                          </m:ctrlPr>
                        </m:dPr>
                        <m:e>
                          <m:r>
                            <a:rPr lang="en-US" b="0" i="1" smtClean="0">
                              <a:latin typeface="Cambria Math" panose="02040503050406030204" pitchFamily="18" charset="0"/>
                            </a:rPr>
                            <m:t>h</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𝑝</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𝑗</m:t>
                              </m:r>
                            </m:sub>
                          </m:sSub>
                          <m:r>
                            <a:rPr lang="en-US" b="0" i="1" smtClean="0">
                              <a:latin typeface="Cambria Math" panose="02040503050406030204" pitchFamily="18" charset="0"/>
                            </a:rPr>
                            <m:t>𝛾</m:t>
                          </m:r>
                          <m:d>
                            <m:dPr>
                              <m:ctrlPr>
                                <a:rPr lang="en-US" b="0" i="1" smtClean="0">
                                  <a:latin typeface="Cambria Math" panose="02040503050406030204" pitchFamily="18" charset="0"/>
                                </a:rPr>
                              </m:ctrlPr>
                            </m:dPr>
                            <m:e>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𝑗</m:t>
                              </m:r>
                            </m:e>
                          </m:d>
                        </m:e>
                      </m:nary>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𝑤</m:t>
                          </m:r>
                        </m:sub>
                        <m:sup>
                          <m:r>
                            <a:rPr lang="en-US" b="0" i="1" smtClean="0">
                              <a:latin typeface="Cambria Math" panose="02040503050406030204" pitchFamily="18" charset="0"/>
                            </a:rPr>
                            <m:t>2</m:t>
                          </m:r>
                        </m:sup>
                      </m:sSubSup>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h</m:t>
                          </m:r>
                        </m:sub>
                        <m:sup>
                          <m:r>
                            <a:rPr lang="en-US" b="0" i="1" smtClean="0">
                              <a:latin typeface="Cambria Math" panose="02040503050406030204" pitchFamily="18" charset="0"/>
                            </a:rPr>
                            <m:t>𝑞</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𝜓</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h</m:t>
                              </m:r>
                            </m:sub>
                          </m:sSub>
                        </m:e>
                      </m:nary>
                      <m:r>
                        <a:rPr lang="en-US" b="0" i="1" smtClean="0">
                          <a:latin typeface="Cambria Math" panose="02040503050406030204" pitchFamily="18" charset="0"/>
                        </a:rPr>
                        <m:t>,  0≤</m:t>
                      </m:r>
                      <m:r>
                        <a:rPr lang="en-US" b="0" i="1" smtClean="0">
                          <a:latin typeface="Cambria Math" panose="02040503050406030204" pitchFamily="18" charset="0"/>
                        </a:rPr>
                        <m:t>h</m:t>
                      </m:r>
                      <m:r>
                        <a:rPr lang="en-US" b="0" i="1" smtClean="0">
                          <a:latin typeface="Cambria Math" panose="02040503050406030204" pitchFamily="18" charset="0"/>
                        </a:rPr>
                        <m:t>&lt;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+1</m:t>
                              </m:r>
                            </m:e>
                          </m:d>
                        </m:e>
                      </m:func>
                      <m:r>
                        <a:rPr lang="en-US" b="0" i="1" smtClean="0">
                          <a:latin typeface="Cambria Math" panose="02040503050406030204" pitchFamily="18" charset="0"/>
                        </a:rPr>
                        <m:t>.</m:t>
                      </m:r>
                    </m:oMath>
                  </m:oMathPara>
                </a14:m>
                <a:endParaRPr lang="en-US" dirty="0"/>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355107" y="1381327"/>
                <a:ext cx="11532093" cy="4944523"/>
              </a:xfrm>
              <a:blipFill>
                <a:blip r:embed="rId2"/>
                <a:stretch>
                  <a:fillRect l="-53" r="-1110"/>
                </a:stretch>
              </a:blipFill>
            </p:spPr>
            <p:txBody>
              <a:bodyPr/>
              <a:lstStyle/>
              <a:p>
                <a:r>
                  <a:rPr lang="en-CA">
                    <a:noFill/>
                  </a:rPr>
                  <a:t> </a:t>
                </a:r>
              </a:p>
            </p:txBody>
          </p:sp>
        </mc:Fallback>
      </mc:AlternateContent>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6</a:t>
            </a:fld>
            <a:endParaRPr lang="en-US" dirty="0"/>
          </a:p>
        </p:txBody>
      </p:sp>
    </p:spTree>
    <p:extLst>
      <p:ext uri="{BB962C8B-B14F-4D97-AF65-F5344CB8AC3E}">
        <p14:creationId xmlns:p14="http://schemas.microsoft.com/office/powerpoint/2010/main" val="20991527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710214" y="880111"/>
                <a:ext cx="11176986" cy="5476240"/>
              </a:xfrm>
            </p:spPr>
            <p:txBody>
              <a:bodyPr>
                <a:normAutofit/>
              </a:bodyPr>
              <a:lstStyle/>
              <a:p>
                <a:pPr marL="114300" indent="0">
                  <a:buNone/>
                </a:pPr>
                <a:r>
                  <a:rPr lang="en-US" dirty="0"/>
                  <a:t>Write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sub>
                    </m:sSub>
                    <m:r>
                      <a:rPr lang="en-US" b="0" i="1" smtClean="0">
                        <a:latin typeface="Cambria Math" panose="02040503050406030204" pitchFamily="18" charset="0"/>
                      </a:rPr>
                      <m:t> </m:t>
                    </m:r>
                  </m:oMath>
                </a14:m>
                <a:r>
                  <a:rPr lang="en-US" dirty="0"/>
                  <a:t> in its causal form:</a:t>
                </a:r>
              </a:p>
              <a:p>
                <a:pPr marL="11430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sub>
                      </m:sSub>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=0</m:t>
                          </m:r>
                        </m:sub>
                        <m:sup>
                          <m:r>
                            <a:rPr lang="en-US" b="0" i="1" smtClean="0">
                              <a:latin typeface="Cambria Math" panose="02040503050406030204" pitchFamily="18" charset="0"/>
                            </a:rPr>
                            <m:t>∞</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𝜓</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𝑗</m:t>
                              </m:r>
                            </m:sub>
                          </m:sSub>
                        </m:e>
                      </m:nary>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𝜓</m:t>
                          </m:r>
                        </m:e>
                        <m:sub>
                          <m:r>
                            <a:rPr lang="en-US" b="0" i="1" smtClean="0">
                              <a:latin typeface="Cambria Math" panose="02040503050406030204" pitchFamily="18" charset="0"/>
                            </a:rPr>
                            <m:t>0</m:t>
                          </m:r>
                        </m:sub>
                      </m:sSub>
                      <m:r>
                        <a:rPr lang="en-US" b="0" i="1" smtClean="0">
                          <a:latin typeface="Cambria Math" panose="02040503050406030204" pitchFamily="18" charset="0"/>
                        </a:rPr>
                        <m:t>=1</m:t>
                      </m:r>
                    </m:oMath>
                  </m:oMathPara>
                </a14:m>
                <a:endParaRPr lang="en-US" b="0" dirty="0"/>
              </a:p>
              <a:p>
                <a:pPr marL="114300" indent="0">
                  <a:buNone/>
                </a:pPr>
                <a:br>
                  <a:rPr lang="en-US" dirty="0"/>
                </a:br>
                <a:r>
                  <a:rPr lang="en-US" dirty="0">
                    <a:solidFill>
                      <a:schemeClr val="tx1"/>
                    </a:solidFill>
                  </a:rPr>
                  <a:t>Taking conditional expectation, we have</a:t>
                </a:r>
              </a:p>
              <a:p>
                <a:pPr marL="114300" inden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𝑥</m:t>
                              </m:r>
                            </m:e>
                          </m:acc>
                        </m:e>
                        <m:sub>
                          <m:r>
                            <a:rPr lang="en-US" b="0" i="1" dirty="0" smtClean="0">
                              <a:solidFill>
                                <a:schemeClr val="tx1"/>
                              </a:solidFill>
                              <a:latin typeface="Cambria Math" panose="02040503050406030204" pitchFamily="18" charset="0"/>
                            </a:rPr>
                            <m:t>𝑛</m:t>
                          </m:r>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𝑚</m:t>
                          </m:r>
                        </m:sub>
                      </m:sSub>
                      <m:r>
                        <a:rPr lang="en-US" b="0" i="1" dirty="0" smtClean="0">
                          <a:solidFill>
                            <a:schemeClr val="tx1"/>
                          </a:solidFill>
                          <a:latin typeface="Cambria Math" panose="02040503050406030204" pitchFamily="18" charset="0"/>
                        </a:rPr>
                        <m:t>= </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m:t>
                          </m:r>
                          <m:r>
                            <m:rPr>
                              <m:brk m:alnAt="23"/>
                            </m:rPr>
                            <a:rPr lang="en-US" i="1">
                              <a:latin typeface="Cambria Math" panose="02040503050406030204" pitchFamily="18" charset="0"/>
                            </a:rPr>
                            <m:t>0</m:t>
                          </m:r>
                        </m:sub>
                        <m:sup>
                          <m:r>
                            <a:rPr lang="en-US" i="1">
                              <a:latin typeface="Cambria Math" panose="02040503050406030204" pitchFamily="18" charset="0"/>
                            </a:rPr>
                            <m:t>∞</m:t>
                          </m:r>
                        </m:sup>
                        <m:e>
                          <m:sSub>
                            <m:sSubPr>
                              <m:ctrlPr>
                                <a:rPr lang="en-US" i="1">
                                  <a:latin typeface="Cambria Math" panose="02040503050406030204" pitchFamily="18" charset="0"/>
                                </a:rPr>
                              </m:ctrlPr>
                            </m:sSubPr>
                            <m:e>
                              <m:r>
                                <a:rPr lang="en-US" i="1">
                                  <a:latin typeface="Cambria Math" panose="02040503050406030204" pitchFamily="18" charset="0"/>
                                </a:rPr>
                                <m:t>𝜓</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rPr>
                                    <m:t>𝑤</m:t>
                                  </m:r>
                                </m:e>
                              </m:acc>
                            </m:e>
                            <m:sub>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𝑗</m:t>
                              </m:r>
                            </m:sub>
                          </m:sSub>
                        </m:e>
                      </m:nary>
                      <m:r>
                        <a:rPr lang="en-US" b="0" i="0"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m:t>
                          </m:r>
                          <m:r>
                            <m:rPr>
                              <m:brk m:alnAt="23"/>
                            </m:rPr>
                            <a:rPr lang="en-US" i="1">
                              <a:latin typeface="Cambria Math" panose="02040503050406030204" pitchFamily="18" charset="0"/>
                            </a:rPr>
                            <m:t>0</m:t>
                          </m:r>
                        </m:sub>
                        <m:sup>
                          <m:r>
                            <a:rPr lang="en-US" i="1">
                              <a:latin typeface="Cambria Math" panose="02040503050406030204" pitchFamily="18" charset="0"/>
                            </a:rPr>
                            <m:t>∞</m:t>
                          </m:r>
                        </m:sup>
                        <m:e>
                          <m:sSub>
                            <m:sSubPr>
                              <m:ctrlPr>
                                <a:rPr lang="en-US" i="1">
                                  <a:latin typeface="Cambria Math" panose="02040503050406030204" pitchFamily="18" charset="0"/>
                                </a:rPr>
                              </m:ctrlPr>
                            </m:sSubPr>
                            <m:e>
                              <m:r>
                                <a:rPr lang="en-US" i="1">
                                  <a:latin typeface="Cambria Math" panose="02040503050406030204" pitchFamily="18" charset="0"/>
                                </a:rPr>
                                <m:t>𝜓</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𝑗</m:t>
                              </m:r>
                            </m:sub>
                          </m:sSub>
                        </m:e>
                      </m:nary>
                      <m:r>
                        <a:rPr lang="en-US" b="0" i="1" smtClean="0">
                          <a:latin typeface="Cambria Math" panose="02040503050406030204" pitchFamily="18" charset="0"/>
                        </a:rPr>
                        <m:t>,</m:t>
                      </m:r>
                    </m:oMath>
                  </m:oMathPara>
                </a14:m>
                <a:endParaRPr lang="en-US" dirty="0">
                  <a:solidFill>
                    <a:schemeClr val="tx1"/>
                  </a:solidFill>
                </a:endParaRPr>
              </a:p>
              <a:p>
                <a:pPr marL="114300" indent="0">
                  <a:buNone/>
                </a:pPr>
                <a:r>
                  <a:rPr lang="en-US" dirty="0">
                    <a:solidFill>
                      <a:schemeClr val="tx1"/>
                    </a:solidFill>
                  </a:rPr>
                  <a:t>because, by causality and invertibility, </a:t>
                </a:r>
              </a:p>
              <a:p>
                <a:pPr marL="114300" inden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𝑤</m:t>
                              </m:r>
                            </m:e>
                          </m:acc>
                        </m:e>
                        <m:sub>
                          <m:r>
                            <a:rPr lang="en-US" b="0" i="1" dirty="0" smtClean="0">
                              <a:solidFill>
                                <a:schemeClr val="tx1"/>
                              </a:solidFill>
                              <a:latin typeface="Cambria Math" panose="02040503050406030204" pitchFamily="18" charset="0"/>
                            </a:rPr>
                            <m:t>𝑡</m:t>
                          </m:r>
                        </m:sub>
                      </m:sSub>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𝐸</m:t>
                      </m:r>
                      <m:d>
                        <m:dPr>
                          <m:ctrlPr>
                            <a:rPr lang="en-US" b="0" i="1" dirty="0" smtClean="0">
                              <a:solidFill>
                                <a:schemeClr val="tx1"/>
                              </a:solidFill>
                              <a:latin typeface="Cambria Math" panose="02040503050406030204" pitchFamily="18" charset="0"/>
                            </a:rPr>
                          </m:ctrlPr>
                        </m:dPr>
                        <m:e>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𝑤</m:t>
                              </m:r>
                            </m:e>
                            <m:sub>
                              <m:r>
                                <a:rPr lang="en-US" b="0" i="1" dirty="0" smtClean="0">
                                  <a:solidFill>
                                    <a:schemeClr val="tx1"/>
                                  </a:solidFill>
                                  <a:latin typeface="Cambria Math" panose="02040503050406030204" pitchFamily="18" charset="0"/>
                                </a:rPr>
                                <m:t>𝑡</m:t>
                              </m:r>
                            </m:sub>
                          </m:sSub>
                        </m:e>
                        <m:e>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𝑥</m:t>
                              </m:r>
                            </m:e>
                            <m:sub>
                              <m:r>
                                <a:rPr lang="en-US" b="0" i="1" dirty="0" smtClean="0">
                                  <a:solidFill>
                                    <a:schemeClr val="tx1"/>
                                  </a:solidFill>
                                  <a:latin typeface="Cambria Math" panose="02040503050406030204" pitchFamily="18" charset="0"/>
                                </a:rPr>
                                <m:t>𝑛</m:t>
                              </m:r>
                            </m:sub>
                          </m:sSub>
                          <m:r>
                            <a:rPr lang="en-US" b="0" i="1" dirty="0" smtClean="0">
                              <a:solidFill>
                                <a:schemeClr val="tx1"/>
                              </a:solidFill>
                              <a:latin typeface="Cambria Math" panose="02040503050406030204" pitchFamily="18" charset="0"/>
                            </a:rPr>
                            <m:t>, </m:t>
                          </m:r>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𝑥</m:t>
                              </m:r>
                            </m:e>
                            <m:sub>
                              <m:r>
                                <a:rPr lang="en-US" b="0" i="1" dirty="0" smtClean="0">
                                  <a:solidFill>
                                    <a:schemeClr val="tx1"/>
                                  </a:solidFill>
                                  <a:latin typeface="Cambria Math" panose="02040503050406030204" pitchFamily="18" charset="0"/>
                                </a:rPr>
                                <m:t>𝑛</m:t>
                              </m:r>
                              <m:r>
                                <a:rPr lang="en-US" b="0" i="1" dirty="0" smtClean="0">
                                  <a:solidFill>
                                    <a:schemeClr val="tx1"/>
                                  </a:solidFill>
                                  <a:latin typeface="Cambria Math" panose="02040503050406030204" pitchFamily="18" charset="0"/>
                                </a:rPr>
                                <m:t>−1</m:t>
                              </m:r>
                            </m:sub>
                          </m:sSub>
                          <m:r>
                            <a:rPr lang="en-US" b="0" i="1" dirty="0" smtClean="0">
                              <a:solidFill>
                                <a:schemeClr val="tx1"/>
                              </a:solidFill>
                              <a:latin typeface="Cambria Math" panose="02040503050406030204" pitchFamily="18" charset="0"/>
                            </a:rPr>
                            <m:t>, …, </m:t>
                          </m:r>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𝑥</m:t>
                              </m:r>
                            </m:e>
                            <m:sub>
                              <m:r>
                                <a:rPr lang="en-US" b="0" i="1" dirty="0" smtClean="0">
                                  <a:solidFill>
                                    <a:schemeClr val="tx1"/>
                                  </a:solidFill>
                                  <a:latin typeface="Cambria Math" panose="02040503050406030204" pitchFamily="18" charset="0"/>
                                </a:rPr>
                                <m:t>0</m:t>
                              </m:r>
                            </m:sub>
                          </m:sSub>
                          <m:r>
                            <a:rPr lang="en-US" b="0" i="1" dirty="0" smtClean="0">
                              <a:solidFill>
                                <a:schemeClr val="tx1"/>
                              </a:solidFill>
                              <a:latin typeface="Cambria Math" panose="02040503050406030204" pitchFamily="18" charset="0"/>
                            </a:rPr>
                            <m:t>,</m:t>
                          </m:r>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𝑥</m:t>
                              </m:r>
                            </m:e>
                            <m:sub>
                              <m:r>
                                <a:rPr lang="en-US" b="0" i="1" dirty="0" smtClean="0">
                                  <a:solidFill>
                                    <a:schemeClr val="tx1"/>
                                  </a:solidFill>
                                  <a:latin typeface="Cambria Math" panose="02040503050406030204" pitchFamily="18" charset="0"/>
                                </a:rPr>
                                <m:t>−1</m:t>
                              </m:r>
                            </m:sub>
                          </m:sSub>
                          <m:r>
                            <a:rPr lang="en-US" b="0" i="1" dirty="0" smtClean="0">
                              <a:solidFill>
                                <a:schemeClr val="tx1"/>
                              </a:solidFill>
                              <a:latin typeface="Cambria Math" panose="02040503050406030204" pitchFamily="18" charset="0"/>
                            </a:rPr>
                            <m:t>,…</m:t>
                          </m:r>
                        </m:e>
                      </m:d>
                      <m:r>
                        <a:rPr lang="en-US" b="0" i="1" dirty="0" smtClean="0">
                          <a:solidFill>
                            <a:schemeClr val="tx1"/>
                          </a:solidFill>
                          <a:latin typeface="Cambria Math" panose="02040503050406030204" pitchFamily="18" charset="0"/>
                        </a:rPr>
                        <m:t>=</m:t>
                      </m:r>
                      <m:d>
                        <m:dPr>
                          <m:begChr m:val="{"/>
                          <m:endChr m:val=""/>
                          <m:ctrlPr>
                            <a:rPr lang="en-US" b="0" i="1" dirty="0" smtClean="0">
                              <a:solidFill>
                                <a:schemeClr val="tx1"/>
                              </a:solidFill>
                              <a:latin typeface="Cambria Math" panose="02040503050406030204" pitchFamily="18" charset="0"/>
                            </a:rPr>
                          </m:ctrlPr>
                        </m:dPr>
                        <m:e>
                          <m:eqArr>
                            <m:eqArrPr>
                              <m:ctrlPr>
                                <a:rPr lang="en-US" b="0" i="1" dirty="0" smtClean="0">
                                  <a:solidFill>
                                    <a:schemeClr val="tx1"/>
                                  </a:solidFill>
                                  <a:latin typeface="Cambria Math" panose="02040503050406030204" pitchFamily="18" charset="0"/>
                                </a:rPr>
                              </m:ctrlPr>
                            </m:eqArrPr>
                            <m:e>
                              <m:r>
                                <a:rPr lang="ru-RU" b="0" i="1" dirty="0" smtClean="0">
                                  <a:solidFill>
                                    <a:schemeClr val="tx1"/>
                                  </a:solidFill>
                                  <a:latin typeface="Cambria Math" panose="02040503050406030204" pitchFamily="18" charset="0"/>
                                </a:rPr>
                                <m:t>0</m:t>
                              </m:r>
                              <m:r>
                                <a:rPr lang="en-US" b="0" i="1" dirty="0" smtClean="0">
                                  <a:solidFill>
                                    <a:schemeClr val="tx1"/>
                                  </a:solidFill>
                                  <a:latin typeface="Cambria Math" panose="02040503050406030204" pitchFamily="18" charset="0"/>
                                </a:rPr>
                                <m:t>  </m:t>
                              </m:r>
                              <m:r>
                                <a:rPr lang="en-US" b="0" i="1" dirty="0" smtClean="0">
                                  <a:solidFill>
                                    <a:schemeClr val="tx1"/>
                                  </a:solidFill>
                                  <a:latin typeface="Cambria Math" panose="02040503050406030204" pitchFamily="18" charset="0"/>
                                </a:rPr>
                                <m:t>𝑡</m:t>
                              </m:r>
                              <m:r>
                                <a:rPr lang="en-US" b="0" i="1" dirty="0" smtClean="0">
                                  <a:solidFill>
                                    <a:schemeClr val="tx1"/>
                                  </a:solidFill>
                                  <a:latin typeface="Cambria Math" panose="02040503050406030204" pitchFamily="18" charset="0"/>
                                </a:rPr>
                                <m:t>&gt;</m:t>
                              </m:r>
                              <m:r>
                                <a:rPr lang="en-US" b="0" i="1" dirty="0" smtClean="0">
                                  <a:solidFill>
                                    <a:schemeClr val="tx1"/>
                                  </a:solidFill>
                                  <a:latin typeface="Cambria Math" panose="02040503050406030204" pitchFamily="18" charset="0"/>
                                </a:rPr>
                                <m:t>𝑛</m:t>
                              </m:r>
                              <m:r>
                                <a:rPr lang="en-US" b="0" i="1" dirty="0" smtClean="0">
                                  <a:solidFill>
                                    <a:schemeClr val="tx1"/>
                                  </a:solidFill>
                                  <a:latin typeface="Cambria Math" panose="02040503050406030204" pitchFamily="18" charset="0"/>
                                </a:rPr>
                                <m:t>, </m:t>
                              </m:r>
                            </m:e>
                            <m:e>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𝑤</m:t>
                                  </m:r>
                                </m:e>
                                <m:sub>
                                  <m:r>
                                    <a:rPr lang="en-US" b="0" i="1" dirty="0" smtClean="0">
                                      <a:solidFill>
                                        <a:schemeClr val="tx1"/>
                                      </a:solidFill>
                                      <a:latin typeface="Cambria Math" panose="02040503050406030204" pitchFamily="18" charset="0"/>
                                    </a:rPr>
                                    <m:t>𝑡</m:t>
                                  </m:r>
                                </m:sub>
                              </m:sSub>
                              <m:r>
                                <a:rPr lang="en-US" b="0" i="1" dirty="0" smtClean="0">
                                  <a:solidFill>
                                    <a:schemeClr val="tx1"/>
                                  </a:solidFill>
                                  <a:latin typeface="Cambria Math" panose="02040503050406030204" pitchFamily="18" charset="0"/>
                                </a:rPr>
                                <m:t>  </m:t>
                              </m:r>
                              <m:r>
                                <a:rPr lang="en-US" b="0" i="1" dirty="0" smtClean="0">
                                  <a:solidFill>
                                    <a:schemeClr val="tx1"/>
                                  </a:solidFill>
                                  <a:latin typeface="Cambria Math" panose="02040503050406030204" pitchFamily="18" charset="0"/>
                                </a:rPr>
                                <m:t>𝑡</m:t>
                              </m:r>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𝑛</m:t>
                              </m:r>
                              <m:r>
                                <a:rPr lang="en-US" b="0" i="1" dirty="0" smtClean="0">
                                  <a:solidFill>
                                    <a:schemeClr val="tx1"/>
                                  </a:solidFill>
                                  <a:latin typeface="Cambria Math" panose="02040503050406030204" pitchFamily="18" charset="0"/>
                                </a:rPr>
                                <m:t>. </m:t>
                              </m:r>
                            </m:e>
                          </m:eqArr>
                        </m:e>
                      </m:d>
                      <m:r>
                        <a:rPr lang="en-US" b="0" i="1" dirty="0" smtClean="0">
                          <a:solidFill>
                            <a:schemeClr val="tx1"/>
                          </a:solidFill>
                          <a:latin typeface="Cambria Math" panose="02040503050406030204" pitchFamily="18" charset="0"/>
                        </a:rPr>
                        <m:t> </m:t>
                      </m:r>
                    </m:oMath>
                  </m:oMathPara>
                </a14:m>
                <a:endParaRPr lang="en-US" dirty="0">
                  <a:solidFill>
                    <a:schemeClr val="tx1"/>
                  </a:solidFill>
                </a:endParaRPr>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710214" y="880111"/>
                <a:ext cx="11176986" cy="5476240"/>
              </a:xfrm>
              <a:blipFill>
                <a:blip r:embed="rId2"/>
                <a:stretch>
                  <a:fillRect l="-109"/>
                </a:stretch>
              </a:blipFill>
            </p:spPr>
            <p:txBody>
              <a:bodyPr/>
              <a:lstStyle/>
              <a:p>
                <a:r>
                  <a:rPr lang="ru-UA">
                    <a:noFill/>
                  </a:rPr>
                  <a:t> </a:t>
                </a:r>
              </a:p>
            </p:txBody>
          </p:sp>
        </mc:Fallback>
      </mc:AlternateContent>
      <p:sp>
        <p:nvSpPr>
          <p:cNvPr id="2" name="Заголовок 1"/>
          <p:cNvSpPr>
            <a:spLocks noGrp="1"/>
          </p:cNvSpPr>
          <p:nvPr>
            <p:ph type="title"/>
          </p:nvPr>
        </p:nvSpPr>
        <p:spPr>
          <a:xfrm>
            <a:off x="-1" y="136526"/>
            <a:ext cx="11606981" cy="743586"/>
          </a:xfrm>
        </p:spPr>
        <p:txBody>
          <a:bodyPr>
            <a:normAutofit/>
          </a:bodyPr>
          <a:lstStyle/>
          <a:p>
            <a:r>
              <a:rPr lang="en-US" dirty="0"/>
              <a:t>Forecasting ARMA Processes </a:t>
            </a:r>
            <a:endParaRPr lang="ru-RU" dirty="0"/>
          </a:p>
        </p:txBody>
      </p:sp>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60</a:t>
            </a:fld>
            <a:endParaRPr lang="en-US" dirty="0"/>
          </a:p>
        </p:txBody>
      </p:sp>
    </p:spTree>
    <p:extLst>
      <p:ext uri="{BB962C8B-B14F-4D97-AF65-F5344CB8AC3E}">
        <p14:creationId xmlns:p14="http://schemas.microsoft.com/office/powerpoint/2010/main" val="6047463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710214" y="880111"/>
                <a:ext cx="11176986" cy="5476240"/>
              </a:xfrm>
            </p:spPr>
            <p:txBody>
              <a:bodyPr>
                <a:normAutofit fontScale="92500" lnSpcReduction="20000"/>
              </a:bodyPr>
              <a:lstStyle/>
              <a:p>
                <a:pPr marL="114300" indent="0">
                  <a:buNone/>
                </a:pPr>
                <a:r>
                  <a:rPr lang="en-US" dirty="0"/>
                  <a:t>Write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sub>
                    </m:sSub>
                    <m:r>
                      <a:rPr lang="en-US" b="0" i="1" smtClean="0">
                        <a:latin typeface="Cambria Math" panose="02040503050406030204" pitchFamily="18" charset="0"/>
                      </a:rPr>
                      <m:t> </m:t>
                    </m:r>
                  </m:oMath>
                </a14:m>
                <a:r>
                  <a:rPr lang="en-US" dirty="0"/>
                  <a:t> in its invertible forms:</a:t>
                </a:r>
                <a:br>
                  <a:rPr lang="en-US" dirty="0"/>
                </a:b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𝑚</m:t>
                          </m:r>
                        </m:sub>
                      </m:sSub>
                      <m:r>
                        <a:rPr lang="en-US" i="1">
                          <a:latin typeface="Cambria Math" panose="02040503050406030204" pitchFamily="18" charset="0"/>
                        </a:rPr>
                        <m:t>= </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=0</m:t>
                          </m:r>
                        </m:sub>
                        <m:sup>
                          <m:r>
                            <a:rPr lang="en-US" i="1">
                              <a:latin typeface="Cambria Math" panose="02040503050406030204" pitchFamily="18" charset="0"/>
                            </a:rPr>
                            <m:t>∞</m:t>
                          </m:r>
                        </m:sup>
                        <m:e>
                          <m:sSub>
                            <m:sSubPr>
                              <m:ctrlPr>
                                <a:rPr lang="en-US" i="1">
                                  <a:latin typeface="Cambria Math" panose="02040503050406030204" pitchFamily="18" charset="0"/>
                                </a:rPr>
                              </m:ctrlPr>
                            </m:sSubPr>
                            <m:e>
                              <m:r>
                                <a:rPr lang="en-US" b="0" i="1" smtClean="0">
                                  <a:latin typeface="Cambria Math" panose="02040503050406030204" pitchFamily="18" charset="0"/>
                                </a:rPr>
                                <m:t>𝜋</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𝑗</m:t>
                              </m:r>
                            </m:sub>
                          </m:sSub>
                        </m:e>
                      </m:nary>
                      <m:r>
                        <a:rPr lang="en-US" i="1">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𝜋</m:t>
                          </m:r>
                        </m:e>
                        <m:sub>
                          <m:r>
                            <a:rPr lang="en-US" i="1">
                              <a:latin typeface="Cambria Math" panose="02040503050406030204" pitchFamily="18" charset="0"/>
                            </a:rPr>
                            <m:t>0</m:t>
                          </m:r>
                        </m:sub>
                      </m:sSub>
                      <m:r>
                        <a:rPr lang="en-US" i="1">
                          <a:latin typeface="Cambria Math" panose="02040503050406030204" pitchFamily="18" charset="0"/>
                        </a:rPr>
                        <m:t>=1</m:t>
                      </m:r>
                    </m:oMath>
                  </m:oMathPara>
                </a14:m>
                <a:endParaRPr lang="en-US" dirty="0"/>
              </a:p>
              <a:p>
                <a:pPr marL="114300" indent="0">
                  <a:buNone/>
                </a:pPr>
                <a:r>
                  <a:rPr lang="en-US" dirty="0">
                    <a:solidFill>
                      <a:schemeClr val="tx1"/>
                    </a:solidFill>
                  </a:rPr>
                  <a:t>Taking conditional expectation  in the first representation:</a:t>
                </a:r>
              </a:p>
              <a:p>
                <a:pPr marL="114300" inden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0=</m:t>
                          </m:r>
                          <m:acc>
                            <m:accPr>
                              <m:chr m:val="̃"/>
                              <m:ctrlPr>
                                <a:rPr lang="en-US" b="0"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𝑥</m:t>
                              </m:r>
                            </m:e>
                          </m:acc>
                        </m:e>
                        <m:sub>
                          <m:r>
                            <a:rPr lang="en-US" b="0" i="1" dirty="0" smtClean="0">
                              <a:solidFill>
                                <a:schemeClr val="tx1"/>
                              </a:solidFill>
                              <a:latin typeface="Cambria Math" panose="02040503050406030204" pitchFamily="18" charset="0"/>
                            </a:rPr>
                            <m:t>𝑛</m:t>
                          </m:r>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𝑚</m:t>
                          </m:r>
                        </m:sub>
                      </m:sSub>
                      <m:r>
                        <a:rPr lang="en-US" b="0" i="1" dirty="0" smtClean="0">
                          <a:solidFill>
                            <a:schemeClr val="tx1"/>
                          </a:solidFill>
                          <a:latin typeface="Cambria Math" panose="02040503050406030204" pitchFamily="18" charset="0"/>
                        </a:rPr>
                        <m:t>+ </m:t>
                      </m:r>
                      <m:nary>
                        <m:naryPr>
                          <m:chr m:val="∑"/>
                          <m:ctrlPr>
                            <a:rPr lang="en-US" i="1" smtClean="0">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m:t>
                          </m:r>
                          <m:r>
                            <a:rPr lang="en-US" b="0" i="1" smtClean="0">
                              <a:latin typeface="Cambria Math" panose="02040503050406030204" pitchFamily="18" charset="0"/>
                            </a:rPr>
                            <m:t>1</m:t>
                          </m:r>
                        </m:sub>
                        <m:sup>
                          <m:r>
                            <a:rPr lang="en-US" i="1">
                              <a:latin typeface="Cambria Math" panose="02040503050406030204" pitchFamily="18" charset="0"/>
                            </a:rPr>
                            <m:t>∞</m:t>
                          </m:r>
                        </m:sup>
                        <m:e>
                          <m:sSub>
                            <m:sSubPr>
                              <m:ctrlPr>
                                <a:rPr lang="en-US" i="1">
                                  <a:latin typeface="Cambria Math" panose="02040503050406030204" pitchFamily="18" charset="0"/>
                                </a:rPr>
                              </m:ctrlPr>
                            </m:sSubPr>
                            <m:e>
                              <m:r>
                                <a:rPr lang="en-US" b="0" i="1" smtClean="0">
                                  <a:latin typeface="Cambria Math" panose="02040503050406030204" pitchFamily="18" charset="0"/>
                                </a:rPr>
                                <m:t>𝜋</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𝑗</m:t>
                              </m:r>
                            </m:sub>
                          </m:sSub>
                        </m:e>
                      </m:nary>
                      <m:r>
                        <a:rPr lang="en-US" b="0" i="1" smtClean="0">
                          <a:latin typeface="Cambria Math" panose="02040503050406030204" pitchFamily="18" charset="0"/>
                        </a:rPr>
                        <m:t>,</m:t>
                      </m:r>
                    </m:oMath>
                  </m:oMathPara>
                </a14:m>
                <a:endParaRPr lang="en-US" dirty="0">
                  <a:solidFill>
                    <a:schemeClr val="tx1"/>
                  </a:solidFill>
                </a:endParaRPr>
              </a:p>
              <a:p>
                <a:pPr marL="114300" indent="0">
                  <a:buNone/>
                </a:pPr>
                <a:r>
                  <a:rPr lang="en-US" dirty="0">
                    <a:solidFill>
                      <a:schemeClr val="tx1"/>
                    </a:solidFill>
                  </a:rPr>
                  <a:t>or, </a:t>
                </a:r>
              </a:p>
              <a:p>
                <a:pPr marL="114300" inden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acc>
                            <m:accPr>
                              <m:chr m:val="̃"/>
                              <m:ctrlPr>
                                <a:rPr lang="en-US" b="0" i="1" dirty="0" smtClean="0">
                                  <a:solidFill>
                                    <a:schemeClr val="tx1"/>
                                  </a:solidFill>
                                  <a:latin typeface="Cambria Math" panose="02040503050406030204" pitchFamily="18" charset="0"/>
                                </a:rPr>
                              </m:ctrlPr>
                            </m:accPr>
                            <m:e>
                              <m:r>
                                <a:rPr lang="en-US" b="0" i="1" dirty="0" smtClean="0">
                                  <a:solidFill>
                                    <a:schemeClr val="tx1"/>
                                  </a:solidFill>
                                  <a:latin typeface="Cambria Math" panose="02040503050406030204" pitchFamily="18" charset="0"/>
                                </a:rPr>
                                <m:t>𝑥</m:t>
                              </m:r>
                            </m:e>
                          </m:acc>
                        </m:e>
                        <m:sub>
                          <m:r>
                            <a:rPr lang="en-US" b="0" i="1" dirty="0" smtClean="0">
                              <a:solidFill>
                                <a:schemeClr val="tx1"/>
                              </a:solidFill>
                              <a:latin typeface="Cambria Math" panose="02040503050406030204" pitchFamily="18" charset="0"/>
                            </a:rPr>
                            <m:t>𝑛</m:t>
                          </m:r>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𝑚</m:t>
                          </m:r>
                        </m:sub>
                      </m:sSub>
                      <m:r>
                        <a:rPr lang="en-US" b="0" i="1" dirty="0" smtClean="0">
                          <a:solidFill>
                            <a:schemeClr val="tx1"/>
                          </a:solidFill>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𝑚</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b="0" i="1" smtClean="0">
                                  <a:latin typeface="Cambria Math" panose="02040503050406030204" pitchFamily="18" charset="0"/>
                                </a:rPr>
                                <m:t>𝜋</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𝑗</m:t>
                              </m:r>
                            </m:sub>
                          </m:sSub>
                        </m:e>
                      </m:nary>
                      <m:r>
                        <a:rPr lang="en-US" b="0" i="0"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m:t>
                          </m:r>
                          <m:r>
                            <a:rPr lang="en-US" b="0" i="1" smtClean="0">
                              <a:latin typeface="Cambria Math" panose="02040503050406030204" pitchFamily="18" charset="0"/>
                            </a:rPr>
                            <m:t>𝑚</m:t>
                          </m:r>
                        </m:sub>
                        <m:sup>
                          <m:r>
                            <a:rPr lang="en-US" i="1">
                              <a:latin typeface="Cambria Math" panose="02040503050406030204" pitchFamily="18" charset="0"/>
                            </a:rPr>
                            <m:t>∞</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𝑗</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𝑗</m:t>
                              </m:r>
                            </m:sub>
                          </m:sSub>
                        </m:e>
                      </m:nary>
                      <m:r>
                        <a:rPr lang="en-US" b="0" i="0" smtClean="0">
                          <a:latin typeface="Cambria Math" panose="02040503050406030204" pitchFamily="18" charset="0"/>
                        </a:rPr>
                        <m:t>,</m:t>
                      </m:r>
                    </m:oMath>
                  </m:oMathPara>
                </a14:m>
                <a:endParaRPr lang="en-US" b="0" dirty="0"/>
              </a:p>
              <a:p>
                <a:pPr marL="114300" indent="0">
                  <a:buNone/>
                </a:pPr>
                <a:r>
                  <a:rPr lang="en-US" b="0" dirty="0"/>
                  <a:t>using the fact </a:t>
                </a:r>
                <a14:m>
                  <m:oMath xmlns:m="http://schemas.openxmlformats.org/officeDocument/2006/math">
                    <m:r>
                      <a:rPr lang="en-US" b="0" i="1" smtClean="0">
                        <a:latin typeface="Cambria Math" panose="02040503050406030204" pitchFamily="18" charset="0"/>
                      </a:rPr>
                      <m:t>𝐸</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a14:m>
                <a:r>
                  <a:rPr lang="en-US" b="0" dirty="0"/>
                  <a:t> for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dirty="0"/>
                  <a:t> </a:t>
                </a:r>
              </a:p>
              <a:p>
                <a:pPr marL="114300" indent="0">
                  <a:buNone/>
                </a:pPr>
                <a:r>
                  <a:rPr lang="en-US" dirty="0"/>
                  <a:t> Prediction is accomplished recursively using obtained formula, starting with the one-step-ahead predictor, m = 1,and then continuing for m = 2,3,….</a:t>
                </a:r>
              </a:p>
              <a:p>
                <a:pPr marL="114300" indent="0">
                  <a:buNone/>
                </a:pPr>
                <a:endParaRPr lang="en-US" b="0" dirty="0"/>
              </a:p>
              <a:p>
                <a:pPr marL="114300" indent="0">
                  <a:buNone/>
                </a:pPr>
                <a:endParaRPr lang="en-US" b="0" dirty="0"/>
              </a:p>
              <a:p>
                <a:pPr marL="114300" indent="0">
                  <a:buNone/>
                </a:pPr>
                <a:endParaRPr lang="en-US" dirty="0">
                  <a:solidFill>
                    <a:schemeClr val="tx1"/>
                  </a:solidFill>
                </a:endParaRPr>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710214" y="880111"/>
                <a:ext cx="11176986" cy="5476240"/>
              </a:xfrm>
              <a:blipFill>
                <a:blip r:embed="rId2"/>
                <a:stretch>
                  <a:fillRect t="-445" r="-491"/>
                </a:stretch>
              </a:blipFill>
            </p:spPr>
            <p:txBody>
              <a:bodyPr/>
              <a:lstStyle/>
              <a:p>
                <a:r>
                  <a:rPr lang="ru-UA">
                    <a:noFill/>
                  </a:rPr>
                  <a:t> </a:t>
                </a:r>
              </a:p>
            </p:txBody>
          </p:sp>
        </mc:Fallback>
      </mc:AlternateContent>
      <p:sp>
        <p:nvSpPr>
          <p:cNvPr id="2" name="Заголовок 1"/>
          <p:cNvSpPr>
            <a:spLocks noGrp="1"/>
          </p:cNvSpPr>
          <p:nvPr>
            <p:ph type="title"/>
          </p:nvPr>
        </p:nvSpPr>
        <p:spPr>
          <a:xfrm>
            <a:off x="-1" y="136526"/>
            <a:ext cx="11606981" cy="743586"/>
          </a:xfrm>
        </p:spPr>
        <p:txBody>
          <a:bodyPr>
            <a:normAutofit/>
          </a:bodyPr>
          <a:lstStyle/>
          <a:p>
            <a:r>
              <a:rPr lang="en-US" dirty="0"/>
              <a:t>Forecasting ARMA Processes </a:t>
            </a:r>
            <a:endParaRPr lang="ru-RU" dirty="0"/>
          </a:p>
        </p:txBody>
      </p:sp>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61</a:t>
            </a:fld>
            <a:endParaRPr lang="en-US" dirty="0"/>
          </a:p>
        </p:txBody>
      </p:sp>
    </p:spTree>
    <p:extLst>
      <p:ext uri="{BB962C8B-B14F-4D97-AF65-F5344CB8AC3E}">
        <p14:creationId xmlns:p14="http://schemas.microsoft.com/office/powerpoint/2010/main" val="40678545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710214" y="880111"/>
                <a:ext cx="11176986" cy="5476240"/>
              </a:xfrm>
            </p:spPr>
            <p:txBody>
              <a:bodyPr>
                <a:normAutofit/>
              </a:bodyPr>
              <a:lstStyle/>
              <a:p>
                <a:pPr marL="114300" indent="0">
                  <a:buNone/>
                </a:pPr>
                <a:r>
                  <a:rPr lang="en-US" dirty="0"/>
                  <a:t>Using formula </a:t>
                </a:r>
                <a14:m>
                  <m:oMath xmlns:m="http://schemas.openxmlformats.org/officeDocument/2006/math">
                    <m:sSub>
                      <m:sSubPr>
                        <m:ctrlPr>
                          <a:rPr lang="en-US" i="1" dirty="0">
                            <a:solidFill>
                              <a:schemeClr val="tx1"/>
                            </a:solidFill>
                            <a:latin typeface="Cambria Math" panose="02040503050406030204" pitchFamily="18" charset="0"/>
                          </a:rPr>
                        </m:ctrlPr>
                      </m:sSubPr>
                      <m:e>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rPr>
                              <m:t>𝑥</m:t>
                            </m:r>
                          </m:e>
                        </m:acc>
                      </m:e>
                      <m:sub>
                        <m:r>
                          <a:rPr lang="en-US" i="1" dirty="0">
                            <a:solidFill>
                              <a:schemeClr val="tx1"/>
                            </a:solidFill>
                            <a:latin typeface="Cambria Math" panose="02040503050406030204" pitchFamily="18" charset="0"/>
                          </a:rPr>
                          <m:t>𝑛</m:t>
                        </m:r>
                        <m:r>
                          <a:rPr lang="en-US"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𝑚</m:t>
                        </m:r>
                      </m:sub>
                    </m:sSub>
                    <m:r>
                      <a:rPr lang="en-US" i="1" dirty="0">
                        <a:solidFill>
                          <a:schemeClr val="tx1"/>
                        </a:solidFill>
                        <a:latin typeface="Cambria Math" panose="02040503050406030204" pitchFamily="18" charset="0"/>
                      </a:rPr>
                      <m:t>= </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m:t>
                        </m:r>
                        <m:r>
                          <m:rPr>
                            <m:brk m:alnAt="23"/>
                          </m:rPr>
                          <a:rPr lang="en-US" i="1">
                            <a:latin typeface="Cambria Math" panose="02040503050406030204" pitchFamily="18" charset="0"/>
                          </a:rPr>
                          <m:t>0</m:t>
                        </m:r>
                      </m:sub>
                      <m:sup>
                        <m:r>
                          <a:rPr lang="en-US" i="1">
                            <a:latin typeface="Cambria Math" panose="02040503050406030204" pitchFamily="18" charset="0"/>
                          </a:rPr>
                          <m:t>∞</m:t>
                        </m:r>
                      </m:sup>
                      <m:e>
                        <m:sSub>
                          <m:sSubPr>
                            <m:ctrlPr>
                              <a:rPr lang="en-US" i="1">
                                <a:latin typeface="Cambria Math" panose="02040503050406030204" pitchFamily="18" charset="0"/>
                              </a:rPr>
                            </m:ctrlPr>
                          </m:sSubPr>
                          <m:e>
                            <m:r>
                              <a:rPr lang="en-US" i="1">
                                <a:latin typeface="Cambria Math" panose="02040503050406030204" pitchFamily="18" charset="0"/>
                              </a:rPr>
                              <m:t>𝜓</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𝑤</m:t>
                                </m:r>
                              </m:e>
                            </m:acc>
                          </m:e>
                          <m:sub>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𝑗</m:t>
                            </m:r>
                          </m:sub>
                        </m:sSub>
                      </m:e>
                    </m:nary>
                    <m:r>
                      <a:rPr lang="en-US">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m:t>
                        </m:r>
                        <m:r>
                          <m:rPr>
                            <m:brk m:alnAt="23"/>
                          </m:rPr>
                          <a:rPr lang="en-US" i="1">
                            <a:latin typeface="Cambria Math" panose="02040503050406030204" pitchFamily="18" charset="0"/>
                          </a:rPr>
                          <m:t>0</m:t>
                        </m:r>
                      </m:sub>
                      <m:sup>
                        <m:r>
                          <a:rPr lang="en-US" i="1">
                            <a:latin typeface="Cambria Math" panose="02040503050406030204" pitchFamily="18" charset="0"/>
                          </a:rPr>
                          <m:t>∞</m:t>
                        </m:r>
                      </m:sup>
                      <m:e>
                        <m:sSub>
                          <m:sSubPr>
                            <m:ctrlPr>
                              <a:rPr lang="en-US" i="1">
                                <a:latin typeface="Cambria Math" panose="02040503050406030204" pitchFamily="18" charset="0"/>
                              </a:rPr>
                            </m:ctrlPr>
                          </m:sSubPr>
                          <m:e>
                            <m:r>
                              <a:rPr lang="en-US" i="1">
                                <a:latin typeface="Cambria Math" panose="02040503050406030204" pitchFamily="18" charset="0"/>
                              </a:rPr>
                              <m:t>𝜓</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𝑗</m:t>
                            </m:r>
                          </m:sub>
                        </m:sSub>
                      </m:e>
                    </m:nary>
                  </m:oMath>
                </a14:m>
                <a:endParaRPr lang="ru-RU" b="0" dirty="0"/>
              </a:p>
              <a:p>
                <a:pPr marL="11430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m:t>
                          </m:r>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𝑚</m:t>
                          </m:r>
                          <m:r>
                            <a:rPr lang="en-US" b="0" i="1" smtClean="0">
                              <a:latin typeface="Cambria Math" panose="02040503050406030204" pitchFamily="18" charset="0"/>
                            </a:rPr>
                            <m:t>−1</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𝜓</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e>
                      </m:nary>
                    </m:oMath>
                  </m:oMathPara>
                </a14:m>
                <a:endParaRPr lang="en-US" b="0" dirty="0"/>
              </a:p>
              <a:p>
                <a:pPr marL="114300" indent="0">
                  <a:buNone/>
                </a:pPr>
                <a:r>
                  <a:rPr lang="en-US" b="0" dirty="0"/>
                  <a:t>so the </a:t>
                </a:r>
                <a:r>
                  <a:rPr lang="en-US" b="0" i="1" dirty="0">
                    <a:solidFill>
                      <a:srgbClr val="002060"/>
                    </a:solidFill>
                  </a:rPr>
                  <a:t>mean-square predictions error</a:t>
                </a:r>
                <a:r>
                  <a:rPr lang="en-US" b="0" dirty="0"/>
                  <a:t> can be written as </a:t>
                </a:r>
              </a:p>
              <a:p>
                <a:pPr marL="11430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r>
                        <a:rPr lang="en-US" b="0" i="1" smtClean="0">
                          <a:latin typeface="Cambria Math" panose="02040503050406030204" pitchFamily="18" charset="0"/>
                        </a:rPr>
                        <m:t>𝐸</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𝑤</m:t>
                          </m:r>
                        </m:sub>
                        <m:sup>
                          <m:r>
                            <a:rPr lang="en-US" b="0" i="1" smtClean="0">
                              <a:latin typeface="Cambria Math" panose="02040503050406030204" pitchFamily="18" charset="0"/>
                            </a:rPr>
                            <m:t>2</m:t>
                          </m:r>
                        </m:sup>
                      </m:sSubSup>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m:t>
                          </m:r>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𝑚</m:t>
                          </m:r>
                          <m:r>
                            <a:rPr lang="en-US" b="0" i="1" smtClean="0">
                              <a:latin typeface="Cambria Math" panose="02040503050406030204" pitchFamily="18" charset="0"/>
                            </a:rPr>
                            <m:t>−1</m:t>
                          </m:r>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𝜓</m:t>
                              </m:r>
                            </m:e>
                            <m:sub>
                              <m:r>
                                <a:rPr lang="en-US" b="0" i="1" smtClean="0">
                                  <a:latin typeface="Cambria Math" panose="02040503050406030204" pitchFamily="18" charset="0"/>
                                </a:rPr>
                                <m:t>𝑗</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e>
                      </m:nary>
                    </m:oMath>
                  </m:oMathPara>
                </a14:m>
                <a:endParaRPr lang="en-US" b="0" dirty="0"/>
              </a:p>
              <a:p>
                <a:pPr marL="114300" indent="0">
                  <a:buNone/>
                </a:pPr>
                <a:r>
                  <a:rPr lang="en-US" dirty="0"/>
                  <a:t>Also, we note, for a fixed sample size, </a:t>
                </a:r>
                <a:r>
                  <a:rPr lang="en-US" i="1" dirty="0"/>
                  <a:t>n</a:t>
                </a:r>
                <a:r>
                  <a:rPr lang="en-US" dirty="0"/>
                  <a:t>, the prediction errors are correlated. That is, for </a:t>
                </a:r>
                <a:r>
                  <a:rPr lang="en-US" i="1" dirty="0"/>
                  <a:t>k </a:t>
                </a:r>
                <a:r>
                  <a:rPr lang="en-US" dirty="0"/>
                  <a:t>≥ 1, </a:t>
                </a:r>
                <a:br>
                  <a:rPr lang="en-US" dirty="0"/>
                </a:b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sub>
                              </m:sSub>
                              <m:r>
                                <a:rPr lang="en-US" b="0" i="1" smtClean="0">
                                  <a:latin typeface="Cambria Math" panose="02040503050406030204" pitchFamily="18" charset="0"/>
                                </a:rPr>
                                <m:t> </m:t>
                              </m:r>
                            </m:e>
                          </m:d>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𝑘</m:t>
                                  </m:r>
                                </m:sub>
                              </m:sSub>
                            </m:e>
                          </m:d>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𝑤</m:t>
                          </m:r>
                        </m:sub>
                        <m:sup>
                          <m:r>
                            <a:rPr lang="en-US" b="0" i="1" smtClean="0">
                              <a:latin typeface="Cambria Math" panose="02040503050406030204" pitchFamily="18" charset="0"/>
                            </a:rPr>
                            <m:t>2</m:t>
                          </m:r>
                        </m:sup>
                      </m:sSubSup>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m:t>
                          </m:r>
                          <m:r>
                            <m:rPr>
                              <m:brk m:alnAt="23"/>
                            </m:rPr>
                            <a:rPr lang="en-US" b="0" i="1" smtClean="0">
                              <a:latin typeface="Cambria Math" panose="02040503050406030204" pitchFamily="18" charset="0"/>
                            </a:rPr>
                            <m:t>0</m:t>
                          </m:r>
                          <m:r>
                            <a:rPr lang="en-US" b="0" i="1" smtClean="0">
                              <a:latin typeface="Cambria Math" panose="02040503050406030204" pitchFamily="18" charset="0"/>
                            </a:rPr>
                            <m:t> </m:t>
                          </m:r>
                        </m:sub>
                        <m:sup>
                          <m:r>
                            <a:rPr lang="en-US" b="0" i="1" smtClean="0">
                              <a:latin typeface="Cambria Math" panose="02040503050406030204" pitchFamily="18" charset="0"/>
                            </a:rPr>
                            <m:t>𝑚</m:t>
                          </m:r>
                          <m:r>
                            <a:rPr lang="en-US" b="0" i="1" smtClean="0">
                              <a:latin typeface="Cambria Math" panose="02040503050406030204" pitchFamily="18" charset="0"/>
                            </a:rPr>
                            <m:t>−1</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𝜓</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𝜓</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Sub>
                          <m:r>
                            <a:rPr lang="en-US" b="0" i="1" smtClean="0">
                              <a:latin typeface="Cambria Math" panose="02040503050406030204" pitchFamily="18" charset="0"/>
                            </a:rPr>
                            <m:t>.</m:t>
                          </m:r>
                        </m:e>
                      </m:nary>
                    </m:oMath>
                  </m:oMathPara>
                </a14:m>
                <a:endParaRPr lang="en-US" dirty="0">
                  <a:solidFill>
                    <a:schemeClr val="tx1"/>
                  </a:solidFill>
                </a:endParaRPr>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710214" y="880111"/>
                <a:ext cx="11176986" cy="5476240"/>
              </a:xfrm>
              <a:blipFill>
                <a:blip r:embed="rId2"/>
                <a:stretch>
                  <a:fillRect l="-109"/>
                </a:stretch>
              </a:blipFill>
            </p:spPr>
            <p:txBody>
              <a:bodyPr/>
              <a:lstStyle/>
              <a:p>
                <a:r>
                  <a:rPr lang="ru-UA">
                    <a:noFill/>
                  </a:rPr>
                  <a:t> </a:t>
                </a:r>
              </a:p>
            </p:txBody>
          </p:sp>
        </mc:Fallback>
      </mc:AlternateContent>
      <p:sp>
        <p:nvSpPr>
          <p:cNvPr id="2" name="Заголовок 1"/>
          <p:cNvSpPr>
            <a:spLocks noGrp="1"/>
          </p:cNvSpPr>
          <p:nvPr>
            <p:ph type="title"/>
          </p:nvPr>
        </p:nvSpPr>
        <p:spPr>
          <a:xfrm>
            <a:off x="-1" y="136526"/>
            <a:ext cx="11606981" cy="743586"/>
          </a:xfrm>
        </p:spPr>
        <p:txBody>
          <a:bodyPr>
            <a:normAutofit/>
          </a:bodyPr>
          <a:lstStyle/>
          <a:p>
            <a:r>
              <a:rPr lang="en-US" dirty="0"/>
              <a:t>Forecasting ARMA Processes </a:t>
            </a:r>
            <a:endParaRPr lang="ru-RU" dirty="0"/>
          </a:p>
        </p:txBody>
      </p:sp>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62</a:t>
            </a:fld>
            <a:endParaRPr lang="en-US" dirty="0"/>
          </a:p>
        </p:txBody>
      </p:sp>
    </p:spTree>
    <p:extLst>
      <p:ext uri="{BB962C8B-B14F-4D97-AF65-F5344CB8AC3E}">
        <p14:creationId xmlns:p14="http://schemas.microsoft.com/office/powerpoint/2010/main" val="7561253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710214" y="880111"/>
                <a:ext cx="11176986" cy="5476240"/>
              </a:xfrm>
            </p:spPr>
            <p:txBody>
              <a:bodyPr>
                <a:normAutofit fontScale="77500" lnSpcReduction="20000"/>
              </a:bodyPr>
              <a:lstStyle/>
              <a:p>
                <a:pPr marL="114300" indent="0">
                  <a:buNone/>
                </a:pPr>
                <a:r>
                  <a:rPr lang="en-US" dirty="0">
                    <a:solidFill>
                      <a:schemeClr val="tx1"/>
                    </a:solidFill>
                  </a:rPr>
                  <a:t>Consider </a:t>
                </a:r>
                <a:r>
                  <a:rPr lang="en-US" dirty="0"/>
                  <a:t>forecasting an ARMA process with mean</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𝜇</m:t>
                        </m:r>
                      </m:e>
                      <m:sub>
                        <m:r>
                          <a:rPr lang="en-US" b="0" i="1" smtClean="0">
                            <a:latin typeface="Cambria Math" panose="02040503050406030204" pitchFamily="18" charset="0"/>
                          </a:rPr>
                          <m:t>𝑥</m:t>
                        </m:r>
                      </m:sub>
                    </m:sSub>
                  </m:oMath>
                </a14:m>
                <a:r>
                  <a:rPr lang="en-US" dirty="0"/>
                  <a:t> taking conditional expectation  in </a:t>
                </a:r>
              </a:p>
              <a:p>
                <a:pPr marL="11430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𝑚</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𝑥</m:t>
                          </m:r>
                        </m:sub>
                      </m:sSub>
                      <m:r>
                        <a:rPr lang="en-US" i="1">
                          <a:latin typeface="Cambria Math" panose="02040503050406030204" pitchFamily="18" charset="0"/>
                        </a:rPr>
                        <m:t>= </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=0</m:t>
                          </m:r>
                        </m:sub>
                        <m:sup>
                          <m:r>
                            <a:rPr lang="en-US" i="1">
                              <a:latin typeface="Cambria Math" panose="02040503050406030204" pitchFamily="18" charset="0"/>
                            </a:rPr>
                            <m:t>∞</m:t>
                          </m:r>
                        </m:sup>
                        <m:e>
                          <m:sSub>
                            <m:sSubPr>
                              <m:ctrlPr>
                                <a:rPr lang="en-US" i="1">
                                  <a:latin typeface="Cambria Math" panose="02040503050406030204" pitchFamily="18" charset="0"/>
                                </a:rPr>
                              </m:ctrlPr>
                            </m:sSubPr>
                            <m:e>
                              <m:r>
                                <a:rPr lang="en-US" i="1">
                                  <a:latin typeface="Cambria Math" panose="02040503050406030204" pitchFamily="18" charset="0"/>
                                </a:rPr>
                                <m:t>𝜓</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𝑗</m:t>
                              </m:r>
                            </m:sub>
                          </m:sSub>
                        </m:e>
                      </m:nary>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𝜓</m:t>
                          </m:r>
                        </m:e>
                        <m:sub>
                          <m:r>
                            <a:rPr lang="en-US" i="1">
                              <a:latin typeface="Cambria Math" panose="02040503050406030204" pitchFamily="18" charset="0"/>
                            </a:rPr>
                            <m:t>0</m:t>
                          </m:r>
                        </m:sub>
                      </m:sSub>
                      <m:r>
                        <a:rPr lang="en-US" i="1">
                          <a:latin typeface="Cambria Math" panose="02040503050406030204" pitchFamily="18" charset="0"/>
                        </a:rPr>
                        <m:t>=1</m:t>
                      </m:r>
                    </m:oMath>
                  </m:oMathPara>
                </a14:m>
                <a:endParaRPr lang="en-US" dirty="0"/>
              </a:p>
              <a:p>
                <a:pPr marL="114300" indent="0">
                  <a:buNone/>
                </a:pPr>
                <a:endParaRPr lang="en-US" dirty="0"/>
              </a:p>
              <a:p>
                <a:pPr marL="114300" indent="0">
                  <a:buNone/>
                </a:pPr>
                <a:r>
                  <a:rPr lang="en-US" dirty="0"/>
                  <a:t>we deduce that the</a:t>
                </a:r>
                <a:r>
                  <a:rPr lang="ru-RU" dirty="0"/>
                  <a:t> </a:t>
                </a:r>
                <a:r>
                  <a:rPr lang="en-US" i="1" dirty="0"/>
                  <a:t>m</a:t>
                </a:r>
                <a:r>
                  <a:rPr lang="en-US" dirty="0"/>
                  <a:t>-step-ahead forecast can be written as </a:t>
                </a:r>
                <a:endParaRPr lang="ru-RU" dirty="0"/>
              </a:p>
              <a:p>
                <a:pPr marL="114300" inden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dirty="0" smtClean="0">
                              <a:solidFill>
                                <a:schemeClr val="tx1"/>
                              </a:solidFill>
                              <a:latin typeface="Cambria Math" panose="02040503050406030204" pitchFamily="18" charset="0"/>
                            </a:rPr>
                            <m:t>𝑛</m:t>
                          </m:r>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𝑚</m:t>
                          </m:r>
                        </m:sub>
                      </m:sSub>
                      <m:r>
                        <a:rPr lang="en-US" b="0" i="1" dirty="0" smtClean="0">
                          <a:solidFill>
                            <a:schemeClr val="tx1"/>
                          </a:solidFill>
                          <a:latin typeface="Cambria Math" panose="02040503050406030204" pitchFamily="18" charset="0"/>
                        </a:rPr>
                        <m:t>=</m:t>
                      </m:r>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𝜇</m:t>
                          </m:r>
                        </m:e>
                        <m:sub>
                          <m:r>
                            <a:rPr lang="en-US" b="0" i="1" dirty="0" smtClean="0">
                              <a:solidFill>
                                <a:schemeClr val="tx1"/>
                              </a:solidFill>
                              <a:latin typeface="Cambria Math" panose="02040503050406030204" pitchFamily="18" charset="0"/>
                            </a:rPr>
                            <m:t>𝑥</m:t>
                          </m:r>
                        </m:sub>
                      </m:sSub>
                      <m:r>
                        <a:rPr lang="en-US" b="0" i="1" dirty="0" smtClean="0">
                          <a:solidFill>
                            <a:schemeClr val="tx1"/>
                          </a:solidFill>
                          <a:latin typeface="Cambria Math" panose="02040503050406030204" pitchFamily="18" charset="0"/>
                        </a:rPr>
                        <m:t>+</m:t>
                      </m:r>
                      <m:nary>
                        <m:naryPr>
                          <m:chr m:val="∑"/>
                          <m:ctrlPr>
                            <a:rPr lang="en-US" b="0" i="1" dirty="0" smtClean="0">
                              <a:solidFill>
                                <a:schemeClr val="tx1"/>
                              </a:solidFill>
                              <a:latin typeface="Cambria Math" panose="02040503050406030204" pitchFamily="18" charset="0"/>
                            </a:rPr>
                          </m:ctrlPr>
                        </m:naryPr>
                        <m:sub>
                          <m:r>
                            <m:rPr>
                              <m:brk m:alnAt="23"/>
                            </m:rPr>
                            <a:rPr lang="en-US" b="0" i="1" dirty="0" smtClean="0">
                              <a:solidFill>
                                <a:schemeClr val="tx1"/>
                              </a:solidFill>
                              <a:latin typeface="Cambria Math" panose="02040503050406030204" pitchFamily="18" charset="0"/>
                            </a:rPr>
                            <m:t>𝑗</m:t>
                          </m:r>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𝑚</m:t>
                          </m:r>
                          <m:r>
                            <a:rPr lang="en-US" b="0" i="1" dirty="0" smtClean="0">
                              <a:solidFill>
                                <a:schemeClr val="tx1"/>
                              </a:solidFill>
                              <a:latin typeface="Cambria Math" panose="02040503050406030204" pitchFamily="18" charset="0"/>
                            </a:rPr>
                            <m:t> </m:t>
                          </m:r>
                        </m:sub>
                        <m:sup>
                          <m:r>
                            <a:rPr lang="en-US" b="0" i="1" dirty="0" smtClean="0">
                              <a:solidFill>
                                <a:schemeClr val="tx1"/>
                              </a:solidFill>
                              <a:latin typeface="Cambria Math" panose="02040503050406030204" pitchFamily="18" charset="0"/>
                            </a:rPr>
                            <m:t>∞</m:t>
                          </m:r>
                        </m:sup>
                        <m:e>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𝜓</m:t>
                              </m:r>
                            </m:e>
                            <m:sub>
                              <m:r>
                                <a:rPr lang="en-US" b="0" i="1" dirty="0" smtClean="0">
                                  <a:solidFill>
                                    <a:schemeClr val="tx1"/>
                                  </a:solidFill>
                                  <a:latin typeface="Cambria Math" panose="02040503050406030204" pitchFamily="18" charset="0"/>
                                </a:rPr>
                                <m:t>𝑗</m:t>
                              </m:r>
                            </m:sub>
                          </m:sSub>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𝑤</m:t>
                              </m:r>
                            </m:e>
                            <m:sub>
                              <m:r>
                                <a:rPr lang="en-US" b="0" i="1" dirty="0" smtClean="0">
                                  <a:solidFill>
                                    <a:schemeClr val="tx1"/>
                                  </a:solidFill>
                                  <a:latin typeface="Cambria Math" panose="02040503050406030204" pitchFamily="18" charset="0"/>
                                </a:rPr>
                                <m:t>𝑛</m:t>
                              </m:r>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𝑚</m:t>
                              </m:r>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𝑗</m:t>
                              </m:r>
                            </m:sub>
                          </m:sSub>
                          <m:r>
                            <a:rPr lang="en-US" b="0" i="1" dirty="0" smtClean="0">
                              <a:solidFill>
                                <a:schemeClr val="tx1"/>
                              </a:solidFill>
                              <a:latin typeface="Cambria Math" panose="02040503050406030204" pitchFamily="18" charset="0"/>
                            </a:rPr>
                            <m:t>.</m:t>
                          </m:r>
                        </m:e>
                      </m:nary>
                    </m:oMath>
                  </m:oMathPara>
                </a14:m>
                <a:br>
                  <a:rPr lang="en-US" dirty="0"/>
                </a:br>
                <a:r>
                  <a:rPr lang="en-US" dirty="0"/>
                  <a:t>Noting that the </a:t>
                </a:r>
                <a14:m>
                  <m:oMath xmlns:m="http://schemas.openxmlformats.org/officeDocument/2006/math">
                    <m:r>
                      <a:rPr lang="en-US" b="0" i="1" smtClean="0">
                        <a:latin typeface="Cambria Math" panose="02040503050406030204" pitchFamily="18" charset="0"/>
                      </a:rPr>
                      <m:t>𝜓</m:t>
                    </m:r>
                  </m:oMath>
                </a14:m>
                <a:r>
                  <a:rPr lang="en-US" dirty="0"/>
                  <a:t>-weights dampen to zero exponentially fast, it is clear that </a:t>
                </a:r>
              </a:p>
              <a:p>
                <a:pPr marL="114300" indent="0">
                  <a:buNone/>
                </a:pPr>
                <a14:m>
                  <m:oMathPara xmlns:m="http://schemas.openxmlformats.org/officeDocument/2006/math">
                    <m:oMathParaPr>
                      <m:jc m:val="centerGroup"/>
                    </m:oMathParaPr>
                    <m:oMath xmlns:m="http://schemas.openxmlformats.org/officeDocument/2006/math">
                      <m:sSub>
                        <m:sSubPr>
                          <m:ctrlPr>
                            <a:rPr lang="en-US" b="0" i="1" dirty="0" smtClean="0">
                              <a:solidFill>
                                <a:schemeClr val="tx1"/>
                              </a:solidFill>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dirty="0" smtClean="0">
                              <a:solidFill>
                                <a:schemeClr val="tx1"/>
                              </a:solidFill>
                              <a:latin typeface="Cambria Math" panose="02040503050406030204" pitchFamily="18" charset="0"/>
                            </a:rPr>
                            <m:t>𝑛</m:t>
                          </m:r>
                          <m:r>
                            <a:rPr lang="en-US" b="0"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𝑚</m:t>
                          </m:r>
                        </m:sub>
                      </m:sSub>
                      <m:r>
                        <a:rPr lang="en-US" b="0" i="1" dirty="0" smtClean="0">
                          <a:solidFill>
                            <a:schemeClr val="tx1"/>
                          </a:solidFill>
                          <a:latin typeface="Cambria Math" panose="02040503050406030204" pitchFamily="18" charset="0"/>
                        </a:rPr>
                        <m:t>→</m:t>
                      </m:r>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𝜇</m:t>
                          </m:r>
                        </m:e>
                        <m:sub>
                          <m:r>
                            <a:rPr lang="en-US" b="0" i="1" dirty="0" smtClean="0">
                              <a:solidFill>
                                <a:schemeClr val="tx1"/>
                              </a:solidFill>
                              <a:latin typeface="Cambria Math" panose="02040503050406030204" pitchFamily="18" charset="0"/>
                            </a:rPr>
                            <m:t>𝑥</m:t>
                          </m:r>
                        </m:sub>
                      </m:sSub>
                    </m:oMath>
                  </m:oMathPara>
                </a14:m>
                <a:endParaRPr lang="en-US" b="0" dirty="0">
                  <a:solidFill>
                    <a:schemeClr val="tx1"/>
                  </a:solidFill>
                </a:endParaRPr>
              </a:p>
              <a:p>
                <a:pPr marL="114300" indent="0">
                  <a:buNone/>
                </a:pPr>
                <a:r>
                  <a:rPr lang="en-US" dirty="0"/>
                  <a:t>exponentially fast (in the mean square sense) as </a:t>
                </a:r>
                <a:r>
                  <a:rPr lang="en-US" i="1" dirty="0"/>
                  <a:t>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oMath>
                </a14:m>
                <a:r>
                  <a:rPr lang="en-US" dirty="0"/>
                  <a:t>. Moreover, the</a:t>
                </a:r>
                <a:br>
                  <a:rPr lang="en-US" dirty="0"/>
                </a:br>
                <a:r>
                  <a:rPr lang="en-US" dirty="0"/>
                  <a:t>mean square prediction error </a:t>
                </a:r>
              </a:p>
              <a:p>
                <a:pPr marL="11430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𝑤</m:t>
                          </m:r>
                        </m:sub>
                        <m:sup>
                          <m:r>
                            <a:rPr lang="en-US" b="0" i="1" smtClean="0">
                              <a:latin typeface="Cambria Math" panose="02040503050406030204" pitchFamily="18" charset="0"/>
                            </a:rPr>
                            <m:t>2</m:t>
                          </m:r>
                        </m:sup>
                      </m:sSubSup>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m:t>
                          </m:r>
                          <m:r>
                            <m:rPr>
                              <m:brk m:alnAt="23"/>
                            </m:rPr>
                            <a:rPr lang="en-US" b="0" i="1" smtClean="0">
                              <a:latin typeface="Cambria Math" panose="02040503050406030204" pitchFamily="18" charset="0"/>
                            </a:rPr>
                            <m:t>0</m:t>
                          </m:r>
                        </m:sub>
                        <m:sup>
                          <m:r>
                            <a:rPr lang="en-US" b="0" i="1" smtClean="0">
                              <a:latin typeface="Cambria Math" panose="02040503050406030204" pitchFamily="18" charset="0"/>
                            </a:rPr>
                            <m:t>∞</m:t>
                          </m:r>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𝜓</m:t>
                              </m:r>
                            </m:e>
                            <m:sub>
                              <m:r>
                                <a:rPr lang="en-US" b="0" i="1" smtClean="0">
                                  <a:latin typeface="Cambria Math" panose="02040503050406030204" pitchFamily="18" charset="0"/>
                                </a:rPr>
                                <m:t>𝑗</m:t>
                              </m:r>
                            </m:sub>
                            <m:sup>
                              <m:r>
                                <a:rPr lang="en-US" b="0" i="1" smtClean="0">
                                  <a:latin typeface="Cambria Math" panose="02040503050406030204" pitchFamily="18" charset="0"/>
                                </a:rPr>
                                <m:t>2</m:t>
                              </m:r>
                            </m:sup>
                          </m:sSubSup>
                        </m:e>
                      </m:nary>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𝑥</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𝑥</m:t>
                          </m:r>
                        </m:sub>
                        <m:sup>
                          <m:r>
                            <a:rPr lang="en-US" b="0" i="1" smtClean="0">
                              <a:latin typeface="Cambria Math" panose="02040503050406030204" pitchFamily="18" charset="0"/>
                            </a:rPr>
                            <m:t>2</m:t>
                          </m:r>
                        </m:sup>
                      </m:sSubSup>
                    </m:oMath>
                  </m:oMathPara>
                </a14:m>
                <a:endParaRPr lang="en-US" dirty="0"/>
              </a:p>
              <a:p>
                <a:pPr marL="114300" indent="0">
                  <a:buNone/>
                </a:pPr>
                <a:r>
                  <a:rPr lang="en-US" dirty="0"/>
                  <a:t>exponentially fast as </a:t>
                </a:r>
                <a:r>
                  <a:rPr lang="en-US" i="1" dirty="0"/>
                  <a:t> </a:t>
                </a:r>
                <a14:m>
                  <m:oMath xmlns:m="http://schemas.openxmlformats.org/officeDocument/2006/math">
                    <m:r>
                      <a:rPr lang="en-US" i="1">
                        <a:latin typeface="Cambria Math" panose="02040503050406030204" pitchFamily="18" charset="0"/>
                      </a:rPr>
                      <m:t>𝑚</m:t>
                    </m:r>
                    <m:r>
                      <a:rPr lang="en-US" i="1">
                        <a:latin typeface="Cambria Math" panose="02040503050406030204" pitchFamily="18" charset="0"/>
                      </a:rPr>
                      <m:t>→∞</m:t>
                    </m:r>
                  </m:oMath>
                </a14:m>
                <a:r>
                  <a:rPr lang="en-US" dirty="0"/>
                  <a:t>.</a:t>
                </a:r>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710214" y="880111"/>
                <a:ext cx="11176986" cy="5476240"/>
              </a:xfrm>
              <a:blipFill>
                <a:blip r:embed="rId2"/>
                <a:stretch>
                  <a:fillRect b="-1780"/>
                </a:stretch>
              </a:blipFill>
            </p:spPr>
            <p:txBody>
              <a:bodyPr/>
              <a:lstStyle/>
              <a:p>
                <a:r>
                  <a:rPr lang="ru-UA">
                    <a:noFill/>
                  </a:rPr>
                  <a:t> </a:t>
                </a:r>
              </a:p>
            </p:txBody>
          </p:sp>
        </mc:Fallback>
      </mc:AlternateContent>
      <p:sp>
        <p:nvSpPr>
          <p:cNvPr id="2" name="Заголовок 1"/>
          <p:cNvSpPr>
            <a:spLocks noGrp="1"/>
          </p:cNvSpPr>
          <p:nvPr>
            <p:ph type="title"/>
          </p:nvPr>
        </p:nvSpPr>
        <p:spPr>
          <a:xfrm>
            <a:off x="-1" y="136526"/>
            <a:ext cx="11606981" cy="743586"/>
          </a:xfrm>
        </p:spPr>
        <p:txBody>
          <a:bodyPr>
            <a:normAutofit/>
          </a:bodyPr>
          <a:lstStyle/>
          <a:p>
            <a:r>
              <a:rPr lang="en-US" b="1" dirty="0"/>
              <a:t>Example 3.23 Long-Range Forecasts</a:t>
            </a:r>
            <a:r>
              <a:rPr lang="en-US" dirty="0"/>
              <a:t> </a:t>
            </a:r>
            <a:endParaRPr lang="ru-RU" dirty="0"/>
          </a:p>
        </p:txBody>
      </p:sp>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63</a:t>
            </a:fld>
            <a:endParaRPr lang="en-US" dirty="0"/>
          </a:p>
        </p:txBody>
      </p:sp>
    </p:spTree>
    <p:extLst>
      <p:ext uri="{BB962C8B-B14F-4D97-AF65-F5344CB8AC3E}">
        <p14:creationId xmlns:p14="http://schemas.microsoft.com/office/powerpoint/2010/main" val="35475606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710214" y="880111"/>
                <a:ext cx="11176986" cy="5476240"/>
              </a:xfrm>
            </p:spPr>
            <p:txBody>
              <a:bodyPr>
                <a:normAutofit/>
              </a:bodyPr>
              <a:lstStyle/>
              <a:p>
                <a:pPr marL="114300" indent="0">
                  <a:buNone/>
                </a:pPr>
                <a:r>
                  <a:rPr lang="en-US" dirty="0"/>
                  <a:t>When </a:t>
                </a:r>
                <a:r>
                  <a:rPr lang="en-US" i="1" dirty="0"/>
                  <a:t>n </a:t>
                </a:r>
                <a:r>
                  <a:rPr lang="en-US" dirty="0"/>
                  <a:t>is large, we would use the formula</a:t>
                </a:r>
              </a:p>
              <a:p>
                <a:pPr marL="114300" indent="0">
                  <a:buNone/>
                </a:pPr>
                <a14:m>
                  <m:oMathPara xmlns:m="http://schemas.openxmlformats.org/officeDocument/2006/math">
                    <m:oMathParaPr>
                      <m:jc m:val="centerGroup"/>
                    </m:oMathParaPr>
                    <m:oMath xmlns:m="http://schemas.openxmlformats.org/officeDocument/2006/math">
                      <m:sSub>
                        <m:sSubPr>
                          <m:ctrlPr>
                            <a:rPr lang="en-US" i="1" dirty="0">
                              <a:solidFill>
                                <a:schemeClr val="tx1"/>
                              </a:solidFill>
                              <a:latin typeface="Cambria Math" panose="02040503050406030204" pitchFamily="18" charset="0"/>
                            </a:rPr>
                          </m:ctrlPr>
                        </m:sSubPr>
                        <m:e>
                          <m:acc>
                            <m:accPr>
                              <m:chr m:val="̃"/>
                              <m:ctrlPr>
                                <a:rPr lang="en-US" i="1" dirty="0">
                                  <a:solidFill>
                                    <a:schemeClr val="tx1"/>
                                  </a:solidFill>
                                  <a:latin typeface="Cambria Math" panose="02040503050406030204" pitchFamily="18" charset="0"/>
                                </a:rPr>
                              </m:ctrlPr>
                            </m:accPr>
                            <m:e>
                              <m:r>
                                <a:rPr lang="en-US" i="1" dirty="0">
                                  <a:solidFill>
                                    <a:schemeClr val="tx1"/>
                                  </a:solidFill>
                                  <a:latin typeface="Cambria Math" panose="02040503050406030204" pitchFamily="18" charset="0"/>
                                </a:rPr>
                                <m:t>𝑥</m:t>
                              </m:r>
                            </m:e>
                          </m:acc>
                        </m:e>
                        <m:sub>
                          <m:r>
                            <a:rPr lang="en-US" i="1" dirty="0">
                              <a:solidFill>
                                <a:schemeClr val="tx1"/>
                              </a:solidFill>
                              <a:latin typeface="Cambria Math" panose="02040503050406030204" pitchFamily="18" charset="0"/>
                            </a:rPr>
                            <m:t>𝑛</m:t>
                          </m:r>
                          <m:r>
                            <a:rPr lang="en-US"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𝑚</m:t>
                          </m:r>
                        </m:sub>
                      </m:sSub>
                      <m:r>
                        <a:rPr lang="en-US" i="1" dirty="0">
                          <a:solidFill>
                            <a:schemeClr val="tx1"/>
                          </a:solidFill>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𝑚</m:t>
                          </m:r>
                          <m:r>
                            <a:rPr lang="en-US" i="1">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𝑗</m:t>
                              </m:r>
                            </m:sub>
                          </m:sSub>
                        </m:e>
                      </m:nary>
                      <m:r>
                        <a:rPr lang="en-US">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𝑚</m:t>
                          </m:r>
                        </m:sub>
                        <m:sup>
                          <m:r>
                            <a:rPr lang="en-US" i="1">
                              <a:latin typeface="Cambria Math" panose="02040503050406030204" pitchFamily="18" charset="0"/>
                            </a:rPr>
                            <m:t>∞</m:t>
                          </m:r>
                        </m:sup>
                        <m:e>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𝑗</m:t>
                              </m:r>
                            </m:sub>
                          </m:sSub>
                        </m:e>
                      </m:nary>
                      <m:r>
                        <a:rPr lang="en-US">
                          <a:latin typeface="Cambria Math" panose="02040503050406030204" pitchFamily="18" charset="0"/>
                        </a:rPr>
                        <m:t>,</m:t>
                      </m:r>
                    </m:oMath>
                  </m:oMathPara>
                </a14:m>
                <a:endParaRPr lang="en-US" dirty="0"/>
              </a:p>
              <a:p>
                <a:pPr marL="114300" indent="0">
                  <a:buNone/>
                </a:pPr>
                <a:r>
                  <a:rPr lang="en-US" dirty="0"/>
                  <a:t>by truncating, because we do not observe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 …}</m:t>
                    </m:r>
                  </m:oMath>
                </a14:m>
                <a:r>
                  <a:rPr lang="en-US" dirty="0"/>
                  <a:t> and only the data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m:t>
                    </m:r>
                  </m:oMath>
                </a14:m>
                <a:r>
                  <a:rPr lang="en-US" dirty="0"/>
                  <a:t> are available.</a:t>
                </a:r>
                <a:br>
                  <a:rPr lang="en-US" dirty="0"/>
                </a:br>
                <a:r>
                  <a:rPr lang="en-US" dirty="0"/>
                  <a:t>The </a:t>
                </a:r>
                <a:r>
                  <a:rPr lang="en-US" i="1" dirty="0"/>
                  <a:t>truncated predictor </a:t>
                </a:r>
                <a:r>
                  <a:rPr lang="en-US" dirty="0"/>
                  <a:t>is then written as </a:t>
                </a:r>
                <a:br>
                  <a:rPr lang="en-US" dirty="0"/>
                </a:br>
                <a14:m>
                  <m:oMathPara xmlns:m="http://schemas.openxmlformats.org/officeDocument/2006/math">
                    <m:oMathParaPr>
                      <m:jc m:val="centerGroup"/>
                    </m:oMathParaPr>
                    <m:oMath xmlns:m="http://schemas.openxmlformats.org/officeDocument/2006/math">
                      <m:sSub>
                        <m:sSubPr>
                          <m:ctrlPr>
                            <a:rPr lang="en-US" i="1" dirty="0">
                              <a:solidFill>
                                <a:schemeClr val="tx1"/>
                              </a:solidFill>
                              <a:latin typeface="Cambria Math" panose="02040503050406030204" pitchFamily="18" charset="0"/>
                            </a:rPr>
                          </m:ctrlPr>
                        </m:sSubPr>
                        <m:e>
                          <m:acc>
                            <m:accPr>
                              <m:chr m:val="̃"/>
                              <m:ctrlPr>
                                <a:rPr lang="en-US" i="1" dirty="0">
                                  <a:solidFill>
                                    <a:schemeClr val="tx1"/>
                                  </a:solidFill>
                                  <a:latin typeface="Cambria Math" panose="02040503050406030204" pitchFamily="18" charset="0"/>
                                </a:rPr>
                              </m:ctrlPr>
                            </m:accPr>
                            <m:e>
                              <m:r>
                                <a:rPr lang="en-US" i="1" dirty="0">
                                  <a:solidFill>
                                    <a:schemeClr val="tx1"/>
                                  </a:solidFill>
                                  <a:latin typeface="Cambria Math" panose="02040503050406030204" pitchFamily="18" charset="0"/>
                                </a:rPr>
                                <m:t>𝑥</m:t>
                              </m:r>
                            </m:e>
                          </m:acc>
                        </m:e>
                        <m:sub>
                          <m:r>
                            <a:rPr lang="en-US" i="1" dirty="0">
                              <a:solidFill>
                                <a:schemeClr val="tx1"/>
                              </a:solidFill>
                              <a:latin typeface="Cambria Math" panose="02040503050406030204" pitchFamily="18" charset="0"/>
                            </a:rPr>
                            <m:t>𝑛</m:t>
                          </m:r>
                          <m:r>
                            <a:rPr lang="en-US"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𝑚</m:t>
                          </m:r>
                        </m:sub>
                      </m:sSub>
                      <m:r>
                        <a:rPr lang="en-US" i="1" dirty="0">
                          <a:solidFill>
                            <a:schemeClr val="tx1"/>
                          </a:solidFill>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𝑚</m:t>
                          </m:r>
                          <m:r>
                            <a:rPr lang="en-US" i="1">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𝑗</m:t>
                              </m:r>
                            </m:sub>
                          </m:sSub>
                        </m:e>
                      </m:nary>
                      <m:r>
                        <a:rPr lang="en-US">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𝑚</m:t>
                          </m:r>
                        </m:sub>
                        <m:sup>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𝑗</m:t>
                              </m:r>
                            </m:sub>
                          </m:sSub>
                        </m:e>
                      </m:nary>
                      <m:r>
                        <a:rPr lang="en-US">
                          <a:latin typeface="Cambria Math" panose="02040503050406030204" pitchFamily="18" charset="0"/>
                        </a:rPr>
                        <m:t>,</m:t>
                      </m:r>
                    </m:oMath>
                  </m:oMathPara>
                </a14:m>
                <a:endParaRPr lang="en-US" dirty="0"/>
              </a:p>
              <a:p>
                <a:pPr marL="114300" indent="0">
                  <a:buNone/>
                </a:pPr>
                <a:endParaRPr lang="en-US" dirty="0"/>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710214" y="880111"/>
                <a:ext cx="11176986" cy="5476240"/>
              </a:xfrm>
              <a:blipFill>
                <a:blip r:embed="rId2"/>
                <a:stretch>
                  <a:fillRect l="-109"/>
                </a:stretch>
              </a:blipFill>
            </p:spPr>
            <p:txBody>
              <a:bodyPr/>
              <a:lstStyle/>
              <a:p>
                <a:r>
                  <a:rPr lang="ru-UA">
                    <a:noFill/>
                  </a:rPr>
                  <a:t> </a:t>
                </a:r>
              </a:p>
            </p:txBody>
          </p:sp>
        </mc:Fallback>
      </mc:AlternateContent>
      <p:sp>
        <p:nvSpPr>
          <p:cNvPr id="2" name="Заголовок 1"/>
          <p:cNvSpPr>
            <a:spLocks noGrp="1"/>
          </p:cNvSpPr>
          <p:nvPr>
            <p:ph type="title"/>
          </p:nvPr>
        </p:nvSpPr>
        <p:spPr>
          <a:xfrm>
            <a:off x="-1" y="136526"/>
            <a:ext cx="11606981" cy="743586"/>
          </a:xfrm>
        </p:spPr>
        <p:txBody>
          <a:bodyPr>
            <a:normAutofit/>
          </a:bodyPr>
          <a:lstStyle/>
          <a:p>
            <a:r>
              <a:rPr lang="en-US" b="1" dirty="0"/>
              <a:t>Truncated predictor</a:t>
            </a:r>
            <a:endParaRPr lang="ru-RU" dirty="0"/>
          </a:p>
        </p:txBody>
      </p:sp>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64</a:t>
            </a:fld>
            <a:endParaRPr lang="en-US" dirty="0"/>
          </a:p>
        </p:txBody>
      </p:sp>
    </p:spTree>
    <p:extLst>
      <p:ext uri="{BB962C8B-B14F-4D97-AF65-F5344CB8AC3E}">
        <p14:creationId xmlns:p14="http://schemas.microsoft.com/office/powerpoint/2010/main" val="3095194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710214" y="880111"/>
                <a:ext cx="11176986" cy="5476240"/>
              </a:xfrm>
            </p:spPr>
            <p:txBody>
              <a:bodyPr>
                <a:normAutofit/>
              </a:bodyPr>
              <a:lstStyle/>
              <a:p>
                <a:pPr marL="114300" indent="0">
                  <a:lnSpc>
                    <a:spcPct val="150000"/>
                  </a:lnSpc>
                  <a:buNone/>
                </a:pPr>
                <a:r>
                  <a:rPr lang="en-US" dirty="0"/>
                  <a:t>For ARMA(</a:t>
                </a:r>
                <a:r>
                  <a:rPr lang="en-US" dirty="0" err="1"/>
                  <a:t>p,q</a:t>
                </a:r>
                <a:r>
                  <a:rPr lang="en-US" dirty="0"/>
                  <a:t>) models, the </a:t>
                </a:r>
                <a:r>
                  <a:rPr lang="en-US" dirty="0">
                    <a:solidFill>
                      <a:srgbClr val="2F0BE3"/>
                    </a:solidFill>
                  </a:rPr>
                  <a:t>truncated predictors </a:t>
                </a:r>
                <a:r>
                  <a:rPr lang="en-US" dirty="0"/>
                  <a:t>for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=1,2,…,</m:t>
                    </m:r>
                  </m:oMath>
                </a14:m>
                <a:r>
                  <a:rPr lang="en-US" dirty="0"/>
                  <a:t> are</a:t>
                </a:r>
              </a:p>
              <a:p>
                <a:pPr marL="114300" indent="0">
                  <a:lnSpc>
                    <a:spcPct val="150000"/>
                  </a:lnSpc>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1</m:t>
                          </m:r>
                        </m:sub>
                      </m:sSub>
                      <m:sSubSup>
                        <m:sSubSupPr>
                          <m:ctrlPr>
                            <a:rPr lang="en-US" b="0" i="1" dirty="0"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dirty="0" smtClean="0">
                              <a:latin typeface="Cambria Math" panose="02040503050406030204" pitchFamily="18" charset="0"/>
                            </a:rPr>
                            <m:t>𝑛</m:t>
                          </m:r>
                          <m:r>
                            <a:rPr lang="en-US" b="0" i="1" dirty="0" smtClean="0">
                              <a:latin typeface="Cambria Math" panose="02040503050406030204" pitchFamily="18" charset="0"/>
                            </a:rPr>
                            <m:t>+</m:t>
                          </m:r>
                          <m:r>
                            <a:rPr lang="en-US" b="0" i="1" dirty="0" smtClean="0">
                              <a:latin typeface="Cambria Math" panose="02040503050406030204" pitchFamily="18" charset="0"/>
                            </a:rPr>
                            <m:t>𝑚</m:t>
                          </m:r>
                          <m:r>
                            <a:rPr lang="en-US" b="0" i="1" dirty="0" smtClean="0">
                              <a:latin typeface="Cambria Math" panose="02040503050406030204" pitchFamily="18" charset="0"/>
                            </a:rPr>
                            <m:t>−1</m:t>
                          </m:r>
                        </m:sub>
                        <m:sup>
                          <m:r>
                            <a:rPr lang="en-US" b="0" i="1" dirty="0" smtClean="0">
                              <a:latin typeface="Cambria Math" panose="02040503050406030204" pitchFamily="18" charset="0"/>
                            </a:rPr>
                            <m:t>𝑛</m:t>
                          </m:r>
                        </m:sup>
                      </m:sSubSup>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𝜙</m:t>
                          </m:r>
                        </m:e>
                        <m:sub>
                          <m:r>
                            <a:rPr lang="en-US" b="0" i="1" dirty="0" smtClean="0">
                              <a:latin typeface="Cambria Math" panose="02040503050406030204" pitchFamily="18" charset="0"/>
                            </a:rPr>
                            <m:t>𝑝</m:t>
                          </m:r>
                        </m:sub>
                      </m:sSub>
                      <m:sSubSup>
                        <m:sSubSupPr>
                          <m:ctrlPr>
                            <a:rPr lang="en-US" b="0" i="1" dirty="0" smtClean="0">
                              <a:latin typeface="Cambria Math" panose="02040503050406030204" pitchFamily="18" charset="0"/>
                            </a:rPr>
                          </m:ctrlPr>
                        </m:sSubSup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𝑥</m:t>
                              </m:r>
                            </m:e>
                          </m:acc>
                        </m:e>
                        <m:sub>
                          <m:r>
                            <a:rPr lang="en-US" b="0" i="1" dirty="0" smtClean="0">
                              <a:latin typeface="Cambria Math" panose="02040503050406030204" pitchFamily="18" charset="0"/>
                            </a:rPr>
                            <m:t>𝑛</m:t>
                          </m:r>
                          <m:r>
                            <a:rPr lang="en-US" b="0" i="1" dirty="0" smtClean="0">
                              <a:latin typeface="Cambria Math" panose="02040503050406030204" pitchFamily="18" charset="0"/>
                            </a:rPr>
                            <m:t>+</m:t>
                          </m:r>
                          <m:r>
                            <a:rPr lang="en-US" b="0" i="1" dirty="0" smtClean="0">
                              <a:latin typeface="Cambria Math" panose="02040503050406030204" pitchFamily="18" charset="0"/>
                            </a:rPr>
                            <m:t>𝑚</m:t>
                          </m:r>
                          <m:r>
                            <a:rPr lang="en-US" b="0" i="1" dirty="0" smtClean="0">
                              <a:latin typeface="Cambria Math" panose="02040503050406030204" pitchFamily="18" charset="0"/>
                            </a:rPr>
                            <m:t> −</m:t>
                          </m:r>
                          <m:r>
                            <a:rPr lang="en-US" b="0" i="1" dirty="0" smtClean="0">
                              <a:latin typeface="Cambria Math" panose="02040503050406030204" pitchFamily="18" charset="0"/>
                            </a:rPr>
                            <m:t>𝑝</m:t>
                          </m:r>
                        </m:sub>
                        <m:sup>
                          <m:r>
                            <a:rPr lang="en-US" b="0" i="1" dirty="0" smtClean="0">
                              <a:latin typeface="Cambria Math" panose="02040503050406030204" pitchFamily="18" charset="0"/>
                            </a:rPr>
                            <m:t>𝑛</m:t>
                          </m:r>
                        </m:sup>
                      </m:sSubSup>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𝜃</m:t>
                          </m:r>
                        </m:e>
                        <m:sub>
                          <m:r>
                            <a:rPr lang="en-US" b="0" i="1" dirty="0" smtClean="0">
                              <a:latin typeface="Cambria Math" panose="02040503050406030204" pitchFamily="18" charset="0"/>
                            </a:rPr>
                            <m:t>1</m:t>
                          </m:r>
                        </m:sub>
                      </m:sSub>
                      <m:sSubSup>
                        <m:sSubSupPr>
                          <m:ctrlPr>
                            <a:rPr lang="en-US" b="0" i="1" dirty="0" smtClean="0">
                              <a:latin typeface="Cambria Math" panose="02040503050406030204" pitchFamily="18" charset="0"/>
                            </a:rPr>
                          </m:ctrlPr>
                        </m:sSubSup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𝑤</m:t>
                              </m:r>
                            </m:e>
                          </m:acc>
                        </m:e>
                        <m:sub>
                          <m:r>
                            <a:rPr lang="en-US" b="0" i="1" dirty="0" smtClean="0">
                              <a:latin typeface="Cambria Math" panose="02040503050406030204" pitchFamily="18" charset="0"/>
                            </a:rPr>
                            <m:t>𝑛</m:t>
                          </m:r>
                          <m:r>
                            <a:rPr lang="en-US" b="0" i="1" dirty="0" smtClean="0">
                              <a:latin typeface="Cambria Math" panose="02040503050406030204" pitchFamily="18" charset="0"/>
                            </a:rPr>
                            <m:t>+</m:t>
                          </m:r>
                          <m:r>
                            <a:rPr lang="en-US" b="0" i="1" dirty="0" smtClean="0">
                              <a:latin typeface="Cambria Math" panose="02040503050406030204" pitchFamily="18" charset="0"/>
                            </a:rPr>
                            <m:t>𝑚</m:t>
                          </m:r>
                          <m:r>
                            <a:rPr lang="en-US" b="0" i="1" dirty="0" smtClean="0">
                              <a:latin typeface="Cambria Math" panose="02040503050406030204" pitchFamily="18" charset="0"/>
                            </a:rPr>
                            <m:t>−1</m:t>
                          </m:r>
                        </m:sub>
                        <m:sup>
                          <m:r>
                            <a:rPr lang="en-US" b="0" i="1" dirty="0" smtClean="0">
                              <a:latin typeface="Cambria Math" panose="02040503050406030204" pitchFamily="18" charset="0"/>
                            </a:rPr>
                            <m:t>𝑛</m:t>
                          </m:r>
                        </m:sup>
                      </m:sSubSup>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𝜃</m:t>
                          </m:r>
                        </m:e>
                        <m:sub>
                          <m:r>
                            <a:rPr lang="en-US" b="0" i="1" dirty="0" smtClean="0">
                              <a:latin typeface="Cambria Math" panose="02040503050406030204" pitchFamily="18" charset="0"/>
                            </a:rPr>
                            <m:t>𝑞</m:t>
                          </m:r>
                        </m:sub>
                      </m:sSub>
                      <m:sSubSup>
                        <m:sSubSupPr>
                          <m:ctrlPr>
                            <a:rPr lang="en-US" b="0" i="1" dirty="0" smtClean="0">
                              <a:latin typeface="Cambria Math" panose="02040503050406030204" pitchFamily="18" charset="0"/>
                            </a:rPr>
                          </m:ctrlPr>
                        </m:sSubSup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𝑤</m:t>
                              </m:r>
                            </m:e>
                          </m:acc>
                        </m:e>
                        <m:sub>
                          <m:r>
                            <a:rPr lang="en-US" b="0" i="1" dirty="0" smtClean="0">
                              <a:latin typeface="Cambria Math" panose="02040503050406030204" pitchFamily="18" charset="0"/>
                            </a:rPr>
                            <m:t>𝑛</m:t>
                          </m:r>
                          <m:r>
                            <a:rPr lang="en-US" b="0" i="1" dirty="0" smtClean="0">
                              <a:latin typeface="Cambria Math" panose="02040503050406030204" pitchFamily="18" charset="0"/>
                            </a:rPr>
                            <m:t>+</m:t>
                          </m:r>
                          <m:r>
                            <a:rPr lang="en-US" b="0" i="1" dirty="0" smtClean="0">
                              <a:latin typeface="Cambria Math" panose="02040503050406030204" pitchFamily="18" charset="0"/>
                            </a:rPr>
                            <m:t>𝑚</m:t>
                          </m:r>
                          <m:r>
                            <a:rPr lang="en-US" b="0" i="1" dirty="0" smtClean="0">
                              <a:latin typeface="Cambria Math" panose="02040503050406030204" pitchFamily="18" charset="0"/>
                            </a:rPr>
                            <m:t>−</m:t>
                          </m:r>
                          <m:r>
                            <a:rPr lang="en-US" b="0" i="1" dirty="0" smtClean="0">
                              <a:latin typeface="Cambria Math" panose="02040503050406030204" pitchFamily="18" charset="0"/>
                            </a:rPr>
                            <m:t>𝑞</m:t>
                          </m:r>
                        </m:sub>
                        <m:sup>
                          <m:r>
                            <a:rPr lang="en-US" b="0" i="1" dirty="0" smtClean="0">
                              <a:latin typeface="Cambria Math" panose="02040503050406030204" pitchFamily="18" charset="0"/>
                            </a:rPr>
                            <m:t>𝑛</m:t>
                          </m:r>
                        </m:sup>
                      </m:sSubSup>
                      <m:r>
                        <a:rPr lang="en-US" b="0" i="1" dirty="0" smtClean="0">
                          <a:latin typeface="Cambria Math" panose="02040503050406030204" pitchFamily="18" charset="0"/>
                        </a:rPr>
                        <m:t>,</m:t>
                      </m:r>
                    </m:oMath>
                  </m:oMathPara>
                </a14:m>
                <a:endParaRPr lang="en-US" b="0" dirty="0"/>
              </a:p>
              <a:p>
                <a:pPr marL="114300" indent="0">
                  <a:lnSpc>
                    <a:spcPct val="150000"/>
                  </a:lnSpc>
                  <a:buNone/>
                </a:pPr>
                <a:r>
                  <a:rPr lang="en-US" dirty="0"/>
                  <a:t>where </a:t>
                </a:r>
                <a14:m>
                  <m:oMath xmlns:m="http://schemas.openxmlformats.org/officeDocument/2006/math">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𝑡</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 </m:t>
                    </m:r>
                  </m:oMath>
                </a14:m>
                <a:r>
                  <a:rPr lang="en-US" dirty="0"/>
                  <a:t> for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𝑛</m:t>
                    </m:r>
                  </m:oMath>
                </a14:m>
                <a:r>
                  <a:rPr lang="en-US" dirty="0"/>
                  <a:t> and </a:t>
                </a:r>
                <a14:m>
                  <m:oMath xmlns:m="http://schemas.openxmlformats.org/officeDocument/2006/math">
                    <m:sSubSup>
                      <m:sSubSupPr>
                        <m:ctrlPr>
                          <a:rPr lang="en-US" b="0" i="1" dirty="0"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dirty="0" smtClean="0">
                            <a:latin typeface="Cambria Math" panose="02040503050406030204" pitchFamily="18" charset="0"/>
                          </a:rPr>
                          <m:t>𝑡</m:t>
                        </m:r>
                      </m:sub>
                      <m:sup>
                        <m:r>
                          <a:rPr lang="en-US" b="0" i="1" dirty="0" smtClean="0">
                            <a:latin typeface="Cambria Math" panose="02040503050406030204" pitchFamily="18" charset="0"/>
                          </a:rPr>
                          <m:t>𝑛</m:t>
                        </m:r>
                      </m:sup>
                    </m:sSubSup>
                    <m:r>
                      <a:rPr lang="en-US" b="0" i="1" dirty="0" smtClean="0">
                        <a:latin typeface="Cambria Math" panose="02040503050406030204" pitchFamily="18" charset="0"/>
                      </a:rPr>
                      <m:t>=0</m:t>
                    </m:r>
                  </m:oMath>
                </a14:m>
                <a:r>
                  <a:rPr lang="en-US" dirty="0"/>
                  <a:t> for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≤0.</m:t>
                    </m:r>
                  </m:oMath>
                </a14:m>
                <a:r>
                  <a:rPr lang="en-US" dirty="0"/>
                  <a:t> </a:t>
                </a:r>
              </a:p>
              <a:p>
                <a:pPr marL="114300" indent="0">
                  <a:lnSpc>
                    <a:spcPct val="150000"/>
                  </a:lnSpc>
                  <a:buNone/>
                </a:pPr>
                <a:r>
                  <a:rPr lang="en-US" dirty="0"/>
                  <a:t>The </a:t>
                </a:r>
                <a:r>
                  <a:rPr lang="en-US" dirty="0">
                    <a:solidFill>
                      <a:srgbClr val="2F0BE3"/>
                    </a:solidFill>
                  </a:rPr>
                  <a:t>truncated prediction errors </a:t>
                </a:r>
                <a:r>
                  <a:rPr lang="en-US" dirty="0"/>
                  <a:t>are given by: </a:t>
                </a:r>
                <a:endParaRPr lang="ru-RU" dirty="0"/>
              </a:p>
              <a:p>
                <a:pPr marL="114300" indent="0">
                  <a:lnSpc>
                    <a:spcPct val="150000"/>
                  </a:lnSpc>
                  <a:buNone/>
                </a:pPr>
                <a14:m>
                  <m:oMathPara xmlns:m="http://schemas.openxmlformats.org/officeDocument/2006/math">
                    <m:oMathParaPr>
                      <m:jc m:val="centerGroup"/>
                    </m:oMathParaPr>
                    <m:oMath xmlns:m="http://schemas.openxmlformats.org/officeDocument/2006/math">
                      <m:sSubSup>
                        <m:sSubSupPr>
                          <m:ctrlPr>
                            <a:rPr lang="en-US" b="0" i="1" dirty="0"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𝑤</m:t>
                              </m:r>
                            </m:e>
                          </m:acc>
                        </m:e>
                        <m:sub>
                          <m:r>
                            <a:rPr lang="en-US" b="0" i="1" dirty="0" smtClean="0">
                              <a:latin typeface="Cambria Math" panose="02040503050406030204" pitchFamily="18" charset="0"/>
                            </a:rPr>
                            <m:t>𝑡</m:t>
                          </m:r>
                        </m:sub>
                        <m:sup>
                          <m:r>
                            <a:rPr lang="en-US" b="0" i="1" dirty="0" smtClean="0">
                              <a:latin typeface="Cambria Math" panose="02040503050406030204" pitchFamily="18" charset="0"/>
                            </a:rPr>
                            <m:t>𝑛</m:t>
                          </m:r>
                        </m:sup>
                      </m:sSubSup>
                      <m:r>
                        <a:rPr lang="en-US" b="0" i="1" dirty="0" smtClean="0">
                          <a:latin typeface="Cambria Math" panose="02040503050406030204" pitchFamily="18" charset="0"/>
                        </a:rPr>
                        <m:t>=0</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for</m:t>
                      </m:r>
                      <m:r>
                        <a:rPr lang="en-US" b="0" i="0" dirty="0" smtClean="0">
                          <a:latin typeface="Cambria Math" panose="02040503050406030204" pitchFamily="18" charset="0"/>
                        </a:rPr>
                        <m:t>  </m:t>
                      </m:r>
                      <m:r>
                        <a:rPr lang="en-US" b="0" i="1" dirty="0" smtClean="0">
                          <a:latin typeface="Cambria Math" panose="02040503050406030204" pitchFamily="18" charset="0"/>
                        </a:rPr>
                        <m:t>𝑡</m:t>
                      </m:r>
                      <m:r>
                        <a:rPr lang="en-US" b="0" i="1" dirty="0" smtClean="0">
                          <a:latin typeface="Cambria Math" panose="02040503050406030204" pitchFamily="18" charset="0"/>
                        </a:rPr>
                        <m:t>≤0 </m:t>
                      </m:r>
                      <m:r>
                        <m:rPr>
                          <m:sty m:val="p"/>
                        </m:rPr>
                        <a:rPr lang="en-US" b="0" i="0" dirty="0" smtClean="0">
                          <a:latin typeface="Cambria Math" panose="02040503050406030204" pitchFamily="18" charset="0"/>
                        </a:rPr>
                        <m:t>or</m:t>
                      </m:r>
                      <m:r>
                        <a:rPr lang="en-US" b="0" i="1" dirty="0" smtClean="0">
                          <a:latin typeface="Cambria Math" panose="02040503050406030204" pitchFamily="18" charset="0"/>
                        </a:rPr>
                        <m:t> </m:t>
                      </m:r>
                      <m:r>
                        <a:rPr lang="en-US" b="0" i="1" dirty="0" smtClean="0">
                          <a:latin typeface="Cambria Math" panose="02040503050406030204" pitchFamily="18" charset="0"/>
                        </a:rPr>
                        <m:t>𝑡</m:t>
                      </m:r>
                      <m:r>
                        <a:rPr lang="en-US" b="0" i="1" dirty="0" smtClean="0">
                          <a:latin typeface="Cambria Math" panose="02040503050406030204" pitchFamily="18" charset="0"/>
                        </a:rPr>
                        <m:t>&gt;</m:t>
                      </m:r>
                      <m:r>
                        <a:rPr lang="en-US" b="0" i="1" dirty="0" smtClean="0">
                          <a:latin typeface="Cambria Math" panose="02040503050406030204" pitchFamily="18" charset="0"/>
                        </a:rPr>
                        <m:t>𝑛</m:t>
                      </m:r>
                    </m:oMath>
                  </m:oMathPara>
                </a14:m>
                <a:endParaRPr lang="en-US" dirty="0"/>
              </a:p>
              <a:p>
                <a:pPr marL="114300" indent="0">
                  <a:lnSpc>
                    <a:spcPct val="150000"/>
                  </a:lnSpc>
                  <a:buNone/>
                </a:pPr>
                <a14:m>
                  <m:oMathPara xmlns:m="http://schemas.openxmlformats.org/officeDocument/2006/math">
                    <m:oMathParaPr>
                      <m:jc m:val="centerGroup"/>
                    </m:oMathParaPr>
                    <m:oMath xmlns:m="http://schemas.openxmlformats.org/officeDocument/2006/math">
                      <m:sSubSup>
                        <m:sSubSupPr>
                          <m:ctrlPr>
                            <a:rPr lang="en-US" b="0" i="1" dirty="0"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𝑤</m:t>
                              </m:r>
                            </m:e>
                          </m:acc>
                        </m:e>
                        <m:sub>
                          <m:r>
                            <a:rPr lang="en-US" b="0" i="1" dirty="0" smtClean="0">
                              <a:latin typeface="Cambria Math" panose="02040503050406030204" pitchFamily="18" charset="0"/>
                            </a:rPr>
                            <m:t>𝑡</m:t>
                          </m:r>
                        </m:sub>
                        <m:sup>
                          <m:r>
                            <a:rPr lang="en-US" b="0" i="1" dirty="0" smtClean="0">
                              <a:latin typeface="Cambria Math" panose="02040503050406030204" pitchFamily="18" charset="0"/>
                            </a:rPr>
                            <m:t>𝑛</m:t>
                          </m:r>
                        </m:sup>
                      </m:sSubSup>
                      <m:r>
                        <a:rPr lang="en-US" b="0" i="1" dirty="0" smtClean="0">
                          <a:latin typeface="Cambria Math" panose="02040503050406030204" pitchFamily="18" charset="0"/>
                        </a:rPr>
                        <m:t>=</m:t>
                      </m:r>
                      <m:r>
                        <a:rPr lang="en-US" b="0" i="1" dirty="0" smtClean="0">
                          <a:latin typeface="Cambria Math" panose="02040503050406030204" pitchFamily="18" charset="0"/>
                        </a:rPr>
                        <m:t>𝜙</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𝐵</m:t>
                          </m:r>
                        </m:e>
                      </m:d>
                      <m:sSubSup>
                        <m:sSubSupPr>
                          <m:ctrlPr>
                            <a:rPr lang="en-US" b="0" i="1" dirty="0" smtClean="0">
                              <a:latin typeface="Cambria Math" panose="02040503050406030204" pitchFamily="18" charset="0"/>
                            </a:rPr>
                          </m:ctrlPr>
                        </m:sSubSup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𝑥</m:t>
                              </m:r>
                            </m:e>
                          </m:acc>
                        </m:e>
                        <m:sub>
                          <m:r>
                            <a:rPr lang="en-US" b="0" i="1" dirty="0" smtClean="0">
                              <a:latin typeface="Cambria Math" panose="02040503050406030204" pitchFamily="18" charset="0"/>
                            </a:rPr>
                            <m:t>𝑡</m:t>
                          </m:r>
                        </m:sub>
                        <m:sup>
                          <m:r>
                            <a:rPr lang="en-US" b="0" i="1" dirty="0" smtClean="0">
                              <a:latin typeface="Cambria Math" panose="02040503050406030204" pitchFamily="18" charset="0"/>
                            </a:rPr>
                            <m:t>𝑛</m:t>
                          </m:r>
                        </m:sup>
                      </m:sSubSup>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𝜃</m:t>
                          </m:r>
                        </m:e>
                        <m:sub>
                          <m:r>
                            <a:rPr lang="en-US" b="0" i="1" dirty="0" smtClean="0">
                              <a:latin typeface="Cambria Math" panose="02040503050406030204" pitchFamily="18" charset="0"/>
                            </a:rPr>
                            <m:t>1</m:t>
                          </m:r>
                        </m:sub>
                      </m:sSub>
                      <m:sSubSup>
                        <m:sSubSupPr>
                          <m:ctrlPr>
                            <a:rPr lang="en-US" b="0" i="1" dirty="0" smtClean="0">
                              <a:latin typeface="Cambria Math" panose="02040503050406030204" pitchFamily="18" charset="0"/>
                            </a:rPr>
                          </m:ctrlPr>
                        </m:sSubSup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𝑤</m:t>
                              </m:r>
                            </m:e>
                          </m:acc>
                        </m:e>
                        <m:sub>
                          <m:r>
                            <a:rPr lang="en-US" b="0" i="1" dirty="0" smtClean="0">
                              <a:latin typeface="Cambria Math" panose="02040503050406030204" pitchFamily="18" charset="0"/>
                            </a:rPr>
                            <m:t>𝑡</m:t>
                          </m:r>
                          <m:r>
                            <a:rPr lang="en-US" b="0" i="1" dirty="0" smtClean="0">
                              <a:latin typeface="Cambria Math" panose="02040503050406030204" pitchFamily="18" charset="0"/>
                            </a:rPr>
                            <m:t>−1</m:t>
                          </m:r>
                        </m:sub>
                        <m:sup>
                          <m:r>
                            <a:rPr lang="en-US" b="0" i="1" dirty="0" smtClean="0">
                              <a:latin typeface="Cambria Math" panose="02040503050406030204" pitchFamily="18" charset="0"/>
                            </a:rPr>
                            <m:t>𝑛</m:t>
                          </m:r>
                        </m:sup>
                      </m:sSubSup>
                      <m:r>
                        <a:rPr lang="ru-RU" b="0" i="1" dirty="0" smtClean="0">
                          <a:latin typeface="Cambria Math" panose="02040503050406030204" pitchFamily="18" charset="0"/>
                        </a:rPr>
                        <m:t>−</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𝜃</m:t>
                          </m:r>
                        </m:e>
                        <m:sub>
                          <m:r>
                            <a:rPr lang="en-US" b="0" i="1" dirty="0" smtClean="0">
                              <a:latin typeface="Cambria Math" panose="02040503050406030204" pitchFamily="18" charset="0"/>
                            </a:rPr>
                            <m:t>𝑞</m:t>
                          </m:r>
                        </m:sub>
                      </m:sSub>
                      <m:sSubSup>
                        <m:sSubSupPr>
                          <m:ctrlPr>
                            <a:rPr lang="en-US" b="0" i="1" dirty="0" smtClean="0">
                              <a:latin typeface="Cambria Math" panose="02040503050406030204" pitchFamily="18" charset="0"/>
                            </a:rPr>
                          </m:ctrlPr>
                        </m:sSubSup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𝑤</m:t>
                              </m:r>
                            </m:e>
                          </m:acc>
                        </m:e>
                        <m:sub>
                          <m:r>
                            <a:rPr lang="en-US" b="0" i="1" dirty="0" smtClean="0">
                              <a:latin typeface="Cambria Math" panose="02040503050406030204" pitchFamily="18" charset="0"/>
                            </a:rPr>
                            <m:t>𝑡</m:t>
                          </m:r>
                          <m:r>
                            <a:rPr lang="en-US" b="0" i="1" dirty="0" smtClean="0">
                              <a:latin typeface="Cambria Math" panose="02040503050406030204" pitchFamily="18" charset="0"/>
                            </a:rPr>
                            <m:t>−</m:t>
                          </m:r>
                          <m:r>
                            <a:rPr lang="en-US" b="0" i="1" dirty="0" smtClean="0">
                              <a:latin typeface="Cambria Math" panose="02040503050406030204" pitchFamily="18" charset="0"/>
                            </a:rPr>
                            <m:t>𝑞</m:t>
                          </m:r>
                        </m:sub>
                        <m:sup>
                          <m:r>
                            <a:rPr lang="en-US" b="0" i="1" dirty="0" smtClean="0">
                              <a:latin typeface="Cambria Math" panose="02040503050406030204" pitchFamily="18" charset="0"/>
                            </a:rPr>
                            <m:t>𝑛</m:t>
                          </m:r>
                        </m:sup>
                      </m:sSubSup>
                      <m:r>
                        <a:rPr lang="en-US" b="0" i="1" dirty="0" smtClean="0">
                          <a:latin typeface="Cambria Math" panose="02040503050406030204" pitchFamily="18" charset="0"/>
                        </a:rPr>
                        <m:t>  </m:t>
                      </m:r>
                      <m:r>
                        <m:rPr>
                          <m:sty m:val="p"/>
                        </m:rPr>
                        <a:rPr lang="en-US" b="0" i="0" dirty="0" smtClean="0">
                          <a:latin typeface="Cambria Math" panose="02040503050406030204" pitchFamily="18" charset="0"/>
                        </a:rPr>
                        <m:t>for</m:t>
                      </m:r>
                      <m:r>
                        <a:rPr lang="en-US" b="0" i="1" dirty="0" smtClean="0">
                          <a:latin typeface="Cambria Math" panose="02040503050406030204" pitchFamily="18" charset="0"/>
                        </a:rPr>
                        <m:t>   1≤</m:t>
                      </m:r>
                      <m:r>
                        <a:rPr lang="en-US" b="0" i="1" dirty="0" smtClean="0">
                          <a:latin typeface="Cambria Math" panose="02040503050406030204" pitchFamily="18" charset="0"/>
                        </a:rPr>
                        <m:t>𝑡</m:t>
                      </m:r>
                      <m:r>
                        <a:rPr lang="en-US" b="0" i="1" dirty="0" smtClean="0">
                          <a:latin typeface="Cambria Math" panose="02040503050406030204" pitchFamily="18" charset="0"/>
                        </a:rPr>
                        <m:t>≤</m:t>
                      </m:r>
                      <m:r>
                        <a:rPr lang="en-US" b="0" i="1" dirty="0" smtClean="0">
                          <a:latin typeface="Cambria Math" panose="02040503050406030204" pitchFamily="18" charset="0"/>
                        </a:rPr>
                        <m:t>𝑛</m:t>
                      </m:r>
                      <m:r>
                        <a:rPr lang="en-US" b="0" i="1" dirty="0" smtClean="0">
                          <a:latin typeface="Cambria Math" panose="02040503050406030204" pitchFamily="18" charset="0"/>
                        </a:rPr>
                        <m:t>. </m:t>
                      </m:r>
                    </m:oMath>
                  </m:oMathPara>
                </a14:m>
                <a:endParaRPr lang="en-US" dirty="0"/>
              </a:p>
              <a:p>
                <a:pPr marL="114300" indent="0">
                  <a:buNone/>
                </a:pPr>
                <a:endParaRPr lang="en-US" dirty="0"/>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710214" y="880111"/>
                <a:ext cx="11176986" cy="5476240"/>
              </a:xfrm>
              <a:blipFill>
                <a:blip r:embed="rId2"/>
                <a:stretch>
                  <a:fillRect l="-109"/>
                </a:stretch>
              </a:blipFill>
            </p:spPr>
            <p:txBody>
              <a:bodyPr/>
              <a:lstStyle/>
              <a:p>
                <a:r>
                  <a:rPr lang="ru-UA">
                    <a:noFill/>
                  </a:rPr>
                  <a:t> </a:t>
                </a:r>
              </a:p>
            </p:txBody>
          </p:sp>
        </mc:Fallback>
      </mc:AlternateContent>
      <p:sp>
        <p:nvSpPr>
          <p:cNvPr id="2" name="Заголовок 1"/>
          <p:cNvSpPr>
            <a:spLocks noGrp="1"/>
          </p:cNvSpPr>
          <p:nvPr>
            <p:ph type="title"/>
          </p:nvPr>
        </p:nvSpPr>
        <p:spPr>
          <a:xfrm>
            <a:off x="-1" y="136526"/>
            <a:ext cx="11606981" cy="743586"/>
          </a:xfrm>
        </p:spPr>
        <p:txBody>
          <a:bodyPr>
            <a:normAutofit/>
          </a:bodyPr>
          <a:lstStyle/>
          <a:p>
            <a:r>
              <a:rPr lang="en-US" b="1" dirty="0"/>
              <a:t>Property 3.7 Truncated Prediction for ARMA</a:t>
            </a:r>
            <a:r>
              <a:rPr lang="en-US" dirty="0"/>
              <a:t> </a:t>
            </a:r>
            <a:endParaRPr lang="ru-RU" dirty="0"/>
          </a:p>
        </p:txBody>
      </p:sp>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65</a:t>
            </a:fld>
            <a:endParaRPr lang="en-US" dirty="0"/>
          </a:p>
        </p:txBody>
      </p:sp>
    </p:spTree>
    <p:extLst>
      <p:ext uri="{BB962C8B-B14F-4D97-AF65-F5344CB8AC3E}">
        <p14:creationId xmlns:p14="http://schemas.microsoft.com/office/powerpoint/2010/main" val="5542778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710214" y="880111"/>
                <a:ext cx="11176986" cy="5476240"/>
              </a:xfrm>
            </p:spPr>
            <p:txBody>
              <a:bodyPr>
                <a:normAutofit fontScale="92500" lnSpcReduction="10000"/>
              </a:bodyPr>
              <a:lstStyle/>
              <a:p>
                <a:pPr marL="114300" indent="0">
                  <a:lnSpc>
                    <a:spcPct val="100000"/>
                  </a:lnSpc>
                  <a:buNone/>
                </a:pPr>
                <a:r>
                  <a:rPr lang="en-US" dirty="0"/>
                  <a:t>Given data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 </m:t>
                    </m:r>
                  </m:oMath>
                </a14:m>
                <a:r>
                  <a:rPr lang="en-US" dirty="0"/>
                  <a:t> for forecasting purposes, write the model as </a:t>
                </a:r>
              </a:p>
              <a:p>
                <a:pPr marL="114300" indent="0">
                  <a:lnSpc>
                    <a:spcPct val="100000"/>
                  </a:lnSpc>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𝜙</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𝑛</m:t>
                          </m:r>
                        </m:sub>
                      </m:sSub>
                      <m:r>
                        <a:rPr lang="en-US" b="0" i="1" smtClean="0">
                          <a:latin typeface="Cambria Math" panose="02040503050406030204" pitchFamily="18" charset="0"/>
                        </a:rPr>
                        <m:t>.</m:t>
                      </m:r>
                    </m:oMath>
                  </m:oMathPara>
                </a14:m>
                <a:endParaRPr lang="en-US" b="0" dirty="0"/>
              </a:p>
              <a:p>
                <a:pPr marL="114300" indent="0">
                  <a:lnSpc>
                    <a:spcPct val="100000"/>
                  </a:lnSpc>
                  <a:buNone/>
                </a:pPr>
                <a:r>
                  <a:rPr lang="en-US" dirty="0"/>
                  <a:t>Then, based on the formula for the truncated predictors from Property 3.7,</a:t>
                </a:r>
              </a:p>
              <a:p>
                <a:pPr marL="114300" indent="0">
                  <a:lnSpc>
                    <a:spcPct val="100000"/>
                  </a:lnSpc>
                  <a:buNone/>
                </a:pPr>
                <a:r>
                  <a:rPr lang="en-US" dirty="0"/>
                  <a:t>the one-step-ahead truncated forecast is</a:t>
                </a:r>
              </a:p>
              <a:p>
                <a:pPr marL="114300" indent="0">
                  <a:lnSpc>
                    <a:spcPct val="100000"/>
                  </a:lnSpc>
                  <a:buNone/>
                </a:pPr>
                <a14:m>
                  <m:oMathPara xmlns:m="http://schemas.openxmlformats.org/officeDocument/2006/math">
                    <m:oMathParaPr>
                      <m:jc m:val="centerGroup"/>
                    </m:oMathParaPr>
                    <m:oMath xmlns:m="http://schemas.openxmlformats.org/officeDocument/2006/math">
                      <m:sSubSup>
                        <m:sSubSupPr>
                          <m:ctrlPr>
                            <a:rPr lang="en-US" b="0" i="1" dirty="0"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dirty="0" smtClean="0">
                              <a:latin typeface="Cambria Math" panose="02040503050406030204" pitchFamily="18" charset="0"/>
                            </a:rPr>
                            <m:t>𝑛</m:t>
                          </m:r>
                          <m:r>
                            <a:rPr lang="en-US" b="0" i="1" dirty="0" smtClean="0">
                              <a:latin typeface="Cambria Math" panose="02040503050406030204" pitchFamily="18" charset="0"/>
                            </a:rPr>
                            <m:t>+1</m:t>
                          </m:r>
                        </m:sub>
                        <m:sup>
                          <m:r>
                            <a:rPr lang="en-US" b="0" i="1" dirty="0" smtClean="0">
                              <a:latin typeface="Cambria Math" panose="02040503050406030204" pitchFamily="18" charset="0"/>
                            </a:rPr>
                            <m:t>𝑛</m:t>
                          </m:r>
                        </m:sup>
                      </m:sSubSup>
                      <m:r>
                        <a:rPr lang="en-US" b="0" i="1" dirty="0" smtClean="0">
                          <a:latin typeface="Cambria Math" panose="02040503050406030204" pitchFamily="18" charset="0"/>
                        </a:rPr>
                        <m:t>=</m:t>
                      </m:r>
                      <m:r>
                        <a:rPr lang="en-US" b="0" i="1" dirty="0" smtClean="0">
                          <a:latin typeface="Cambria Math" panose="02040503050406030204" pitchFamily="18" charset="0"/>
                        </a:rPr>
                        <m:t>𝜙</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𝑛</m:t>
                          </m:r>
                        </m:sub>
                      </m:sSub>
                      <m:r>
                        <a:rPr lang="en-US" b="0" i="1" dirty="0" smtClean="0">
                          <a:latin typeface="Cambria Math" panose="02040503050406030204" pitchFamily="18" charset="0"/>
                        </a:rPr>
                        <m:t>+0+</m:t>
                      </m:r>
                      <m:r>
                        <a:rPr lang="en-US" b="0" i="1" dirty="0" smtClean="0">
                          <a:latin typeface="Cambria Math" panose="02040503050406030204" pitchFamily="18" charset="0"/>
                        </a:rPr>
                        <m:t>𝜃</m:t>
                      </m:r>
                      <m:sSubSup>
                        <m:sSubSupPr>
                          <m:ctrlPr>
                            <a:rPr lang="en-US" b="0" i="1" dirty="0" smtClean="0">
                              <a:latin typeface="Cambria Math" panose="02040503050406030204" pitchFamily="18" charset="0"/>
                            </a:rPr>
                          </m:ctrlPr>
                        </m:sSubSup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𝑤</m:t>
                              </m:r>
                            </m:e>
                          </m:acc>
                        </m:e>
                        <m:sub>
                          <m:r>
                            <a:rPr lang="en-US" b="0" i="1" dirty="0" smtClean="0">
                              <a:latin typeface="Cambria Math" panose="02040503050406030204" pitchFamily="18" charset="0"/>
                            </a:rPr>
                            <m:t>𝑛</m:t>
                          </m:r>
                        </m:sub>
                        <m:sup>
                          <m:r>
                            <a:rPr lang="en-US" b="0" i="1" dirty="0" smtClean="0">
                              <a:latin typeface="Cambria Math" panose="02040503050406030204" pitchFamily="18" charset="0"/>
                            </a:rPr>
                            <m:t>𝑛</m:t>
                          </m:r>
                        </m:sup>
                      </m:sSubSup>
                      <m:r>
                        <a:rPr lang="en-US" b="0" i="1" dirty="0" smtClean="0">
                          <a:latin typeface="Cambria Math" panose="02040503050406030204" pitchFamily="18" charset="0"/>
                        </a:rPr>
                        <m:t>.</m:t>
                      </m:r>
                    </m:oMath>
                  </m:oMathPara>
                </a14:m>
                <a:endParaRPr lang="en-US" b="0" dirty="0"/>
              </a:p>
              <a:p>
                <a:pPr marL="114300" indent="0">
                  <a:lnSpc>
                    <a:spcPct val="100000"/>
                  </a:lnSpc>
                  <a:buNone/>
                </a:pPr>
                <a:r>
                  <a:rPr lang="en-US" dirty="0"/>
                  <a:t>For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≥2, </m:t>
                    </m:r>
                  </m:oMath>
                </a14:m>
                <a:r>
                  <a:rPr lang="en-US" dirty="0"/>
                  <a:t> we have</a:t>
                </a:r>
              </a:p>
              <a:p>
                <a:pPr marL="114300" indent="0">
                  <a:lnSpc>
                    <a:spcPct val="100000"/>
                  </a:lnSpc>
                  <a:buNone/>
                </a:pPr>
                <a14:m>
                  <m:oMathPara xmlns:m="http://schemas.openxmlformats.org/officeDocument/2006/math">
                    <m:oMathParaPr>
                      <m:jc m:val="centerGroup"/>
                    </m:oMathParaPr>
                    <m:oMath xmlns:m="http://schemas.openxmlformats.org/officeDocument/2006/math">
                      <m:sSubSup>
                        <m:sSubSupPr>
                          <m:ctrlPr>
                            <a:rPr lang="en-US" b="0" i="1" dirty="0"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dirty="0" smtClean="0">
                              <a:latin typeface="Cambria Math" panose="02040503050406030204" pitchFamily="18" charset="0"/>
                            </a:rPr>
                            <m:t>𝑛</m:t>
                          </m:r>
                          <m:r>
                            <a:rPr lang="en-US" b="0" i="1" dirty="0" smtClean="0">
                              <a:latin typeface="Cambria Math" panose="02040503050406030204" pitchFamily="18" charset="0"/>
                            </a:rPr>
                            <m:t>+</m:t>
                          </m:r>
                          <m:r>
                            <a:rPr lang="en-US" b="0" i="1" dirty="0" smtClean="0">
                              <a:latin typeface="Cambria Math" panose="02040503050406030204" pitchFamily="18" charset="0"/>
                            </a:rPr>
                            <m:t>𝑚</m:t>
                          </m:r>
                        </m:sub>
                        <m:sup>
                          <m:r>
                            <a:rPr lang="en-US" b="0" i="1" dirty="0" smtClean="0">
                              <a:latin typeface="Cambria Math" panose="02040503050406030204" pitchFamily="18" charset="0"/>
                            </a:rPr>
                            <m:t>𝑛</m:t>
                          </m:r>
                        </m:sup>
                      </m:sSubSup>
                      <m:r>
                        <a:rPr lang="en-US" b="0" i="1" dirty="0" smtClean="0">
                          <a:latin typeface="Cambria Math" panose="02040503050406030204" pitchFamily="18" charset="0"/>
                        </a:rPr>
                        <m:t>=</m:t>
                      </m:r>
                      <m:r>
                        <a:rPr lang="en-US" b="0" i="1" dirty="0" smtClean="0">
                          <a:latin typeface="Cambria Math" panose="02040503050406030204" pitchFamily="18" charset="0"/>
                        </a:rPr>
                        <m:t>𝜙</m:t>
                      </m:r>
                      <m:sSubSup>
                        <m:sSubSupPr>
                          <m:ctrlPr>
                            <a:rPr lang="en-US" b="0" i="1" dirty="0" smtClean="0">
                              <a:latin typeface="Cambria Math" panose="02040503050406030204" pitchFamily="18" charset="0"/>
                            </a:rPr>
                          </m:ctrlPr>
                        </m:sSubSup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𝑥</m:t>
                              </m:r>
                            </m:e>
                          </m:acc>
                        </m:e>
                        <m:sub>
                          <m:r>
                            <a:rPr lang="en-US" b="0" i="1" dirty="0" smtClean="0">
                              <a:latin typeface="Cambria Math" panose="02040503050406030204" pitchFamily="18" charset="0"/>
                            </a:rPr>
                            <m:t>𝑛</m:t>
                          </m:r>
                          <m:r>
                            <a:rPr lang="en-US" b="0" i="1" dirty="0" smtClean="0">
                              <a:latin typeface="Cambria Math" panose="02040503050406030204" pitchFamily="18" charset="0"/>
                            </a:rPr>
                            <m:t>+</m:t>
                          </m:r>
                          <m:r>
                            <a:rPr lang="en-US" b="0" i="1" dirty="0" smtClean="0">
                              <a:latin typeface="Cambria Math" panose="02040503050406030204" pitchFamily="18" charset="0"/>
                            </a:rPr>
                            <m:t>𝑚</m:t>
                          </m:r>
                          <m:r>
                            <a:rPr lang="en-US" b="0" i="1" dirty="0" smtClean="0">
                              <a:latin typeface="Cambria Math" panose="02040503050406030204" pitchFamily="18" charset="0"/>
                            </a:rPr>
                            <m:t>−1</m:t>
                          </m:r>
                        </m:sub>
                        <m:sup>
                          <m:r>
                            <a:rPr lang="en-US" b="0" i="1" dirty="0" smtClean="0">
                              <a:latin typeface="Cambria Math" panose="02040503050406030204" pitchFamily="18" charset="0"/>
                            </a:rPr>
                            <m:t>𝑛</m:t>
                          </m:r>
                        </m:sup>
                      </m:sSubSup>
                      <m:r>
                        <a:rPr lang="en-US" b="0" i="1" dirty="0" smtClean="0">
                          <a:latin typeface="Cambria Math" panose="02040503050406030204" pitchFamily="18" charset="0"/>
                        </a:rPr>
                        <m:t>, </m:t>
                      </m:r>
                    </m:oMath>
                  </m:oMathPara>
                </a14:m>
                <a:endParaRPr lang="en-US" dirty="0"/>
              </a:p>
              <a:p>
                <a:pPr marL="114300" indent="0">
                  <a:lnSpc>
                    <a:spcPct val="100000"/>
                  </a:lnSpc>
                  <a:buNone/>
                </a:pPr>
                <a:r>
                  <a:rPr lang="en-US" dirty="0"/>
                  <a:t>which can be calculated recursively,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=2,3,…</m:t>
                    </m:r>
                  </m:oMath>
                </a14:m>
                <a:endParaRPr lang="en-US" b="0" dirty="0"/>
              </a:p>
              <a:p>
                <a:pPr marL="114300" indent="0">
                  <a:lnSpc>
                    <a:spcPct val="100000"/>
                  </a:lnSpc>
                  <a:buNone/>
                </a:pPr>
                <a:r>
                  <a:rPr lang="en-US" dirty="0"/>
                  <a:t>To calculate </a:t>
                </a:r>
                <a14:m>
                  <m:oMath xmlns:m="http://schemas.openxmlformats.org/officeDocument/2006/math">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𝑤</m:t>
                            </m:r>
                          </m:e>
                        </m:acc>
                      </m:e>
                      <m:sub>
                        <m:r>
                          <a:rPr lang="en-US" b="0" i="1" smtClean="0">
                            <a:latin typeface="Cambria Math" panose="02040503050406030204" pitchFamily="18" charset="0"/>
                          </a:rPr>
                          <m:t>𝑛</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oMath>
                </a14:m>
                <a:r>
                  <a:rPr lang="en-US" dirty="0"/>
                  <a:t> the model can be written as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𝜙</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for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 </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uk-UA" dirty="0"/>
                  <a:t> </a:t>
                </a:r>
                <a:r>
                  <a:rPr lang="en-US" dirty="0"/>
                  <a:t> For truncated forecasting, put </a:t>
                </a:r>
                <a14:m>
                  <m:oMath xmlns:m="http://schemas.openxmlformats.org/officeDocument/2006/math">
                    <m:sSubSup>
                      <m:sSubSupPr>
                        <m:ctrlPr>
                          <a:rPr lang="en-US" b="0" i="1" dirty="0"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𝑤</m:t>
                            </m:r>
                          </m:e>
                        </m:acc>
                      </m:e>
                      <m:sub>
                        <m:r>
                          <a:rPr lang="en-US" b="0" i="1" dirty="0" smtClean="0">
                            <a:latin typeface="Cambria Math" panose="02040503050406030204" pitchFamily="18" charset="0"/>
                          </a:rPr>
                          <m:t>0</m:t>
                        </m:r>
                      </m:sub>
                      <m:sup>
                        <m:r>
                          <a:rPr lang="en-US" b="0" i="1" dirty="0" smtClean="0">
                            <a:latin typeface="Cambria Math" panose="02040503050406030204" pitchFamily="18" charset="0"/>
                          </a:rPr>
                          <m:t>𝑛</m:t>
                        </m:r>
                      </m:sup>
                    </m:sSubSup>
                    <m:r>
                      <a:rPr lang="en-US" b="0" i="1" dirty="0" smtClean="0">
                        <a:latin typeface="Cambria Math" panose="02040503050406030204" pitchFamily="18" charset="0"/>
                      </a:rPr>
                      <m:t>=0,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0</m:t>
                        </m:r>
                      </m:sub>
                    </m:sSub>
                    <m:r>
                      <a:rPr lang="en-US" b="0" i="1" dirty="0" smtClean="0">
                        <a:latin typeface="Cambria Math" panose="02040503050406030204" pitchFamily="18" charset="0"/>
                      </a:rPr>
                      <m:t>=0,</m:t>
                    </m:r>
                  </m:oMath>
                </a14:m>
                <a:r>
                  <a:rPr lang="en-US" dirty="0"/>
                  <a:t> and then iterate the errors forward in time</a:t>
                </a:r>
              </a:p>
              <a:p>
                <a:pPr marL="114300" indent="0">
                  <a:lnSpc>
                    <a:spcPct val="100000"/>
                  </a:lnSpc>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𝑤</m:t>
                              </m:r>
                            </m:e>
                          </m:acc>
                        </m:e>
                        <m:sub>
                          <m:r>
                            <a:rPr lang="en-US" b="0" i="1" smtClean="0">
                              <a:latin typeface="Cambria Math" panose="02040503050406030204" pitchFamily="18" charset="0"/>
                            </a:rPr>
                            <m:t>𝑡</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𝜙</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𝜃</m:t>
                      </m:r>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𝑤</m:t>
                              </m:r>
                            </m:e>
                          </m:acc>
                        </m:e>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𝑛</m:t>
                          </m:r>
                        </m:sup>
                      </m:sSubSup>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=1,…, </m:t>
                      </m:r>
                      <m:r>
                        <a:rPr lang="en-US" b="0" i="1" smtClean="0">
                          <a:latin typeface="Cambria Math" panose="02040503050406030204" pitchFamily="18" charset="0"/>
                        </a:rPr>
                        <m:t>𝑛</m:t>
                      </m:r>
                      <m:r>
                        <a:rPr lang="en-US" b="0" i="1" smtClean="0">
                          <a:latin typeface="Cambria Math" panose="02040503050406030204" pitchFamily="18" charset="0"/>
                        </a:rPr>
                        <m:t>.</m:t>
                      </m:r>
                    </m:oMath>
                  </m:oMathPara>
                </a14:m>
                <a:endParaRPr lang="en-US" dirty="0"/>
              </a:p>
              <a:p>
                <a:pPr marL="114300" indent="0">
                  <a:buNone/>
                </a:pPr>
                <a:endParaRPr lang="en-US" dirty="0"/>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710214" y="880111"/>
                <a:ext cx="11176986" cy="5476240"/>
              </a:xfrm>
              <a:blipFill>
                <a:blip r:embed="rId2"/>
                <a:stretch>
                  <a:fillRect/>
                </a:stretch>
              </a:blipFill>
            </p:spPr>
            <p:txBody>
              <a:bodyPr/>
              <a:lstStyle/>
              <a:p>
                <a:r>
                  <a:rPr lang="ru-UA">
                    <a:noFill/>
                  </a:rPr>
                  <a:t> </a:t>
                </a:r>
              </a:p>
            </p:txBody>
          </p:sp>
        </mc:Fallback>
      </mc:AlternateContent>
      <p:sp>
        <p:nvSpPr>
          <p:cNvPr id="2" name="Заголовок 1"/>
          <p:cNvSpPr>
            <a:spLocks noGrp="1"/>
          </p:cNvSpPr>
          <p:nvPr>
            <p:ph type="title"/>
          </p:nvPr>
        </p:nvSpPr>
        <p:spPr>
          <a:xfrm>
            <a:off x="-1" y="136526"/>
            <a:ext cx="11606981" cy="743586"/>
          </a:xfrm>
        </p:spPr>
        <p:txBody>
          <a:bodyPr>
            <a:normAutofit/>
          </a:bodyPr>
          <a:lstStyle/>
          <a:p>
            <a:r>
              <a:rPr lang="en-US" b="1" dirty="0"/>
              <a:t>Example 3.24 Forecasting an ARMA(1,1) Series</a:t>
            </a:r>
            <a:r>
              <a:rPr lang="en-US" dirty="0"/>
              <a:t> </a:t>
            </a:r>
            <a:endParaRPr lang="ru-RU" dirty="0"/>
          </a:p>
        </p:txBody>
      </p:sp>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66</a:t>
            </a:fld>
            <a:endParaRPr lang="en-US" dirty="0"/>
          </a:p>
        </p:txBody>
      </p:sp>
    </p:spTree>
    <p:extLst>
      <p:ext uri="{BB962C8B-B14F-4D97-AF65-F5344CB8AC3E}">
        <p14:creationId xmlns:p14="http://schemas.microsoft.com/office/powerpoint/2010/main" val="6722218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710214" y="880111"/>
                <a:ext cx="11176986" cy="5476240"/>
              </a:xfrm>
            </p:spPr>
            <p:txBody>
              <a:bodyPr>
                <a:normAutofit/>
              </a:bodyPr>
              <a:lstStyle/>
              <a:p>
                <a:pPr marL="114300" indent="0">
                  <a:lnSpc>
                    <a:spcPct val="100000"/>
                  </a:lnSpc>
                  <a:buNone/>
                </a:pPr>
                <a:r>
                  <a:rPr lang="en-US" dirty="0"/>
                  <a:t>To assess the precision of the forecasts, </a:t>
                </a:r>
                <a:r>
                  <a:rPr lang="en-US" i="1" dirty="0">
                    <a:solidFill>
                      <a:srgbClr val="2F0BE3"/>
                    </a:solidFill>
                  </a:rPr>
                  <a:t>prediction intervals </a:t>
                </a:r>
                <a:r>
                  <a:rPr lang="en-US" dirty="0"/>
                  <a:t>are typically calculated along with the forecasts. In general, </a:t>
                </a:r>
                <a:r>
                  <a:rPr lang="ru-RU" dirty="0"/>
                  <a:t>(</a:t>
                </a:r>
                <a:r>
                  <a:rPr lang="en-US" dirty="0"/>
                  <a:t>1 – α</a:t>
                </a:r>
                <a:r>
                  <a:rPr lang="ru-RU" dirty="0"/>
                  <a:t>)</a:t>
                </a:r>
                <a:r>
                  <a:rPr lang="en-US" dirty="0"/>
                  <a:t> prediction intervals are of the</a:t>
                </a:r>
                <a:r>
                  <a:rPr lang="ru-RU" dirty="0"/>
                  <a:t> </a:t>
                </a:r>
                <a:r>
                  <a:rPr lang="en-US" dirty="0"/>
                  <a:t>form </a:t>
                </a:r>
                <a:br>
                  <a:rPr lang="en-US" dirty="0"/>
                </a:b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f>
                            <m:fPr>
                              <m:ctrlPr>
                                <a:rPr lang="en-US" b="0" i="1" smtClean="0">
                                  <a:latin typeface="Cambria Math" panose="02040503050406030204" pitchFamily="18" charset="0"/>
                                </a:rPr>
                              </m:ctrlPr>
                            </m:fPr>
                            <m:num>
                              <m:r>
                                <a:rPr lang="en-US" b="0" i="1" smtClean="0">
                                  <a:latin typeface="Cambria Math" panose="02040503050406030204" pitchFamily="18" charset="0"/>
                                </a:rPr>
                                <m:t>𝛼</m:t>
                              </m:r>
                            </m:num>
                            <m:den>
                              <m:r>
                                <a:rPr lang="en-US" b="0" i="1" smtClean="0">
                                  <a:latin typeface="Cambria Math" panose="02040503050406030204" pitchFamily="18" charset="0"/>
                                </a:rPr>
                                <m:t>2</m:t>
                              </m:r>
                            </m:den>
                          </m:f>
                        </m:sub>
                      </m:sSub>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sub>
                            <m:sup>
                              <m:r>
                                <a:rPr lang="en-US" b="0" i="1" smtClean="0">
                                  <a:latin typeface="Cambria Math" panose="02040503050406030204" pitchFamily="18" charset="0"/>
                                </a:rPr>
                                <m:t>𝑛</m:t>
                              </m:r>
                            </m:sup>
                          </m:sSubSup>
                        </m:e>
                      </m:rad>
                      <m:r>
                        <a:rPr lang="en-US" b="0" i="0" smtClean="0">
                          <a:latin typeface="Cambria Math" panose="02040503050406030204" pitchFamily="18" charset="0"/>
                        </a:rPr>
                        <m:t>,</m:t>
                      </m:r>
                    </m:oMath>
                  </m:oMathPara>
                </a14:m>
                <a:endParaRPr lang="en-US" b="0" dirty="0"/>
              </a:p>
              <a:p>
                <a:pPr marL="114300" indent="0">
                  <a:lnSpc>
                    <a:spcPct val="100000"/>
                  </a:lnSpc>
                  <a:buNone/>
                </a:pPr>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𝛼</m:t>
                        </m:r>
                        <m:r>
                          <a:rPr lang="en-US" b="0" i="1" smtClean="0">
                            <a:latin typeface="Cambria Math" panose="02040503050406030204" pitchFamily="18" charset="0"/>
                          </a:rPr>
                          <m:t>/2</m:t>
                        </m:r>
                      </m:sub>
                    </m:sSub>
                  </m:oMath>
                </a14:m>
                <a:r>
                  <a:rPr lang="en-US" dirty="0"/>
                  <a:t> is chosen to get the desired degree of confidence. </a:t>
                </a:r>
              </a:p>
              <a:p>
                <a:pPr marL="114300" indent="0">
                  <a:lnSpc>
                    <a:spcPct val="100000"/>
                  </a:lnSpc>
                  <a:buNone/>
                </a:pPr>
                <a:r>
                  <a:rPr lang="en-US" dirty="0"/>
                  <a:t>For example, if the process is Gaussian, then choosing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𝑐</m:t>
                        </m:r>
                      </m:e>
                      <m:sub>
                        <m:f>
                          <m:fPr>
                            <m:ctrlPr>
                              <a:rPr lang="en-US" i="1" dirty="0" smtClean="0">
                                <a:latin typeface="Cambria Math" panose="02040503050406030204" pitchFamily="18" charset="0"/>
                              </a:rPr>
                            </m:ctrlPr>
                          </m:fPr>
                          <m:num>
                            <m:r>
                              <a:rPr lang="en-US" i="1" dirty="0" smtClean="0">
                                <a:latin typeface="Cambria Math" panose="02040503050406030204" pitchFamily="18" charset="0"/>
                              </a:rPr>
                              <m:t>𝛼</m:t>
                            </m:r>
                          </m:num>
                          <m:den>
                            <m:r>
                              <a:rPr lang="en-US" i="1" dirty="0" smtClean="0">
                                <a:latin typeface="Cambria Math" panose="02040503050406030204" pitchFamily="18" charset="0"/>
                              </a:rPr>
                              <m:t>2</m:t>
                            </m:r>
                          </m:den>
                        </m:f>
                      </m:sub>
                    </m:sSub>
                    <m:r>
                      <a:rPr lang="en-US" i="1" dirty="0" smtClean="0">
                        <a:latin typeface="Cambria Math" panose="02040503050406030204" pitchFamily="18" charset="0"/>
                      </a:rPr>
                      <m:t> = 2 </m:t>
                    </m:r>
                  </m:oMath>
                </a14:m>
                <a:r>
                  <a:rPr lang="en-US" dirty="0"/>
                  <a:t>will yield an approximate 95% prediction interval for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err="1" smtClean="0">
                            <a:latin typeface="Cambria Math" panose="02040503050406030204" pitchFamily="18" charset="0"/>
                          </a:rPr>
                          <m:t>𝑛</m:t>
                        </m:r>
                        <m:r>
                          <a:rPr lang="en-US" i="1" dirty="0" err="1">
                            <a:latin typeface="Cambria Math" panose="02040503050406030204" pitchFamily="18" charset="0"/>
                          </a:rPr>
                          <m:t>+</m:t>
                        </m:r>
                        <m:r>
                          <a:rPr lang="en-US" i="1" dirty="0" err="1" smtClean="0">
                            <a:latin typeface="Cambria Math" panose="02040503050406030204" pitchFamily="18" charset="0"/>
                          </a:rPr>
                          <m:t>𝑚</m:t>
                        </m:r>
                      </m:sub>
                    </m:sSub>
                    <m:r>
                      <a:rPr lang="en-US" i="1" dirty="0" smtClean="0">
                        <a:latin typeface="Cambria Math" panose="02040503050406030204" pitchFamily="18" charset="0"/>
                      </a:rPr>
                      <m:t>. </m:t>
                    </m:r>
                  </m:oMath>
                </a14:m>
                <a:br>
                  <a:rPr lang="en-US" dirty="0"/>
                </a:br>
                <a:endParaRPr lang="en-US" dirty="0"/>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710214" y="880111"/>
                <a:ext cx="11176986" cy="5476240"/>
              </a:xfrm>
              <a:blipFill>
                <a:blip r:embed="rId2"/>
                <a:stretch>
                  <a:fillRect l="-109" r="-1037"/>
                </a:stretch>
              </a:blipFill>
            </p:spPr>
            <p:txBody>
              <a:bodyPr/>
              <a:lstStyle/>
              <a:p>
                <a:r>
                  <a:rPr lang="ru-UA">
                    <a:noFill/>
                  </a:rPr>
                  <a:t> </a:t>
                </a:r>
              </a:p>
            </p:txBody>
          </p:sp>
        </mc:Fallback>
      </mc:AlternateContent>
      <p:sp>
        <p:nvSpPr>
          <p:cNvPr id="2" name="Заголовок 1"/>
          <p:cNvSpPr>
            <a:spLocks noGrp="1"/>
          </p:cNvSpPr>
          <p:nvPr>
            <p:ph type="title"/>
          </p:nvPr>
        </p:nvSpPr>
        <p:spPr>
          <a:xfrm>
            <a:off x="-1" y="136526"/>
            <a:ext cx="11606981" cy="743586"/>
          </a:xfrm>
        </p:spPr>
        <p:txBody>
          <a:bodyPr>
            <a:normAutofit/>
          </a:bodyPr>
          <a:lstStyle/>
          <a:p>
            <a:r>
              <a:rPr lang="en-US" b="1" dirty="0"/>
              <a:t>Prediction intervals </a:t>
            </a:r>
            <a:endParaRPr lang="ru-RU" b="1" dirty="0"/>
          </a:p>
        </p:txBody>
      </p:sp>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67</a:t>
            </a:fld>
            <a:endParaRPr lang="en-US" dirty="0"/>
          </a:p>
        </p:txBody>
      </p:sp>
    </p:spTree>
    <p:extLst>
      <p:ext uri="{BB962C8B-B14F-4D97-AF65-F5344CB8AC3E}">
        <p14:creationId xmlns:p14="http://schemas.microsoft.com/office/powerpoint/2010/main" val="32327033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280219" y="880111"/>
                <a:ext cx="11606981" cy="5476240"/>
              </a:xfrm>
            </p:spPr>
            <p:txBody>
              <a:bodyPr>
                <a:normAutofit lnSpcReduction="10000"/>
              </a:bodyPr>
              <a:lstStyle/>
              <a:p>
                <a:pPr marL="114300" indent="0">
                  <a:lnSpc>
                    <a:spcPct val="100000"/>
                  </a:lnSpc>
                  <a:buNone/>
                </a:pPr>
                <a:r>
                  <a:rPr lang="en-US" dirty="0"/>
                  <a:t>Using the parameter estimates as the actual parameter values, Figure shows the result of forecasting the Recruitment series given in Example 3.18 over a 24-month horizon, </a:t>
                </a:r>
                <a:r>
                  <a:rPr lang="en-US" i="1" dirty="0"/>
                  <a:t>m </a:t>
                </a:r>
                <a:r>
                  <a:rPr lang="en-US" dirty="0"/>
                  <a:t>= 1,2,…24.</a:t>
                </a:r>
              </a:p>
              <a:p>
                <a:pPr marL="114300" indent="0">
                  <a:lnSpc>
                    <a:spcPct val="100000"/>
                  </a:lnSpc>
                  <a:buNone/>
                </a:pPr>
                <a:endParaRPr lang="en-US" dirty="0"/>
              </a:p>
              <a:p>
                <a:pPr marL="114300" indent="0">
                  <a:lnSpc>
                    <a:spcPct val="100000"/>
                  </a:lnSpc>
                  <a:buNone/>
                </a:pPr>
                <a:endParaRPr lang="en-US" dirty="0"/>
              </a:p>
              <a:p>
                <a:pPr marL="114300" indent="0">
                  <a:lnSpc>
                    <a:spcPct val="100000"/>
                  </a:lnSpc>
                  <a:buNone/>
                </a:pPr>
                <a:endParaRPr lang="en-US" dirty="0"/>
              </a:p>
              <a:p>
                <a:pPr marL="114300" indent="0">
                  <a:lnSpc>
                    <a:spcPct val="100000"/>
                  </a:lnSpc>
                  <a:buNone/>
                </a:pPr>
                <a:endParaRPr lang="en-US" dirty="0"/>
              </a:p>
              <a:p>
                <a:pPr marL="114300" indent="0">
                  <a:lnSpc>
                    <a:spcPct val="100000"/>
                  </a:lnSpc>
                  <a:buNone/>
                </a:pPr>
                <a:endParaRPr lang="en-US" dirty="0"/>
              </a:p>
              <a:p>
                <a:pPr marL="114300" indent="0">
                  <a:lnSpc>
                    <a:spcPct val="100000"/>
                  </a:lnSpc>
                  <a:buNone/>
                </a:pPr>
                <a:endParaRPr lang="en-US" dirty="0"/>
              </a:p>
              <a:p>
                <a:pPr marL="114300" indent="0">
                  <a:lnSpc>
                    <a:spcPct val="100000"/>
                  </a:lnSpc>
                  <a:buNone/>
                </a:pPr>
                <a:r>
                  <a:rPr lang="en-US" dirty="0"/>
                  <a:t> The actual forecasts are calculated as </a:t>
                </a:r>
                <a:br>
                  <a:rPr lang="en-US" dirty="0"/>
                </a:b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sub>
                        <m:sup>
                          <m:r>
                            <a:rPr lang="en-US" b="0" i="1" smtClean="0">
                              <a:latin typeface="Cambria Math" panose="02040503050406030204" pitchFamily="18" charset="0"/>
                            </a:rPr>
                            <m:t>𝑛</m:t>
                          </m:r>
                        </m:sup>
                      </m:sSubSup>
                      <m:r>
                        <a:rPr lang="en-US" b="0" i="1" smtClean="0">
                          <a:latin typeface="Cambria Math" panose="02040503050406030204" pitchFamily="18" charset="0"/>
                        </a:rPr>
                        <m:t>=6.74+1.35</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−1</m:t>
                          </m:r>
                        </m:sub>
                        <m:sup>
                          <m:r>
                            <a:rPr lang="en-US" b="0" i="1" smtClean="0">
                              <a:latin typeface="Cambria Math" panose="02040503050406030204" pitchFamily="18" charset="0"/>
                            </a:rPr>
                            <m:t>𝑛</m:t>
                          </m:r>
                        </m:sup>
                      </m:sSubSup>
                      <m:r>
                        <a:rPr lang="en-US" b="0" i="1" smtClean="0">
                          <a:latin typeface="Cambria Math" panose="02040503050406030204" pitchFamily="18" charset="0"/>
                        </a:rPr>
                        <m:t>−0.46 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−2</m:t>
                          </m:r>
                        </m:sub>
                        <m:sup>
                          <m:r>
                            <a:rPr lang="en-US" b="0" i="1" smtClean="0">
                              <a:latin typeface="Cambria Math" panose="02040503050406030204" pitchFamily="18" charset="0"/>
                            </a:rPr>
                            <m:t>𝑛</m:t>
                          </m:r>
                        </m:sup>
                      </m:sSubSup>
                    </m:oMath>
                  </m:oMathPara>
                </a14:m>
                <a:endParaRPr lang="en-US" dirty="0"/>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280219" y="880111"/>
                <a:ext cx="11606981" cy="5476240"/>
              </a:xfrm>
              <a:blipFill>
                <a:blip r:embed="rId2"/>
                <a:stretch>
                  <a:fillRect l="-105"/>
                </a:stretch>
              </a:blipFill>
            </p:spPr>
            <p:txBody>
              <a:bodyPr/>
              <a:lstStyle/>
              <a:p>
                <a:r>
                  <a:rPr lang="ru-UA">
                    <a:noFill/>
                  </a:rPr>
                  <a:t> </a:t>
                </a:r>
              </a:p>
            </p:txBody>
          </p:sp>
        </mc:Fallback>
      </mc:AlternateContent>
      <p:sp>
        <p:nvSpPr>
          <p:cNvPr id="2" name="Заголовок 1"/>
          <p:cNvSpPr>
            <a:spLocks noGrp="1"/>
          </p:cNvSpPr>
          <p:nvPr>
            <p:ph type="title"/>
          </p:nvPr>
        </p:nvSpPr>
        <p:spPr>
          <a:xfrm>
            <a:off x="-1" y="136526"/>
            <a:ext cx="11606981" cy="743586"/>
          </a:xfrm>
        </p:spPr>
        <p:txBody>
          <a:bodyPr>
            <a:normAutofit/>
          </a:bodyPr>
          <a:lstStyle/>
          <a:p>
            <a:r>
              <a:rPr lang="en-US" b="1" dirty="0"/>
              <a:t>Example 3.25 Forecasting the Recruitment Series</a:t>
            </a:r>
            <a:r>
              <a:rPr lang="en-US" dirty="0"/>
              <a:t> </a:t>
            </a:r>
            <a:endParaRPr lang="ru-RU" b="1" dirty="0"/>
          </a:p>
        </p:txBody>
      </p:sp>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68</a:t>
            </a:fld>
            <a:endParaRPr lang="en-US" dirty="0"/>
          </a:p>
        </p:txBody>
      </p:sp>
      <p:pic>
        <p:nvPicPr>
          <p:cNvPr id="3" name="Рисунок 2">
            <a:extLst>
              <a:ext uri="{FF2B5EF4-FFF2-40B4-BE49-F238E27FC236}">
                <a16:creationId xmlns:a16="http://schemas.microsoft.com/office/drawing/2014/main" id="{C548794D-8AEE-4D7B-AA6D-5A7DBAB0A348}"/>
              </a:ext>
            </a:extLst>
          </p:cNvPr>
          <p:cNvPicPr>
            <a:picLocks noChangeAspect="1"/>
          </p:cNvPicPr>
          <p:nvPr/>
        </p:nvPicPr>
        <p:blipFill>
          <a:blip r:embed="rId3"/>
          <a:stretch>
            <a:fillRect/>
          </a:stretch>
        </p:blipFill>
        <p:spPr>
          <a:xfrm>
            <a:off x="5678621" y="2432584"/>
            <a:ext cx="6416040" cy="2980969"/>
          </a:xfrm>
          <a:prstGeom prst="rect">
            <a:avLst/>
          </a:prstGeom>
        </p:spPr>
      </p:pic>
      <p:sp>
        <p:nvSpPr>
          <p:cNvPr id="5" name="TextBox 4">
            <a:extLst>
              <a:ext uri="{FF2B5EF4-FFF2-40B4-BE49-F238E27FC236}">
                <a16:creationId xmlns:a16="http://schemas.microsoft.com/office/drawing/2014/main" id="{59FD41F8-F1EB-4C9F-8FB1-B2E30D682274}"/>
              </a:ext>
            </a:extLst>
          </p:cNvPr>
          <p:cNvSpPr txBox="1"/>
          <p:nvPr/>
        </p:nvSpPr>
        <p:spPr>
          <a:xfrm>
            <a:off x="487680" y="2636520"/>
            <a:ext cx="6187440" cy="2308324"/>
          </a:xfrm>
          <a:prstGeom prst="rect">
            <a:avLst/>
          </a:prstGeom>
          <a:noFill/>
        </p:spPr>
        <p:txBody>
          <a:bodyPr wrap="square" rtlCol="0">
            <a:spAutoFit/>
          </a:bodyPr>
          <a:lstStyle/>
          <a:p>
            <a:r>
              <a:rPr lang="en-US" sz="1600" dirty="0" err="1">
                <a:solidFill>
                  <a:srgbClr val="2F0BE3"/>
                </a:solidFill>
              </a:rPr>
              <a:t>regr</a:t>
            </a:r>
            <a:r>
              <a:rPr lang="en-US" sz="1600" dirty="0">
                <a:solidFill>
                  <a:srgbClr val="C00000"/>
                </a:solidFill>
              </a:rPr>
              <a:t> = </a:t>
            </a:r>
            <a:r>
              <a:rPr lang="en-US" sz="1600" dirty="0" err="1">
                <a:solidFill>
                  <a:srgbClr val="2F0BE3"/>
                </a:solidFill>
              </a:rPr>
              <a:t>ar.ols</a:t>
            </a:r>
            <a:r>
              <a:rPr lang="en-US" sz="1600" dirty="0">
                <a:solidFill>
                  <a:srgbClr val="C00000"/>
                </a:solidFill>
              </a:rPr>
              <a:t>(</a:t>
            </a:r>
            <a:r>
              <a:rPr lang="en-US" sz="1600" dirty="0">
                <a:solidFill>
                  <a:srgbClr val="2F0BE3"/>
                </a:solidFill>
              </a:rPr>
              <a:t>rec, order=2, demean=FALSE, intercept=TRUE</a:t>
            </a:r>
            <a:r>
              <a:rPr lang="en-US" sz="1600" dirty="0">
                <a:solidFill>
                  <a:srgbClr val="C00000"/>
                </a:solidFill>
              </a:rPr>
              <a:t>)</a:t>
            </a:r>
            <a:br>
              <a:rPr lang="en-US" sz="1600" dirty="0">
                <a:solidFill>
                  <a:srgbClr val="2F0BE3"/>
                </a:solidFill>
              </a:rPr>
            </a:br>
            <a:r>
              <a:rPr lang="en-US" sz="1600" dirty="0">
                <a:solidFill>
                  <a:srgbClr val="2F0BE3"/>
                </a:solidFill>
              </a:rPr>
              <a:t>fore </a:t>
            </a:r>
            <a:r>
              <a:rPr lang="en-US" sz="1600" dirty="0">
                <a:solidFill>
                  <a:srgbClr val="C00000"/>
                </a:solidFill>
              </a:rPr>
              <a:t>=</a:t>
            </a:r>
            <a:r>
              <a:rPr lang="en-US" sz="1600" dirty="0">
                <a:solidFill>
                  <a:srgbClr val="2F0BE3"/>
                </a:solidFill>
              </a:rPr>
              <a:t> predict</a:t>
            </a:r>
            <a:r>
              <a:rPr lang="en-US" sz="1600" dirty="0">
                <a:solidFill>
                  <a:srgbClr val="C00000"/>
                </a:solidFill>
              </a:rPr>
              <a:t>(</a:t>
            </a:r>
            <a:r>
              <a:rPr lang="en-US" sz="1600" dirty="0" err="1">
                <a:solidFill>
                  <a:srgbClr val="2F0BE3"/>
                </a:solidFill>
              </a:rPr>
              <a:t>regr</a:t>
            </a:r>
            <a:r>
              <a:rPr lang="en-US" sz="1600" dirty="0">
                <a:solidFill>
                  <a:srgbClr val="2F0BE3"/>
                </a:solidFill>
              </a:rPr>
              <a:t>, </a:t>
            </a:r>
            <a:r>
              <a:rPr lang="en-US" sz="1600" dirty="0" err="1">
                <a:solidFill>
                  <a:srgbClr val="2F0BE3"/>
                </a:solidFill>
              </a:rPr>
              <a:t>n.ahead</a:t>
            </a:r>
            <a:r>
              <a:rPr lang="en-US" sz="1600" dirty="0">
                <a:solidFill>
                  <a:srgbClr val="2F0BE3"/>
                </a:solidFill>
              </a:rPr>
              <a:t>=24</a:t>
            </a:r>
            <a:r>
              <a:rPr lang="en-US" sz="1600" dirty="0">
                <a:solidFill>
                  <a:srgbClr val="C00000"/>
                </a:solidFill>
              </a:rPr>
              <a:t>)</a:t>
            </a:r>
            <a:br>
              <a:rPr lang="en-US" sz="1600" dirty="0">
                <a:solidFill>
                  <a:srgbClr val="2F0BE3"/>
                </a:solidFill>
              </a:rPr>
            </a:br>
            <a:r>
              <a:rPr lang="en-US" sz="1600" dirty="0" err="1">
                <a:solidFill>
                  <a:srgbClr val="2F0BE3"/>
                </a:solidFill>
              </a:rPr>
              <a:t>ts.plot</a:t>
            </a:r>
            <a:r>
              <a:rPr lang="en-US" sz="1600" dirty="0">
                <a:solidFill>
                  <a:srgbClr val="C00000"/>
                </a:solidFill>
              </a:rPr>
              <a:t>(</a:t>
            </a:r>
            <a:r>
              <a:rPr lang="en-US" sz="1600" dirty="0">
                <a:solidFill>
                  <a:srgbClr val="2F0BE3"/>
                </a:solidFill>
              </a:rPr>
              <a:t>rec, </a:t>
            </a:r>
            <a:r>
              <a:rPr lang="en-US" sz="1600" dirty="0" err="1">
                <a:solidFill>
                  <a:srgbClr val="2F0BE3"/>
                </a:solidFill>
              </a:rPr>
              <a:t>fore$pred</a:t>
            </a:r>
            <a:r>
              <a:rPr lang="en-US" sz="1600" dirty="0">
                <a:solidFill>
                  <a:srgbClr val="2F0BE3"/>
                </a:solidFill>
              </a:rPr>
              <a:t>, col=1:2, </a:t>
            </a:r>
            <a:r>
              <a:rPr lang="en-US" sz="1600" dirty="0" err="1">
                <a:solidFill>
                  <a:srgbClr val="2F0BE3"/>
                </a:solidFill>
              </a:rPr>
              <a:t>xlim</a:t>
            </a:r>
            <a:r>
              <a:rPr lang="en-US" sz="1600" dirty="0">
                <a:solidFill>
                  <a:srgbClr val="2F0BE3"/>
                </a:solidFill>
              </a:rPr>
              <a:t>=c(1980,1990),       </a:t>
            </a:r>
          </a:p>
          <a:p>
            <a:r>
              <a:rPr lang="en-US" sz="1600" dirty="0">
                <a:solidFill>
                  <a:srgbClr val="2F0BE3"/>
                </a:solidFill>
              </a:rPr>
              <a:t>            </a:t>
            </a:r>
            <a:r>
              <a:rPr lang="en-US" sz="1600" dirty="0" err="1">
                <a:solidFill>
                  <a:srgbClr val="2F0BE3"/>
                </a:solidFill>
              </a:rPr>
              <a:t>ylab</a:t>
            </a:r>
            <a:r>
              <a:rPr lang="en-US" sz="1600" dirty="0">
                <a:solidFill>
                  <a:srgbClr val="C00000"/>
                </a:solidFill>
              </a:rPr>
              <a:t>=</a:t>
            </a:r>
            <a:r>
              <a:rPr lang="en-US" sz="1600" dirty="0">
                <a:solidFill>
                  <a:srgbClr val="2F0BE3"/>
                </a:solidFill>
              </a:rPr>
              <a:t>"Recruitment"</a:t>
            </a:r>
            <a:r>
              <a:rPr lang="en-US" sz="1600" dirty="0">
                <a:solidFill>
                  <a:srgbClr val="C00000"/>
                </a:solidFill>
              </a:rPr>
              <a:t>)</a:t>
            </a:r>
            <a:br>
              <a:rPr lang="en-US" sz="1600" dirty="0">
                <a:solidFill>
                  <a:srgbClr val="2F0BE3"/>
                </a:solidFill>
              </a:rPr>
            </a:br>
            <a:r>
              <a:rPr lang="en-US" sz="1600" dirty="0">
                <a:solidFill>
                  <a:srgbClr val="2F0BE3"/>
                </a:solidFill>
              </a:rPr>
              <a:t>U </a:t>
            </a:r>
            <a:r>
              <a:rPr lang="en-US" sz="1600" dirty="0">
                <a:solidFill>
                  <a:srgbClr val="C00000"/>
                </a:solidFill>
              </a:rPr>
              <a:t>= </a:t>
            </a:r>
            <a:r>
              <a:rPr lang="en-US" sz="1600" dirty="0" err="1">
                <a:solidFill>
                  <a:srgbClr val="2F0BE3"/>
                </a:solidFill>
              </a:rPr>
              <a:t>fore$pred+fore$se</a:t>
            </a:r>
            <a:r>
              <a:rPr lang="en-US" sz="1600" dirty="0">
                <a:solidFill>
                  <a:srgbClr val="C00000"/>
                </a:solidFill>
              </a:rPr>
              <a:t>;</a:t>
            </a:r>
            <a:r>
              <a:rPr lang="en-US" sz="1600" dirty="0">
                <a:solidFill>
                  <a:srgbClr val="2F0BE3"/>
                </a:solidFill>
              </a:rPr>
              <a:t> L </a:t>
            </a:r>
            <a:r>
              <a:rPr lang="en-US" sz="1600" dirty="0">
                <a:solidFill>
                  <a:srgbClr val="C00000"/>
                </a:solidFill>
              </a:rPr>
              <a:t>=</a:t>
            </a:r>
            <a:r>
              <a:rPr lang="en-US" sz="1600" dirty="0">
                <a:solidFill>
                  <a:srgbClr val="2F0BE3"/>
                </a:solidFill>
              </a:rPr>
              <a:t> </a:t>
            </a:r>
            <a:r>
              <a:rPr lang="en-US" sz="1600" dirty="0" err="1">
                <a:solidFill>
                  <a:srgbClr val="2F0BE3"/>
                </a:solidFill>
              </a:rPr>
              <a:t>fore$pred-fore$se</a:t>
            </a:r>
            <a:br>
              <a:rPr lang="en-US" sz="1600" dirty="0">
                <a:solidFill>
                  <a:srgbClr val="2F0BE3"/>
                </a:solidFill>
              </a:rPr>
            </a:br>
            <a:r>
              <a:rPr lang="en-US" sz="1600" dirty="0">
                <a:solidFill>
                  <a:srgbClr val="2F0BE3"/>
                </a:solidFill>
              </a:rPr>
              <a:t>xx </a:t>
            </a:r>
            <a:r>
              <a:rPr lang="en-US" sz="1600" dirty="0">
                <a:solidFill>
                  <a:srgbClr val="C00000"/>
                </a:solidFill>
              </a:rPr>
              <a:t>=</a:t>
            </a:r>
            <a:r>
              <a:rPr lang="en-US" sz="1600" dirty="0">
                <a:solidFill>
                  <a:srgbClr val="2F0BE3"/>
                </a:solidFill>
              </a:rPr>
              <a:t> c(time(U), rev(time(U))); </a:t>
            </a:r>
            <a:r>
              <a:rPr lang="en-US" sz="1600" dirty="0" err="1">
                <a:solidFill>
                  <a:srgbClr val="2F0BE3"/>
                </a:solidFill>
              </a:rPr>
              <a:t>yy</a:t>
            </a:r>
            <a:r>
              <a:rPr lang="en-US" sz="1600" dirty="0">
                <a:solidFill>
                  <a:srgbClr val="2F0BE3"/>
                </a:solidFill>
              </a:rPr>
              <a:t> </a:t>
            </a:r>
            <a:r>
              <a:rPr lang="en-US" sz="1600" dirty="0">
                <a:solidFill>
                  <a:srgbClr val="C00000"/>
                </a:solidFill>
              </a:rPr>
              <a:t>=</a:t>
            </a:r>
            <a:r>
              <a:rPr lang="en-US" sz="1600" dirty="0">
                <a:solidFill>
                  <a:srgbClr val="2F0BE3"/>
                </a:solidFill>
              </a:rPr>
              <a:t> c(L, rev(U))</a:t>
            </a:r>
            <a:br>
              <a:rPr lang="en-US" sz="1600" dirty="0">
                <a:solidFill>
                  <a:srgbClr val="2F0BE3"/>
                </a:solidFill>
              </a:rPr>
            </a:br>
            <a:r>
              <a:rPr lang="en-US" sz="1600" dirty="0">
                <a:solidFill>
                  <a:srgbClr val="2F0BE3"/>
                </a:solidFill>
              </a:rPr>
              <a:t>polygon</a:t>
            </a:r>
            <a:r>
              <a:rPr lang="en-US" sz="1600" dirty="0">
                <a:solidFill>
                  <a:srgbClr val="C00000"/>
                </a:solidFill>
              </a:rPr>
              <a:t>(</a:t>
            </a:r>
            <a:r>
              <a:rPr lang="en-US" sz="1600" dirty="0">
                <a:solidFill>
                  <a:srgbClr val="2F0BE3"/>
                </a:solidFill>
              </a:rPr>
              <a:t>xx, </a:t>
            </a:r>
            <a:r>
              <a:rPr lang="en-US" sz="1600" dirty="0" err="1">
                <a:solidFill>
                  <a:srgbClr val="2F0BE3"/>
                </a:solidFill>
              </a:rPr>
              <a:t>yy</a:t>
            </a:r>
            <a:r>
              <a:rPr lang="en-US" sz="1600" dirty="0">
                <a:solidFill>
                  <a:srgbClr val="2F0BE3"/>
                </a:solidFill>
              </a:rPr>
              <a:t>, border = 8, col = gray(.6, alpha = .2)</a:t>
            </a:r>
            <a:r>
              <a:rPr lang="en-US" sz="1600" dirty="0">
                <a:solidFill>
                  <a:srgbClr val="C00000"/>
                </a:solidFill>
              </a:rPr>
              <a:t>)</a:t>
            </a:r>
            <a:br>
              <a:rPr lang="en-US" sz="1600" dirty="0">
                <a:solidFill>
                  <a:srgbClr val="2F0BE3"/>
                </a:solidFill>
              </a:rPr>
            </a:br>
            <a:r>
              <a:rPr lang="en-US" sz="1600" dirty="0">
                <a:solidFill>
                  <a:srgbClr val="2F0BE3"/>
                </a:solidFill>
              </a:rPr>
              <a:t>lines</a:t>
            </a:r>
            <a:r>
              <a:rPr lang="en-US" sz="1600" dirty="0">
                <a:solidFill>
                  <a:srgbClr val="C00000"/>
                </a:solidFill>
              </a:rPr>
              <a:t>(</a:t>
            </a:r>
            <a:r>
              <a:rPr lang="en-US" sz="1600" dirty="0" err="1">
                <a:solidFill>
                  <a:srgbClr val="2F0BE3"/>
                </a:solidFill>
              </a:rPr>
              <a:t>fore$pred</a:t>
            </a:r>
            <a:r>
              <a:rPr lang="en-US" sz="1600" dirty="0">
                <a:solidFill>
                  <a:srgbClr val="2F0BE3"/>
                </a:solidFill>
              </a:rPr>
              <a:t>, type="p", col=2</a:t>
            </a:r>
            <a:r>
              <a:rPr lang="en-US" sz="1600" dirty="0">
                <a:solidFill>
                  <a:srgbClr val="C00000"/>
                </a:solidFill>
              </a:rPr>
              <a:t>)</a:t>
            </a:r>
            <a:r>
              <a:rPr lang="en-US" sz="1600" dirty="0">
                <a:solidFill>
                  <a:srgbClr val="2F0BE3"/>
                </a:solidFill>
              </a:rPr>
              <a:t> </a:t>
            </a:r>
            <a:br>
              <a:rPr lang="en-US" sz="1600" dirty="0"/>
            </a:br>
            <a:endParaRPr lang="ru-UA" sz="1600" dirty="0"/>
          </a:p>
        </p:txBody>
      </p:sp>
    </p:spTree>
    <p:extLst>
      <p:ext uri="{BB962C8B-B14F-4D97-AF65-F5344CB8AC3E}">
        <p14:creationId xmlns:p14="http://schemas.microsoft.com/office/powerpoint/2010/main" val="30156498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710214" y="880111"/>
                <a:ext cx="11176986" cy="5476240"/>
              </a:xfrm>
            </p:spPr>
            <p:txBody>
              <a:bodyPr>
                <a:normAutofit/>
              </a:bodyPr>
              <a:lstStyle/>
              <a:p>
                <a:pPr marL="114300" indent="0">
                  <a:lnSpc>
                    <a:spcPct val="100000"/>
                  </a:lnSpc>
                  <a:buNone/>
                </a:pPr>
                <a:r>
                  <a:rPr lang="en-US" dirty="0"/>
                  <a:t>The forecasts errors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sub>
                      <m:sup>
                        <m:r>
                          <a:rPr lang="en-US" b="0" i="1" smtClean="0">
                            <a:latin typeface="Cambria Math" panose="02040503050406030204" pitchFamily="18" charset="0"/>
                          </a:rPr>
                          <m:t>𝑛</m:t>
                        </m:r>
                      </m:sup>
                    </m:sSubSup>
                  </m:oMath>
                </a14:m>
                <a:r>
                  <a:rPr lang="en-US" dirty="0"/>
                  <a:t> are calculated using the formula</a:t>
                </a:r>
              </a:p>
              <a:p>
                <a:pPr marL="114300" indent="0">
                  <a:lnSpc>
                    <a:spcPct val="100000"/>
                  </a:lnSpc>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𝑤</m:t>
                          </m:r>
                        </m:sub>
                        <m:sup>
                          <m:r>
                            <a:rPr lang="en-US" b="0" i="1" smtClean="0">
                              <a:latin typeface="Cambria Math" panose="02040503050406030204" pitchFamily="18" charset="0"/>
                            </a:rPr>
                            <m:t>2</m:t>
                          </m:r>
                        </m:sup>
                      </m:sSubSup>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=0</m:t>
                          </m:r>
                        </m:sub>
                        <m:sup>
                          <m:r>
                            <a:rPr lang="en-US" b="0" i="1" smtClean="0">
                              <a:latin typeface="Cambria Math" panose="02040503050406030204" pitchFamily="18" charset="0"/>
                            </a:rPr>
                            <m:t>𝑚</m:t>
                          </m:r>
                          <m:r>
                            <a:rPr lang="en-US" b="0" i="1" smtClean="0">
                              <a:latin typeface="Cambria Math" panose="02040503050406030204" pitchFamily="18" charset="0"/>
                            </a:rPr>
                            <m:t>−1</m:t>
                          </m:r>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𝜓</m:t>
                              </m:r>
                            </m:e>
                            <m:sub>
                              <m:r>
                                <a:rPr lang="en-US" b="0" i="1" smtClean="0">
                                  <a:latin typeface="Cambria Math" panose="02040503050406030204" pitchFamily="18" charset="0"/>
                                </a:rPr>
                                <m:t>𝑗</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e>
                      </m:nary>
                    </m:oMath>
                  </m:oMathPara>
                </a14:m>
                <a:endParaRPr lang="en-US" dirty="0"/>
              </a:p>
              <a:p>
                <a:pPr marL="114300" indent="0">
                  <a:lnSpc>
                    <a:spcPct val="100000"/>
                  </a:lnSpc>
                  <a:buNone/>
                </a:pPr>
                <a:r>
                  <a:rPr lang="en-US" dirty="0"/>
                  <a:t>Recall that </a:t>
                </a:r>
                <a14:m>
                  <m:oMath xmlns:m="http://schemas.openxmlformats.org/officeDocument/2006/math">
                    <m:sSubSup>
                      <m:sSubSupPr>
                        <m:ctrlPr>
                          <a:rPr lang="en-US" b="0" i="1" dirty="0"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𝜎</m:t>
                            </m:r>
                          </m:e>
                        </m:acc>
                      </m:e>
                      <m:sub>
                        <m:r>
                          <a:rPr lang="en-US" b="0" i="1" dirty="0" smtClean="0">
                            <a:latin typeface="Cambria Math" panose="02040503050406030204" pitchFamily="18" charset="0"/>
                          </a:rPr>
                          <m:t>𝑤</m:t>
                        </m:r>
                      </m:sub>
                      <m:sup>
                        <m:r>
                          <a:rPr lang="en-US" b="0" i="1" dirty="0" smtClean="0">
                            <a:latin typeface="Cambria Math" panose="02040503050406030204" pitchFamily="18" charset="0"/>
                          </a:rPr>
                          <m:t>2</m:t>
                        </m:r>
                      </m:sup>
                    </m:sSubSup>
                    <m:r>
                      <a:rPr lang="en-US" b="0" i="1" dirty="0" smtClean="0">
                        <a:latin typeface="Cambria Math" panose="02040503050406030204" pitchFamily="18" charset="0"/>
                      </a:rPr>
                      <m:t>=89.72</m:t>
                    </m:r>
                  </m:oMath>
                </a14:m>
                <a:r>
                  <a:rPr lang="en-US" dirty="0"/>
                  <a:t> we have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𝜓</m:t>
                        </m:r>
                      </m:e>
                      <m:sub>
                        <m:r>
                          <a:rPr lang="en-US" b="0" i="1" smtClean="0">
                            <a:latin typeface="Cambria Math" panose="02040503050406030204" pitchFamily="18" charset="0"/>
                          </a:rPr>
                          <m:t>𝑗</m:t>
                        </m:r>
                      </m:sub>
                    </m:sSub>
                    <m:r>
                      <a:rPr lang="en-US" b="0" i="1" smtClean="0">
                        <a:latin typeface="Cambria Math" panose="02040503050406030204" pitchFamily="18" charset="0"/>
                      </a:rPr>
                      <m:t>=1.35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𝜓</m:t>
                        </m:r>
                      </m:e>
                      <m:sub>
                        <m:r>
                          <a:rPr lang="en-US" b="0" i="1" smtClean="0">
                            <a:latin typeface="Cambria Math" panose="02040503050406030204" pitchFamily="18" charset="0"/>
                          </a:rPr>
                          <m:t>𝑗</m:t>
                        </m:r>
                        <m:r>
                          <a:rPr lang="en-US" b="0" i="1" smtClean="0">
                            <a:latin typeface="Cambria Math" panose="02040503050406030204" pitchFamily="18" charset="0"/>
                          </a:rPr>
                          <m:t>−1</m:t>
                        </m:r>
                      </m:sub>
                    </m:sSub>
                    <m:r>
                      <a:rPr lang="en-US" b="0" i="1" smtClean="0">
                        <a:latin typeface="Cambria Math" panose="02040503050406030204" pitchFamily="18" charset="0"/>
                      </a:rPr>
                      <m:t>−0.46 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𝜓</m:t>
                        </m:r>
                      </m:e>
                      <m:sub>
                        <m:r>
                          <a:rPr lang="en-US" b="0" i="1" smtClean="0">
                            <a:latin typeface="Cambria Math" panose="02040503050406030204" pitchFamily="18" charset="0"/>
                          </a:rPr>
                          <m:t>𝑗</m:t>
                        </m:r>
                        <m:r>
                          <a:rPr lang="en-US" b="0" i="1" smtClean="0">
                            <a:latin typeface="Cambria Math" panose="02040503050406030204" pitchFamily="18" charset="0"/>
                          </a:rPr>
                          <m:t>−2</m:t>
                        </m:r>
                      </m:sub>
                    </m:sSub>
                  </m:oMath>
                </a14:m>
                <a:r>
                  <a:rPr lang="en-US" dirty="0"/>
                  <a:t> for </a:t>
                </a:r>
                <a14:m>
                  <m:oMath xmlns:m="http://schemas.openxmlformats.org/officeDocument/2006/math">
                    <m:r>
                      <a:rPr lang="en-US" b="0" i="1" smtClean="0">
                        <a:latin typeface="Cambria Math" panose="02040503050406030204" pitchFamily="18" charset="0"/>
                      </a:rPr>
                      <m:t>𝑗</m:t>
                    </m:r>
                    <m:r>
                      <a:rPr lang="en-US" b="0" i="1" smtClean="0">
                        <a:latin typeface="Cambria Math" panose="02040503050406030204" pitchFamily="18" charset="0"/>
                      </a:rPr>
                      <m:t>≥2, </m:t>
                    </m:r>
                  </m:oMath>
                </a14:m>
                <a:r>
                  <a:rPr lang="en-US" dirty="0"/>
                  <a:t> 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0</m:t>
                        </m:r>
                      </m:sub>
                    </m:sSub>
                    <m:r>
                      <a:rPr lang="en-US" b="0" i="1" smtClean="0">
                        <a:latin typeface="Cambria Math" panose="02040503050406030204" pitchFamily="18" charset="0"/>
                      </a:rPr>
                      <m:t>=1</m:t>
                    </m:r>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𝜓</m:t>
                        </m:r>
                      </m:e>
                      <m:sub>
                        <m:r>
                          <a:rPr lang="en-US" b="0" i="1" smtClean="0">
                            <a:latin typeface="Cambria Math" panose="02040503050406030204" pitchFamily="18" charset="0"/>
                          </a:rPr>
                          <m:t>1</m:t>
                        </m:r>
                      </m:sub>
                    </m:sSub>
                    <m:r>
                      <a:rPr lang="en-US" b="0" i="1" smtClean="0">
                        <a:latin typeface="Cambria Math" panose="02040503050406030204" pitchFamily="18" charset="0"/>
                      </a:rPr>
                      <m:t>=1.35. </m:t>
                    </m:r>
                  </m:oMath>
                </a14:m>
                <a:r>
                  <a:rPr lang="en-US" dirty="0"/>
                  <a:t> Thus, for n=453,</a:t>
                </a:r>
              </a:p>
              <a:p>
                <a:pPr marL="114300" indent="0">
                  <a:lnSpc>
                    <a:spcPct val="100000"/>
                  </a:lnSpc>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𝑛</m:t>
                          </m:r>
                          <m:r>
                            <a:rPr lang="en-US" b="0" i="1" smtClean="0">
                              <a:latin typeface="Cambria Math" panose="02040503050406030204" pitchFamily="18" charset="0"/>
                            </a:rPr>
                            <m:t>+1</m:t>
                          </m:r>
                        </m:sub>
                        <m:sup>
                          <m:r>
                            <a:rPr lang="en-US" b="0" i="1" smtClean="0">
                              <a:latin typeface="Cambria Math" panose="02040503050406030204" pitchFamily="18" charset="0"/>
                            </a:rPr>
                            <m:t>𝑛</m:t>
                          </m:r>
                        </m:sup>
                      </m:sSubSup>
                      <m:r>
                        <a:rPr lang="en-US" b="0" i="1" smtClean="0">
                          <a:latin typeface="Cambria Math" panose="02040503050406030204" pitchFamily="18" charset="0"/>
                        </a:rPr>
                        <m:t>=89.72,</m:t>
                      </m:r>
                    </m:oMath>
                  </m:oMathPara>
                </a14:m>
                <a:endParaRPr lang="en-US" b="0" dirty="0"/>
              </a:p>
              <a:p>
                <a:pPr marL="114300" indent="0">
                  <a:lnSpc>
                    <a:spcPct val="100000"/>
                  </a:lnSpc>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𝑛</m:t>
                          </m:r>
                          <m:r>
                            <a:rPr lang="en-US" b="0" i="1" smtClean="0">
                              <a:latin typeface="Cambria Math" panose="02040503050406030204" pitchFamily="18" charset="0"/>
                            </a:rPr>
                            <m:t>+2</m:t>
                          </m:r>
                        </m:sub>
                        <m:sup>
                          <m:r>
                            <a:rPr lang="en-US" b="0" i="1" smtClean="0">
                              <a:latin typeface="Cambria Math" panose="02040503050406030204" pitchFamily="18" charset="0"/>
                            </a:rPr>
                            <m:t>𝑛</m:t>
                          </m:r>
                        </m:sup>
                      </m:sSubSup>
                      <m:r>
                        <a:rPr lang="en-US" b="0" i="1" smtClean="0">
                          <a:latin typeface="Cambria Math" panose="02040503050406030204" pitchFamily="18" charset="0"/>
                        </a:rPr>
                        <m:t>=89.72</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1.35</m:t>
                              </m:r>
                            </m:e>
                            <m:sup>
                              <m:r>
                                <a:rPr lang="en-US" b="0" i="1" smtClean="0">
                                  <a:latin typeface="Cambria Math" panose="02040503050406030204" pitchFamily="18" charset="0"/>
                                </a:rPr>
                                <m:t>2</m:t>
                              </m:r>
                            </m:sup>
                          </m:sSup>
                        </m:e>
                      </m:d>
                      <m:r>
                        <a:rPr lang="en-US" b="0" i="1" smtClean="0">
                          <a:latin typeface="Cambria Math" panose="02040503050406030204" pitchFamily="18" charset="0"/>
                        </a:rPr>
                        <m:t>,</m:t>
                      </m:r>
                    </m:oMath>
                  </m:oMathPara>
                </a14:m>
                <a:endParaRPr lang="en-US" b="0" dirty="0"/>
              </a:p>
              <a:p>
                <a:pPr marL="114300" indent="0">
                  <a:lnSpc>
                    <a:spcPct val="100000"/>
                  </a:lnSpc>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𝑛</m:t>
                          </m:r>
                          <m:r>
                            <a:rPr lang="en-US" b="0" i="1" smtClean="0">
                              <a:latin typeface="Cambria Math" panose="02040503050406030204" pitchFamily="18" charset="0"/>
                            </a:rPr>
                            <m:t>+3</m:t>
                          </m:r>
                        </m:sub>
                        <m:sup>
                          <m:r>
                            <a:rPr lang="en-US" b="0" i="1" smtClean="0">
                              <a:latin typeface="Cambria Math" panose="02040503050406030204" pitchFamily="18" charset="0"/>
                            </a:rPr>
                            <m:t>𝑛</m:t>
                          </m:r>
                        </m:sup>
                      </m:sSubSup>
                      <m:r>
                        <a:rPr lang="en-US" b="0" i="1" smtClean="0">
                          <a:latin typeface="Cambria Math" panose="02040503050406030204" pitchFamily="18" charset="0"/>
                        </a:rPr>
                        <m:t>=89.72</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1.35</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1.35</m:t>
                                      </m:r>
                                    </m:e>
                                    <m:sup>
                                      <m:r>
                                        <a:rPr lang="en-US" b="0" i="1" smtClean="0">
                                          <a:latin typeface="Cambria Math" panose="02040503050406030204" pitchFamily="18" charset="0"/>
                                        </a:rPr>
                                        <m:t>2</m:t>
                                      </m:r>
                                    </m:sup>
                                  </m:sSup>
                                  <m:r>
                                    <a:rPr lang="en-US" b="0" i="1" smtClean="0">
                                      <a:latin typeface="Cambria Math" panose="02040503050406030204" pitchFamily="18" charset="0"/>
                                    </a:rPr>
                                    <m:t>−0.46</m:t>
                                  </m:r>
                                </m:e>
                              </m:d>
                            </m:e>
                            <m:sup>
                              <m:r>
                                <a:rPr lang="en-US" b="0" i="1" smtClean="0">
                                  <a:latin typeface="Cambria Math" panose="02040503050406030204" pitchFamily="18" charset="0"/>
                                </a:rPr>
                                <m:t>2</m:t>
                              </m:r>
                            </m:sup>
                          </m:sSup>
                        </m:e>
                      </m:d>
                      <m:r>
                        <a:rPr lang="en-US" b="0" i="1" smtClean="0">
                          <a:latin typeface="Cambria Math" panose="02040503050406030204" pitchFamily="18" charset="0"/>
                        </a:rPr>
                        <m:t> ,</m:t>
                      </m:r>
                    </m:oMath>
                  </m:oMathPara>
                </a14:m>
                <a:endParaRPr lang="en-US" dirty="0"/>
              </a:p>
              <a:p>
                <a:pPr marL="114300" indent="0">
                  <a:lnSpc>
                    <a:spcPct val="100000"/>
                  </a:lnSpc>
                  <a:buNone/>
                </a:pPr>
                <a:r>
                  <a:rPr lang="en-US" dirty="0"/>
                  <a:t>and so on.</a:t>
                </a:r>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710214" y="880111"/>
                <a:ext cx="11176986" cy="5476240"/>
              </a:xfrm>
              <a:blipFill>
                <a:blip r:embed="rId2"/>
                <a:stretch>
                  <a:fillRect l="-109"/>
                </a:stretch>
              </a:blipFill>
            </p:spPr>
            <p:txBody>
              <a:bodyPr/>
              <a:lstStyle/>
              <a:p>
                <a:r>
                  <a:rPr lang="ru-UA">
                    <a:noFill/>
                  </a:rPr>
                  <a:t> </a:t>
                </a:r>
              </a:p>
            </p:txBody>
          </p:sp>
        </mc:Fallback>
      </mc:AlternateContent>
      <p:sp>
        <p:nvSpPr>
          <p:cNvPr id="2" name="Заголовок 1"/>
          <p:cNvSpPr>
            <a:spLocks noGrp="1"/>
          </p:cNvSpPr>
          <p:nvPr>
            <p:ph type="title"/>
          </p:nvPr>
        </p:nvSpPr>
        <p:spPr>
          <a:xfrm>
            <a:off x="-1" y="136526"/>
            <a:ext cx="11606981" cy="743586"/>
          </a:xfrm>
        </p:spPr>
        <p:txBody>
          <a:bodyPr>
            <a:normAutofit/>
          </a:bodyPr>
          <a:lstStyle/>
          <a:p>
            <a:r>
              <a:rPr lang="en-US" b="1" dirty="0"/>
              <a:t>Example 3.25 continued</a:t>
            </a:r>
            <a:endParaRPr lang="ru-RU" b="1" dirty="0"/>
          </a:p>
        </p:txBody>
      </p:sp>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69</a:t>
            </a:fld>
            <a:endParaRPr lang="en-US" dirty="0"/>
          </a:p>
        </p:txBody>
      </p:sp>
    </p:spTree>
    <p:extLst>
      <p:ext uri="{BB962C8B-B14F-4D97-AF65-F5344CB8AC3E}">
        <p14:creationId xmlns:p14="http://schemas.microsoft.com/office/powerpoint/2010/main" val="555633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0515600" cy="1325563"/>
          </a:xfrm>
        </p:spPr>
        <p:txBody>
          <a:bodyPr/>
          <a:lstStyle/>
          <a:p>
            <a:r>
              <a:rPr lang="en-US" dirty="0"/>
              <a:t>Example 3.13 The ACF of an AR(p)</a:t>
            </a:r>
            <a:endParaRPr lang="ru-RU" dirty="0"/>
          </a:p>
        </p:txBody>
      </p:sp>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355107" y="1381327"/>
                <a:ext cx="11532093" cy="4944523"/>
              </a:xfrm>
            </p:spPr>
            <p:txBody>
              <a:bodyPr>
                <a:normAutofit/>
              </a:bodyPr>
              <a:lstStyle/>
              <a:p>
                <a:pPr marL="114300" indent="0">
                  <a:buNone/>
                </a:pPr>
                <a:r>
                  <a:rPr lang="en-US" dirty="0">
                    <a:latin typeface="Cambria Math" panose="02040503050406030204" pitchFamily="18" charset="0"/>
                  </a:rPr>
                  <a:t>For AR(p) model from previous slide we have:</a:t>
                </a:r>
                <a:endParaRPr lang="en-US" b="0" dirty="0">
                  <a:latin typeface="Cambria Math" panose="02040503050406030204" pitchFamily="18" charset="0"/>
                </a:endParaRP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𝜌</m:t>
                      </m:r>
                      <m:d>
                        <m:dPr>
                          <m:ctrlPr>
                            <a:rPr lang="en-US" i="1">
                              <a:latin typeface="Cambria Math" panose="02040503050406030204" pitchFamily="18" charset="0"/>
                            </a:rPr>
                          </m:ctrlPr>
                        </m:dPr>
                        <m:e>
                          <m:r>
                            <a:rPr lang="en-US" i="1">
                              <a:latin typeface="Cambria Math" panose="02040503050406030204" pitchFamily="18" charset="0"/>
                            </a:rPr>
                            <m:t>h</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𝜙</m:t>
                          </m:r>
                        </m:e>
                        <m:sub>
                          <m:r>
                            <a:rPr lang="en-US" i="1">
                              <a:latin typeface="Cambria Math" panose="02040503050406030204" pitchFamily="18" charset="0"/>
                            </a:rPr>
                            <m:t>1</m:t>
                          </m:r>
                        </m:sub>
                      </m:sSub>
                      <m:r>
                        <a:rPr lang="en-US" b="0" i="1" smtClean="0">
                          <a:latin typeface="Cambria Math" panose="02040503050406030204" pitchFamily="18" charset="0"/>
                        </a:rPr>
                        <m:t>𝜌</m:t>
                      </m:r>
                      <m:d>
                        <m:dPr>
                          <m:ctrlPr>
                            <a:rPr lang="en-US" i="1">
                              <a:latin typeface="Cambria Math" panose="02040503050406030204" pitchFamily="18" charset="0"/>
                            </a:rPr>
                          </m:ctrlPr>
                        </m:dPr>
                        <m:e>
                          <m:r>
                            <a:rPr lang="en-US" i="1">
                              <a:latin typeface="Cambria Math" panose="02040503050406030204" pitchFamily="18" charset="0"/>
                            </a:rPr>
                            <m:t>h</m:t>
                          </m:r>
                          <m:r>
                            <a:rPr lang="en-US" i="1">
                              <a:latin typeface="Cambria Math" panose="02040503050406030204" pitchFamily="18" charset="0"/>
                            </a:rPr>
                            <m:t>−1</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𝜙</m:t>
                          </m:r>
                        </m:e>
                        <m:sub>
                          <m:r>
                            <a:rPr lang="en-US" i="1">
                              <a:latin typeface="Cambria Math" panose="02040503050406030204" pitchFamily="18" charset="0"/>
                            </a:rPr>
                            <m:t>𝑝</m:t>
                          </m:r>
                        </m:sub>
                      </m:sSub>
                      <m:r>
                        <a:rPr lang="en-US" b="0" i="1" smtClean="0">
                          <a:latin typeface="Cambria Math" panose="02040503050406030204" pitchFamily="18" charset="0"/>
                        </a:rPr>
                        <m:t>𝜌</m:t>
                      </m:r>
                      <m:d>
                        <m:dPr>
                          <m:ctrlPr>
                            <a:rPr lang="en-US" i="1">
                              <a:latin typeface="Cambria Math" panose="02040503050406030204" pitchFamily="18" charset="0"/>
                            </a:rPr>
                          </m:ctrlPr>
                        </m:dPr>
                        <m:e>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𝑝</m:t>
                          </m:r>
                        </m:e>
                      </m:d>
                      <m:r>
                        <a:rPr lang="en-US" i="1">
                          <a:latin typeface="Cambria Math" panose="02040503050406030204" pitchFamily="18" charset="0"/>
                        </a:rPr>
                        <m:t>=0,  </m:t>
                      </m:r>
                      <m:r>
                        <a:rPr lang="en-US" i="1">
                          <a:latin typeface="Cambria Math" panose="02040503050406030204" pitchFamily="18" charset="0"/>
                        </a:rPr>
                        <m:t>h</m:t>
                      </m:r>
                      <m:r>
                        <a:rPr lang="en-US" i="1">
                          <a:latin typeface="Cambria Math" panose="02040503050406030204" pitchFamily="18" charset="0"/>
                        </a:rPr>
                        <m:t>≥</m:t>
                      </m:r>
                      <m:r>
                        <a:rPr lang="en-US" b="0" i="1" smtClean="0">
                          <a:latin typeface="Cambria Math" panose="02040503050406030204" pitchFamily="18" charset="0"/>
                        </a:rPr>
                        <m:t>𝑝</m:t>
                      </m:r>
                      <m:r>
                        <a:rPr lang="en-US" b="0" i="0" smtClean="0">
                          <a:latin typeface="Cambria Math" panose="02040503050406030204" pitchFamily="18" charset="0"/>
                        </a:rPr>
                        <m:t>.</m:t>
                      </m:r>
                    </m:oMath>
                  </m:oMathPara>
                </a14:m>
                <a:endParaRPr lang="en-US" b="0" dirty="0"/>
              </a:p>
              <a:p>
                <a:pPr marL="114300" indent="0">
                  <a:buNone/>
                </a:pPr>
                <a:r>
                  <a:rPr lang="en-US" dirty="0"/>
                  <a:t>Let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𝑟</m:t>
                        </m:r>
                      </m:sub>
                    </m:sSub>
                  </m:oMath>
                </a14:m>
                <a:r>
                  <a:rPr lang="en-US" dirty="0"/>
                  <a:t> denote the roots of </a:t>
                </a:r>
                <a14:m>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0" smtClean="0">
                        <a:latin typeface="Cambria Math" panose="02040503050406030204" pitchFamily="18" charset="0"/>
                      </a:rPr>
                      <m:t>,</m:t>
                    </m:r>
                  </m:oMath>
                </a14:m>
                <a:r>
                  <a:rPr lang="en-US" dirty="0"/>
                  <a:t> each with multiplicity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𝑟</m:t>
                        </m:r>
                      </m:sub>
                    </m:sSub>
                    <m:r>
                      <a:rPr lang="en-US" b="0" i="1" smtClean="0">
                        <a:latin typeface="Cambria Math" panose="02040503050406030204" pitchFamily="18" charset="0"/>
                      </a:rPr>
                      <m:t>,</m:t>
                    </m:r>
                  </m:oMath>
                </a14:m>
                <a:r>
                  <a:rPr lang="en-US" dirty="0"/>
                  <a:t> respectively, 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𝑟</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oMath>
                </a14:m>
                <a:r>
                  <a:rPr lang="en-US" dirty="0"/>
                  <a:t> Then the general solution is</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h</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h</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h</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2</m:t>
                          </m:r>
                        </m:sub>
                        <m:sup>
                          <m:r>
                            <a:rPr lang="en-US" b="0" i="1" smtClean="0">
                              <a:latin typeface="Cambria Math" panose="02040503050406030204" pitchFamily="18" charset="0"/>
                            </a:rPr>
                            <m:t>−</m:t>
                          </m:r>
                          <m:r>
                            <a:rPr lang="en-US" b="0" i="1" smtClean="0">
                              <a:latin typeface="Cambria Math" panose="02040503050406030204" pitchFamily="18" charset="0"/>
                            </a:rPr>
                            <m:t>h</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h</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𝑟</m:t>
                          </m:r>
                        </m:sub>
                        <m:sup>
                          <m:r>
                            <a:rPr lang="en-US" b="0" i="1" smtClean="0">
                              <a:latin typeface="Cambria Math" panose="02040503050406030204" pitchFamily="18" charset="0"/>
                            </a:rPr>
                            <m:t>−</m:t>
                          </m:r>
                          <m:r>
                            <a:rPr lang="en-US" b="0" i="1" smtClean="0">
                              <a:latin typeface="Cambria Math" panose="02040503050406030204" pitchFamily="18" charset="0"/>
                            </a:rPr>
                            <m:t>h</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𝑟</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h</m:t>
                          </m:r>
                        </m:e>
                      </m:d>
                      <m:r>
                        <a:rPr lang="en-US" b="0" i="1" smtClean="0">
                          <a:latin typeface="Cambria Math" panose="02040503050406030204" pitchFamily="18" charset="0"/>
                        </a:rPr>
                        <m:t>,  </m:t>
                      </m:r>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oMath>
                  </m:oMathPara>
                </a14:m>
                <a:endParaRPr lang="en-US" dirty="0"/>
              </a:p>
              <a:p>
                <a:pPr marL="114300" indent="0">
                  <a:buNone/>
                </a:pPr>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𝑗</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h</m:t>
                        </m:r>
                      </m:e>
                    </m:d>
                  </m:oMath>
                </a14:m>
                <a:r>
                  <a:rPr lang="en-US" dirty="0"/>
                  <a:t> is a polynomial in </a:t>
                </a: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 </m:t>
                    </m:r>
                  </m:oMath>
                </a14:m>
                <a:r>
                  <a:rPr lang="en-US" dirty="0"/>
                  <a:t>of degree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𝑗</m:t>
                        </m:r>
                      </m:sub>
                    </m:sSub>
                    <m:r>
                      <a:rPr lang="en-US" b="0" i="1" smtClean="0">
                        <a:latin typeface="Cambria Math" panose="02040503050406030204" pitchFamily="18" charset="0"/>
                      </a:rPr>
                      <m:t>−1.</m:t>
                    </m:r>
                  </m:oMath>
                </a14:m>
                <a:endParaRPr lang="en-US" dirty="0"/>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355107" y="1381327"/>
                <a:ext cx="11532093" cy="4944523"/>
              </a:xfrm>
              <a:blipFill>
                <a:blip r:embed="rId2"/>
                <a:stretch>
                  <a:fillRect l="-53"/>
                </a:stretch>
              </a:blipFill>
            </p:spPr>
            <p:txBody>
              <a:bodyPr/>
              <a:lstStyle/>
              <a:p>
                <a:r>
                  <a:rPr lang="ru-UA">
                    <a:noFill/>
                  </a:rPr>
                  <a:t> </a:t>
                </a:r>
              </a:p>
            </p:txBody>
          </p:sp>
        </mc:Fallback>
      </mc:AlternateContent>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7</a:t>
            </a:fld>
            <a:endParaRPr lang="en-US"/>
          </a:p>
        </p:txBody>
      </p:sp>
    </p:spTree>
    <p:extLst>
      <p:ext uri="{BB962C8B-B14F-4D97-AF65-F5344CB8AC3E}">
        <p14:creationId xmlns:p14="http://schemas.microsoft.com/office/powerpoint/2010/main" val="34451847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396240" y="880111"/>
                <a:ext cx="11490960" cy="5476240"/>
              </a:xfrm>
            </p:spPr>
            <p:txBody>
              <a:bodyPr>
                <a:normAutofit fontScale="70000" lnSpcReduction="20000"/>
              </a:bodyPr>
              <a:lstStyle/>
              <a:p>
                <a:pPr marL="114300" indent="0">
                  <a:lnSpc>
                    <a:spcPct val="100000"/>
                  </a:lnSpc>
                  <a:buNone/>
                </a:pPr>
                <a:r>
                  <a:rPr lang="en-US" sz="3400" dirty="0"/>
                  <a:t>In </a:t>
                </a:r>
                <a:r>
                  <a:rPr lang="en-US" sz="3400" dirty="0" err="1"/>
                  <a:t>backcasting</a:t>
                </a:r>
                <a:r>
                  <a:rPr lang="en-US" sz="3400" dirty="0"/>
                  <a:t>, we want to predict </a:t>
                </a:r>
                <a14:m>
                  <m:oMath xmlns:m="http://schemas.openxmlformats.org/officeDocument/2006/math">
                    <m:sSub>
                      <m:sSubPr>
                        <m:ctrlPr>
                          <a:rPr lang="en-US" sz="3400" b="0" i="1" dirty="0" smtClean="0">
                            <a:latin typeface="Cambria Math" panose="02040503050406030204" pitchFamily="18" charset="0"/>
                          </a:rPr>
                        </m:ctrlPr>
                      </m:sSubPr>
                      <m:e>
                        <m:r>
                          <a:rPr lang="en-US" sz="3400" i="1" dirty="0" smtClean="0">
                            <a:latin typeface="Cambria Math" panose="02040503050406030204" pitchFamily="18" charset="0"/>
                          </a:rPr>
                          <m:t>𝑥</m:t>
                        </m:r>
                      </m:e>
                      <m:sub>
                        <m:r>
                          <a:rPr lang="en-US" sz="3400" i="1" dirty="0" smtClean="0">
                            <a:latin typeface="Cambria Math" panose="02040503050406030204" pitchFamily="18" charset="0"/>
                          </a:rPr>
                          <m:t>1−</m:t>
                        </m:r>
                        <m:r>
                          <a:rPr lang="en-US" sz="3400" i="1" dirty="0" smtClean="0">
                            <a:latin typeface="Cambria Math" panose="02040503050406030204" pitchFamily="18" charset="0"/>
                          </a:rPr>
                          <m:t>𝑚</m:t>
                        </m:r>
                      </m:sub>
                    </m:sSub>
                  </m:oMath>
                </a14:m>
                <a:r>
                  <a:rPr lang="en-US" sz="3400" dirty="0"/>
                  <a:t>, for </a:t>
                </a:r>
                <a14:m>
                  <m:oMath xmlns:m="http://schemas.openxmlformats.org/officeDocument/2006/math">
                    <m:r>
                      <a:rPr lang="en-US" sz="3400" i="1" dirty="0" smtClean="0">
                        <a:latin typeface="Cambria Math" panose="02040503050406030204" pitchFamily="18" charset="0"/>
                      </a:rPr>
                      <m:t>𝑚</m:t>
                    </m:r>
                    <m:r>
                      <a:rPr lang="en-US" sz="3400" i="1" dirty="0" smtClean="0">
                        <a:latin typeface="Cambria Math" panose="02040503050406030204" pitchFamily="18" charset="0"/>
                      </a:rPr>
                      <m:t>=1,2,…, </m:t>
                    </m:r>
                  </m:oMath>
                </a14:m>
                <a:r>
                  <a:rPr lang="en-US" sz="3400" dirty="0"/>
                  <a:t>based on the data </a:t>
                </a:r>
                <a14:m>
                  <m:oMath xmlns:m="http://schemas.openxmlformats.org/officeDocument/2006/math">
                    <m:d>
                      <m:dPr>
                        <m:begChr m:val="{"/>
                        <m:endChr m:val="}"/>
                        <m:ctrlPr>
                          <a:rPr lang="en-US" sz="3400" b="0" i="1" dirty="0" smtClean="0">
                            <a:latin typeface="Cambria Math" panose="02040503050406030204" pitchFamily="18" charset="0"/>
                          </a:rPr>
                        </m:ctrlPr>
                      </m:dPr>
                      <m:e>
                        <m:sSub>
                          <m:sSubPr>
                            <m:ctrlPr>
                              <a:rPr lang="en-US" sz="3400" b="0" i="1" dirty="0" smtClean="0">
                                <a:latin typeface="Cambria Math" panose="02040503050406030204" pitchFamily="18" charset="0"/>
                              </a:rPr>
                            </m:ctrlPr>
                          </m:sSubPr>
                          <m:e>
                            <m:r>
                              <a:rPr lang="en-US" sz="3400" b="0" i="1" dirty="0" smtClean="0">
                                <a:latin typeface="Cambria Math" panose="02040503050406030204" pitchFamily="18" charset="0"/>
                              </a:rPr>
                              <m:t>𝑥</m:t>
                            </m:r>
                          </m:e>
                          <m:sub>
                            <m:r>
                              <a:rPr lang="en-US" sz="3400" b="0" i="1" dirty="0" smtClean="0">
                                <a:latin typeface="Cambria Math" panose="02040503050406030204" pitchFamily="18" charset="0"/>
                              </a:rPr>
                              <m:t>1</m:t>
                            </m:r>
                          </m:sub>
                        </m:sSub>
                        <m:r>
                          <a:rPr lang="en-US" sz="3400" b="0" i="1" dirty="0" smtClean="0">
                            <a:latin typeface="Cambria Math" panose="02040503050406030204" pitchFamily="18" charset="0"/>
                          </a:rPr>
                          <m:t>,…</m:t>
                        </m:r>
                        <m:sSub>
                          <m:sSubPr>
                            <m:ctrlPr>
                              <a:rPr lang="en-US" sz="3400" b="0" i="1" dirty="0" smtClean="0">
                                <a:latin typeface="Cambria Math" panose="02040503050406030204" pitchFamily="18" charset="0"/>
                              </a:rPr>
                            </m:ctrlPr>
                          </m:sSubPr>
                          <m:e>
                            <m:r>
                              <a:rPr lang="en-US" sz="3400" b="0" i="1" dirty="0" smtClean="0">
                                <a:latin typeface="Cambria Math" panose="02040503050406030204" pitchFamily="18" charset="0"/>
                              </a:rPr>
                              <m:t>𝑥</m:t>
                            </m:r>
                          </m:e>
                          <m:sub>
                            <m:r>
                              <a:rPr lang="en-US" sz="3400" b="0" i="1" dirty="0" smtClean="0">
                                <a:latin typeface="Cambria Math" panose="02040503050406030204" pitchFamily="18" charset="0"/>
                              </a:rPr>
                              <m:t>𝑛</m:t>
                            </m:r>
                          </m:sub>
                        </m:sSub>
                      </m:e>
                    </m:d>
                  </m:oMath>
                </a14:m>
                <a:r>
                  <a:rPr lang="en-US" sz="3400" dirty="0"/>
                  <a:t>. </a:t>
                </a:r>
              </a:p>
              <a:p>
                <a:pPr marL="114300" indent="0">
                  <a:lnSpc>
                    <a:spcPct val="100000"/>
                  </a:lnSpc>
                  <a:buNone/>
                </a:pPr>
                <a:r>
                  <a:rPr lang="en-US" sz="3400" dirty="0"/>
                  <a:t>Write the </a:t>
                </a:r>
                <a:r>
                  <a:rPr lang="en-US" sz="3400" dirty="0" err="1"/>
                  <a:t>backcast</a:t>
                </a:r>
                <a:r>
                  <a:rPr lang="en-US" sz="3400" dirty="0"/>
                  <a:t> as </a:t>
                </a:r>
                <a:br>
                  <a:rPr lang="en-US" dirty="0"/>
                </a:b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𝑚</m:t>
                          </m:r>
                        </m:sub>
                        <m:sup>
                          <m:r>
                            <a:rPr lang="en-US" b="0" i="1" smtClean="0">
                              <a:latin typeface="Cambria Math" panose="02040503050406030204" pitchFamily="18" charset="0"/>
                            </a:rPr>
                            <m:t>𝑛</m:t>
                          </m:r>
                        </m:sup>
                      </m:sSubSup>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r>
                        <a:rPr lang="en-US" b="0" i="0" smtClean="0">
                          <a:latin typeface="Cambria Math" panose="02040503050406030204" pitchFamily="18" charset="0"/>
                        </a:rPr>
                        <m:t>.</m:t>
                      </m:r>
                    </m:oMath>
                  </m:oMathPara>
                </a14:m>
                <a:endParaRPr lang="en-US" b="0" dirty="0"/>
              </a:p>
              <a:p>
                <a:pPr marL="114300" indent="0">
                  <a:lnSpc>
                    <a:spcPct val="100000"/>
                  </a:lnSpc>
                  <a:buNone/>
                </a:pPr>
                <a:r>
                  <a:rPr lang="en-US" sz="3400" dirty="0"/>
                  <a:t>The prediction equations  (assuming </a:t>
                </a:r>
                <a14:m>
                  <m:oMath xmlns:m="http://schemas.openxmlformats.org/officeDocument/2006/math">
                    <m:sSub>
                      <m:sSubPr>
                        <m:ctrlPr>
                          <a:rPr lang="en-US" sz="3400" b="0" i="1" smtClean="0">
                            <a:latin typeface="Cambria Math" panose="02040503050406030204" pitchFamily="18" charset="0"/>
                          </a:rPr>
                        </m:ctrlPr>
                      </m:sSubPr>
                      <m:e>
                        <m:r>
                          <a:rPr lang="en-US" sz="3400" b="0" i="1" smtClean="0">
                            <a:latin typeface="Cambria Math" panose="02040503050406030204" pitchFamily="18" charset="0"/>
                          </a:rPr>
                          <m:t>𝜇</m:t>
                        </m:r>
                      </m:e>
                      <m:sub>
                        <m:r>
                          <a:rPr lang="en-US" sz="3400" b="0" i="1" smtClean="0">
                            <a:latin typeface="Cambria Math" panose="02040503050406030204" pitchFamily="18" charset="0"/>
                          </a:rPr>
                          <m:t>𝑥</m:t>
                        </m:r>
                      </m:sub>
                    </m:sSub>
                    <m:r>
                      <a:rPr lang="en-US" sz="3400" b="0" i="1" smtClean="0">
                        <a:latin typeface="Cambria Math" panose="02040503050406030204" pitchFamily="18" charset="0"/>
                      </a:rPr>
                      <m:t>=0) </m:t>
                    </m:r>
                  </m:oMath>
                </a14:m>
                <a:r>
                  <a:rPr lang="en-US" sz="3400" dirty="0"/>
                  <a:t>are</a:t>
                </a:r>
              </a:p>
              <a:p>
                <a:pPr marL="114300" indent="0">
                  <a:lnSpc>
                    <a:spcPct val="100000"/>
                  </a:lnSpc>
                  <a:buNone/>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𝑗</m:t>
                              </m:r>
                            </m:sub>
                          </m:sSub>
                          <m:r>
                            <a:rPr lang="en-US" b="0" i="1" smtClean="0">
                              <a:latin typeface="Cambria Math" panose="02040503050406030204" pitchFamily="18" charset="0"/>
                            </a:rPr>
                            <m:t>𝐸</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e>
                          </m:d>
                        </m:e>
                      </m:nary>
                      <m:r>
                        <a:rPr lang="en-US" b="0" i="1" smtClean="0">
                          <a:latin typeface="Cambria Math" panose="02040503050406030204" pitchFamily="18" charset="0"/>
                        </a:rPr>
                        <m:t>=</m:t>
                      </m:r>
                      <m:r>
                        <a:rPr lang="en-US" b="0" i="1" smtClean="0">
                          <a:latin typeface="Cambria Math" panose="02040503050406030204" pitchFamily="18" charset="0"/>
                        </a:rPr>
                        <m:t>𝐸</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𝑚</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=1,…</m:t>
                      </m:r>
                      <m:r>
                        <a:rPr lang="en-US" b="0" i="1" smtClean="0">
                          <a:latin typeface="Cambria Math" panose="02040503050406030204" pitchFamily="18" charset="0"/>
                        </a:rPr>
                        <m:t>𝑛</m:t>
                      </m:r>
                      <m:r>
                        <a:rPr lang="en-US" b="0" i="1" smtClean="0">
                          <a:latin typeface="Cambria Math" panose="02040503050406030204" pitchFamily="18" charset="0"/>
                        </a:rPr>
                        <m:t>,</m:t>
                      </m:r>
                    </m:oMath>
                  </m:oMathPara>
                </a14:m>
                <a:endParaRPr lang="en-US" b="0" dirty="0"/>
              </a:p>
              <a:p>
                <a:pPr marL="114300" indent="0">
                  <a:lnSpc>
                    <a:spcPct val="100000"/>
                  </a:lnSpc>
                  <a:buNone/>
                </a:pPr>
                <a:r>
                  <a:rPr lang="en-US" dirty="0"/>
                  <a:t>or </a:t>
                </a:r>
              </a:p>
              <a:p>
                <a:pPr marL="114300" indent="0">
                  <a:lnSpc>
                    <a:spcPct val="100000"/>
                  </a:lnSpc>
                  <a:buNone/>
                </a:pPr>
                <a14:m>
                  <m:oMathPara xmlns:m="http://schemas.openxmlformats.org/officeDocument/2006/math">
                    <m:oMathParaPr>
                      <m:jc m:val="centerGroup"/>
                    </m:oMathParaPr>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𝑗</m:t>
                              </m:r>
                            </m:sub>
                          </m:sSub>
                          <m:r>
                            <a:rPr lang="en-US" b="0" i="1" smtClean="0">
                              <a:latin typeface="Cambria Math" panose="02040503050406030204" pitchFamily="18" charset="0"/>
                            </a:rPr>
                            <m:t>𝛾</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e>
                      </m:nary>
                      <m:r>
                        <a:rPr lang="en-US" i="1">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−1),   </m:t>
                      </m:r>
                      <m:r>
                        <a:rPr lang="en-US" i="1">
                          <a:latin typeface="Cambria Math" panose="02040503050406030204" pitchFamily="18" charset="0"/>
                        </a:rPr>
                        <m:t>𝑘</m:t>
                      </m:r>
                      <m:r>
                        <a:rPr lang="en-US" i="1">
                          <a:latin typeface="Cambria Math" panose="02040503050406030204" pitchFamily="18" charset="0"/>
                        </a:rPr>
                        <m:t>=1,…</m:t>
                      </m:r>
                      <m:r>
                        <a:rPr lang="en-US" i="1">
                          <a:latin typeface="Cambria Math" panose="02040503050406030204" pitchFamily="18" charset="0"/>
                        </a:rPr>
                        <m:t>𝑛</m:t>
                      </m:r>
                      <m:r>
                        <a:rPr lang="en-US" i="1">
                          <a:latin typeface="Cambria Math" panose="02040503050406030204" pitchFamily="18" charset="0"/>
                        </a:rPr>
                        <m:t>,</m:t>
                      </m:r>
                    </m:oMath>
                  </m:oMathPara>
                </a14:m>
                <a:endParaRPr lang="en-US" dirty="0"/>
              </a:p>
              <a:p>
                <a:pPr marL="114300" indent="0">
                  <a:lnSpc>
                    <a:spcPct val="100000"/>
                  </a:lnSpc>
                  <a:buNone/>
                </a:pPr>
                <a:r>
                  <a:rPr lang="en-US" sz="3400" dirty="0"/>
                  <a:t>These equations are precisely the prediction equations for forward prediction. That is, </a:t>
                </a:r>
                <a14:m>
                  <m:oMath xmlns:m="http://schemas.openxmlformats.org/officeDocument/2006/math">
                    <m:sSub>
                      <m:sSubPr>
                        <m:ctrlPr>
                          <a:rPr lang="en-US" sz="3400" b="0" i="1" smtClean="0">
                            <a:latin typeface="Cambria Math" panose="02040503050406030204" pitchFamily="18" charset="0"/>
                          </a:rPr>
                        </m:ctrlPr>
                      </m:sSubPr>
                      <m:e>
                        <m:r>
                          <a:rPr lang="en-US" sz="3400" b="0" i="1" smtClean="0">
                            <a:latin typeface="Cambria Math" panose="02040503050406030204" pitchFamily="18" charset="0"/>
                          </a:rPr>
                          <m:t>𝛼</m:t>
                        </m:r>
                      </m:e>
                      <m:sub>
                        <m:r>
                          <a:rPr lang="en-US" sz="3400" b="0" i="1" smtClean="0">
                            <a:latin typeface="Cambria Math" panose="02040503050406030204" pitchFamily="18" charset="0"/>
                          </a:rPr>
                          <m:t>𝑗</m:t>
                        </m:r>
                      </m:sub>
                    </m:sSub>
                    <m:r>
                      <a:rPr lang="en-US" sz="3400" b="0" i="1" smtClean="0">
                        <a:latin typeface="Cambria Math" panose="02040503050406030204" pitchFamily="18" charset="0"/>
                      </a:rPr>
                      <m:t>=</m:t>
                    </m:r>
                    <m:sSubSup>
                      <m:sSubSupPr>
                        <m:ctrlPr>
                          <a:rPr lang="en-US" sz="3400" b="0" i="1" smtClean="0">
                            <a:latin typeface="Cambria Math" panose="02040503050406030204" pitchFamily="18" charset="0"/>
                          </a:rPr>
                        </m:ctrlPr>
                      </m:sSubSupPr>
                      <m:e>
                        <m:r>
                          <a:rPr lang="en-US" sz="3400" b="0" i="1" smtClean="0">
                            <a:latin typeface="Cambria Math" panose="02040503050406030204" pitchFamily="18" charset="0"/>
                          </a:rPr>
                          <m:t>𝜙</m:t>
                        </m:r>
                      </m:e>
                      <m:sub>
                        <m:r>
                          <a:rPr lang="en-US" sz="3400" b="0" i="1" smtClean="0">
                            <a:latin typeface="Cambria Math" panose="02040503050406030204" pitchFamily="18" charset="0"/>
                          </a:rPr>
                          <m:t>𝑛𝑗</m:t>
                        </m:r>
                      </m:sub>
                      <m:sup>
                        <m:d>
                          <m:dPr>
                            <m:ctrlPr>
                              <a:rPr lang="en-US" sz="3400" b="0" i="1" smtClean="0">
                                <a:latin typeface="Cambria Math" panose="02040503050406030204" pitchFamily="18" charset="0"/>
                              </a:rPr>
                            </m:ctrlPr>
                          </m:dPr>
                          <m:e>
                            <m:r>
                              <a:rPr lang="en-US" sz="3400" b="0" i="1" smtClean="0">
                                <a:latin typeface="Cambria Math" panose="02040503050406030204" pitchFamily="18" charset="0"/>
                              </a:rPr>
                              <m:t>𝑚</m:t>
                            </m:r>
                          </m:e>
                        </m:d>
                      </m:sup>
                    </m:sSubSup>
                    <m:r>
                      <a:rPr lang="en-US" sz="3400" b="0" i="1" smtClean="0">
                        <a:latin typeface="Cambria Math" panose="02040503050406030204" pitchFamily="18" charset="0"/>
                      </a:rPr>
                      <m:t>, </m:t>
                    </m:r>
                  </m:oMath>
                </a14:m>
                <a:r>
                  <a:rPr lang="en-US" sz="3400" dirty="0"/>
                  <a:t> for </a:t>
                </a:r>
                <a14:m>
                  <m:oMath xmlns:m="http://schemas.openxmlformats.org/officeDocument/2006/math">
                    <m:r>
                      <a:rPr lang="en-US" sz="3400" b="0" i="1" smtClean="0">
                        <a:latin typeface="Cambria Math" panose="02040503050406030204" pitchFamily="18" charset="0"/>
                      </a:rPr>
                      <m:t>𝑗</m:t>
                    </m:r>
                    <m:r>
                      <a:rPr lang="en-US" sz="3400" b="0" i="1" smtClean="0">
                        <a:latin typeface="Cambria Math" panose="02040503050406030204" pitchFamily="18" charset="0"/>
                      </a:rPr>
                      <m:t>=1,…</m:t>
                    </m:r>
                    <m:r>
                      <a:rPr lang="en-US" sz="3400" b="0" i="1" smtClean="0">
                        <a:latin typeface="Cambria Math" panose="02040503050406030204" pitchFamily="18" charset="0"/>
                      </a:rPr>
                      <m:t>𝑛</m:t>
                    </m:r>
                    <m:r>
                      <a:rPr lang="en-US" sz="3400" b="0" i="1" smtClean="0">
                        <a:latin typeface="Cambria Math" panose="02040503050406030204" pitchFamily="18" charset="0"/>
                      </a:rPr>
                      <m:t>. </m:t>
                    </m:r>
                  </m:oMath>
                </a14:m>
                <a:r>
                  <a:rPr lang="en-US" sz="3400" dirty="0"/>
                  <a:t> Finally, the </a:t>
                </a:r>
                <a:r>
                  <a:rPr lang="en-US" sz="3400" dirty="0" err="1"/>
                  <a:t>backcasts</a:t>
                </a:r>
                <a:r>
                  <a:rPr lang="en-US" sz="3400" dirty="0"/>
                  <a:t> are given by</a:t>
                </a:r>
              </a:p>
              <a:p>
                <a:pPr marL="114300" indent="0">
                  <a:lnSpc>
                    <a:spcPct val="100000"/>
                  </a:lnSpc>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𝑚</m:t>
                          </m:r>
                        </m:sub>
                        <m:sup>
                          <m:r>
                            <a:rPr lang="en-US" b="0" i="1" smtClean="0">
                              <a:latin typeface="Cambria Math" panose="02040503050406030204" pitchFamily="18" charset="0"/>
                            </a:rPr>
                            <m:t>𝑚</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𝜙</m:t>
                          </m:r>
                        </m:e>
                        <m:sub>
                          <m:r>
                            <a:rPr lang="en-US" b="0" i="1" smtClean="0">
                              <a:latin typeface="Cambria Math" panose="02040503050406030204" pitchFamily="18" charset="0"/>
                            </a:rPr>
                            <m:t>𝑛</m:t>
                          </m:r>
                          <m:r>
                            <a:rPr lang="en-US" b="0" i="1" smtClean="0">
                              <a:latin typeface="Cambria Math" panose="02040503050406030204" pitchFamily="18" charset="0"/>
                            </a:rPr>
                            <m:t>1</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𝑚</m:t>
                              </m:r>
                            </m:e>
                          </m:d>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𝜙</m:t>
                          </m:r>
                        </m:e>
                        <m:sub>
                          <m:r>
                            <a:rPr lang="en-US" b="0" i="1" smtClean="0">
                              <a:latin typeface="Cambria Math" panose="02040503050406030204" pitchFamily="18" charset="0"/>
                            </a:rPr>
                            <m:t>𝑛𝑛</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𝑚</m:t>
                              </m:r>
                            </m:e>
                          </m:d>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   </m:t>
                      </m:r>
                      <m:r>
                        <a:rPr lang="en-US" b="0" i="1" smtClean="0">
                          <a:latin typeface="Cambria Math" panose="02040503050406030204" pitchFamily="18" charset="0"/>
                        </a:rPr>
                        <m:t>𝑚</m:t>
                      </m:r>
                      <m:r>
                        <a:rPr lang="en-US" b="0" i="1" smtClean="0">
                          <a:latin typeface="Cambria Math" panose="02040503050406030204" pitchFamily="18" charset="0"/>
                        </a:rPr>
                        <m:t>=1,2,…</m:t>
                      </m:r>
                    </m:oMath>
                  </m:oMathPara>
                </a14:m>
                <a:endParaRPr lang="en-US" dirty="0"/>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396240" y="880111"/>
                <a:ext cx="11490960" cy="5476240"/>
              </a:xfrm>
              <a:blipFill>
                <a:blip r:embed="rId2"/>
                <a:stretch>
                  <a:fillRect/>
                </a:stretch>
              </a:blipFill>
            </p:spPr>
            <p:txBody>
              <a:bodyPr/>
              <a:lstStyle/>
              <a:p>
                <a:r>
                  <a:rPr lang="ru-UA">
                    <a:noFill/>
                  </a:rPr>
                  <a:t> </a:t>
                </a:r>
              </a:p>
            </p:txBody>
          </p:sp>
        </mc:Fallback>
      </mc:AlternateContent>
      <p:sp>
        <p:nvSpPr>
          <p:cNvPr id="2" name="Заголовок 1"/>
          <p:cNvSpPr>
            <a:spLocks noGrp="1"/>
          </p:cNvSpPr>
          <p:nvPr>
            <p:ph type="title"/>
          </p:nvPr>
        </p:nvSpPr>
        <p:spPr>
          <a:xfrm>
            <a:off x="-1" y="136526"/>
            <a:ext cx="11606981" cy="743586"/>
          </a:xfrm>
        </p:spPr>
        <p:txBody>
          <a:bodyPr>
            <a:normAutofit/>
          </a:bodyPr>
          <a:lstStyle/>
          <a:p>
            <a:r>
              <a:rPr lang="en-US" b="1" dirty="0" err="1"/>
              <a:t>Backcasting</a:t>
            </a:r>
            <a:endParaRPr lang="ru-RU" b="1" dirty="0"/>
          </a:p>
        </p:txBody>
      </p:sp>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70</a:t>
            </a:fld>
            <a:endParaRPr lang="en-US" dirty="0"/>
          </a:p>
        </p:txBody>
      </p:sp>
    </p:spTree>
    <p:extLst>
      <p:ext uri="{BB962C8B-B14F-4D97-AF65-F5344CB8AC3E}">
        <p14:creationId xmlns:p14="http://schemas.microsoft.com/office/powerpoint/2010/main" val="15786354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396240" y="880111"/>
                <a:ext cx="11490960" cy="5476240"/>
              </a:xfrm>
            </p:spPr>
            <p:txBody>
              <a:bodyPr>
                <a:normAutofit/>
              </a:bodyPr>
              <a:lstStyle/>
              <a:p>
                <a:pPr marL="114300" indent="0">
                  <a:lnSpc>
                    <a:spcPct val="100000"/>
                  </a:lnSpc>
                  <a:buNone/>
                </a:pPr>
                <a:r>
                  <a:rPr lang="en-US" dirty="0"/>
                  <a:t>Consider an ARMA(1,1) process,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𝜙</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we will call this the </a:t>
                </a:r>
                <a:r>
                  <a:rPr lang="en-US" i="1" dirty="0">
                    <a:solidFill>
                      <a:srgbClr val="002060"/>
                    </a:solidFill>
                  </a:rPr>
                  <a:t>forward model</a:t>
                </a:r>
                <a:r>
                  <a:rPr lang="en-US" dirty="0">
                    <a:solidFill>
                      <a:srgbClr val="002060"/>
                    </a:solidFill>
                  </a:rPr>
                  <a:t>. </a:t>
                </a:r>
                <a:r>
                  <a:rPr lang="en-US" dirty="0"/>
                  <a:t>We have just seen that best linear prediction backward in time is the same as best linear prediction forward in time for stationary models. Assuming the models are Gaussian, we also have that minimum mean square error prediction backward in time is the same as forward in time for ARMA models. Thus, the process can equivalently be generated by the </a:t>
                </a:r>
                <a:r>
                  <a:rPr lang="en-US" i="1" dirty="0">
                    <a:solidFill>
                      <a:srgbClr val="002060"/>
                    </a:solidFill>
                  </a:rPr>
                  <a:t>backward model</a:t>
                </a:r>
                <a:r>
                  <a:rPr lang="en-US" dirty="0"/>
                  <a:t>, </a:t>
                </a:r>
              </a:p>
              <a:p>
                <a:pPr marL="114300" indent="0">
                  <a:lnSpc>
                    <a:spcPct val="100000"/>
                  </a:lnSpc>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𝜙</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𝜈</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𝜈</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m:oMathPara>
                </a14:m>
                <a:endParaRPr lang="en-US" dirty="0"/>
              </a:p>
              <a:p>
                <a:pPr marL="114300" indent="0">
                  <a:lnSpc>
                    <a:spcPct val="100000"/>
                  </a:lnSpc>
                  <a:buNone/>
                </a:pPr>
                <a:r>
                  <a:rPr lang="en-US" dirty="0"/>
                  <a:t>where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𝜈</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is a Gaussian white noise process with variance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𝑤</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oMath>
                </a14:m>
                <a:br>
                  <a:rPr lang="en-US" dirty="0"/>
                </a:br>
                <a:r>
                  <a:rPr lang="en-US" dirty="0"/>
                  <a:t>We may write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=0</m:t>
                        </m:r>
                      </m:sub>
                      <m:sup>
                        <m:r>
                          <a:rPr lang="en-US" b="0" i="1" smtClean="0">
                            <a:latin typeface="Cambria Math" panose="02040503050406030204" pitchFamily="18" charset="0"/>
                          </a:rPr>
                          <m:t>∞</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𝜓</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𝜈</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𝑗</m:t>
                            </m:r>
                          </m:sub>
                        </m:sSub>
                      </m:e>
                    </m:nary>
                  </m:oMath>
                </a14:m>
                <a:r>
                  <a:rPr lang="en-US" dirty="0"/>
                  <a:t>, 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𝜓</m:t>
                        </m:r>
                      </m:e>
                      <m:sub>
                        <m:r>
                          <a:rPr lang="en-US" b="0" i="1" smtClean="0">
                            <a:latin typeface="Cambria Math" panose="02040503050406030204" pitchFamily="18" charset="0"/>
                          </a:rPr>
                          <m:t>0</m:t>
                        </m:r>
                      </m:sub>
                    </m:sSub>
                    <m:r>
                      <a:rPr lang="en-US" b="0" i="1" smtClean="0">
                        <a:latin typeface="Cambria Math" panose="02040503050406030204" pitchFamily="18" charset="0"/>
                      </a:rPr>
                      <m:t>=1.</m:t>
                    </m:r>
                  </m:oMath>
                </a14:m>
                <a:endParaRPr lang="en-US" dirty="0"/>
              </a:p>
              <a:p>
                <a:pPr marL="114300" indent="0">
                  <a:lnSpc>
                    <a:spcPct val="100000"/>
                  </a:lnSpc>
                  <a:buNone/>
                </a:pPr>
                <a:endParaRPr lang="en-US" dirty="0"/>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396240" y="880111"/>
                <a:ext cx="11490960" cy="5476240"/>
              </a:xfrm>
              <a:blipFill>
                <a:blip r:embed="rId2"/>
                <a:stretch>
                  <a:fillRect l="-106" r="-1698"/>
                </a:stretch>
              </a:blipFill>
            </p:spPr>
            <p:txBody>
              <a:bodyPr/>
              <a:lstStyle/>
              <a:p>
                <a:r>
                  <a:rPr lang="ru-UA">
                    <a:noFill/>
                  </a:rPr>
                  <a:t> </a:t>
                </a:r>
              </a:p>
            </p:txBody>
          </p:sp>
        </mc:Fallback>
      </mc:AlternateContent>
      <p:sp>
        <p:nvSpPr>
          <p:cNvPr id="2" name="Заголовок 1"/>
          <p:cNvSpPr>
            <a:spLocks noGrp="1"/>
          </p:cNvSpPr>
          <p:nvPr>
            <p:ph type="title"/>
          </p:nvPr>
        </p:nvSpPr>
        <p:spPr>
          <a:xfrm>
            <a:off x="-1" y="136526"/>
            <a:ext cx="11606981" cy="743586"/>
          </a:xfrm>
        </p:spPr>
        <p:txBody>
          <a:bodyPr>
            <a:normAutofit/>
          </a:bodyPr>
          <a:lstStyle/>
          <a:p>
            <a:r>
              <a:rPr lang="en-US" b="1" dirty="0"/>
              <a:t>Example 3.26 </a:t>
            </a:r>
            <a:r>
              <a:rPr lang="en-US" b="1" dirty="0" err="1"/>
              <a:t>Backcasting</a:t>
            </a:r>
            <a:r>
              <a:rPr lang="en-US" b="1" dirty="0"/>
              <a:t> an ARMA(1,1)</a:t>
            </a:r>
            <a:endParaRPr lang="ru-RU" b="1" dirty="0"/>
          </a:p>
        </p:txBody>
      </p:sp>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71</a:t>
            </a:fld>
            <a:endParaRPr lang="en-US" dirty="0"/>
          </a:p>
        </p:txBody>
      </p:sp>
    </p:spTree>
    <p:extLst>
      <p:ext uri="{BB962C8B-B14F-4D97-AF65-F5344CB8AC3E}">
        <p14:creationId xmlns:p14="http://schemas.microsoft.com/office/powerpoint/2010/main" val="16795683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396240" y="880111"/>
                <a:ext cx="11490960" cy="5476240"/>
              </a:xfrm>
            </p:spPr>
            <p:txBody>
              <a:bodyPr>
                <a:normAutofit/>
              </a:bodyPr>
              <a:lstStyle/>
              <a:p>
                <a:pPr marL="114300" indent="0">
                  <a:lnSpc>
                    <a:spcPct val="100000"/>
                  </a:lnSpc>
                  <a:buNone/>
                </a:pPr>
                <a:r>
                  <a:rPr lang="en-US" dirty="0"/>
                  <a:t>Given data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r>
                      <a:rPr lang="en-US" b="0" i="1" smtClean="0">
                        <a:latin typeface="Cambria Math" panose="02040503050406030204" pitchFamily="18" charset="0"/>
                      </a:rPr>
                      <m:t>, </m:t>
                    </m:r>
                  </m:oMath>
                </a14:m>
                <a:r>
                  <a:rPr lang="en-US" dirty="0"/>
                  <a:t> truncate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𝜈</m:t>
                        </m:r>
                      </m:e>
                      <m:sub>
                        <m:r>
                          <a:rPr lang="en-US" b="0" i="1" smtClean="0">
                            <a:latin typeface="Cambria Math" panose="02040503050406030204" pitchFamily="18" charset="0"/>
                          </a:rPr>
                          <m:t>𝑛</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𝜈</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m:t>
                    </m:r>
                  </m:oMath>
                </a14:m>
                <a:r>
                  <a:rPr lang="en-US" dirty="0"/>
                  <a:t> to zero and then iterate backward. That is, put  </a:t>
                </a:r>
                <a14:m>
                  <m:oMath xmlns:m="http://schemas.openxmlformats.org/officeDocument/2006/math">
                    <m:sSubSup>
                      <m:sSubSupPr>
                        <m:ctrlPr>
                          <a:rPr lang="en-US" b="0" i="1" dirty="0"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𝜈</m:t>
                            </m:r>
                          </m:e>
                        </m:acc>
                      </m:e>
                      <m:sub>
                        <m:r>
                          <a:rPr lang="en-US" b="0" i="1" dirty="0" smtClean="0">
                            <a:latin typeface="Cambria Math" panose="02040503050406030204" pitchFamily="18" charset="0"/>
                          </a:rPr>
                          <m:t>𝑛</m:t>
                        </m:r>
                      </m:sub>
                      <m:sup>
                        <m:r>
                          <a:rPr lang="en-US" b="0" i="1" dirty="0" smtClean="0">
                            <a:latin typeface="Cambria Math" panose="02040503050406030204" pitchFamily="18" charset="0"/>
                          </a:rPr>
                          <m:t>𝑛</m:t>
                        </m:r>
                      </m:sup>
                    </m:sSubSup>
                    <m:r>
                      <a:rPr lang="en-US" b="0" i="1" dirty="0" smtClean="0">
                        <a:latin typeface="Cambria Math" panose="02040503050406030204" pitchFamily="18" charset="0"/>
                      </a:rPr>
                      <m:t>=0,</m:t>
                    </m:r>
                  </m:oMath>
                </a14:m>
                <a:r>
                  <a:rPr lang="en-US" dirty="0"/>
                  <a:t> as an initial approximation, and then generate the errors backward</a:t>
                </a:r>
              </a:p>
              <a:p>
                <a:pPr marL="114300" indent="0">
                  <a:lnSpc>
                    <a:spcPct val="100000"/>
                  </a:lnSpc>
                  <a:buNone/>
                </a:pPr>
                <a14:m>
                  <m:oMathPara xmlns:m="http://schemas.openxmlformats.org/officeDocument/2006/math">
                    <m:oMathParaPr>
                      <m:jc m:val="centerGroup"/>
                    </m:oMathParaPr>
                    <m:oMath xmlns:m="http://schemas.openxmlformats.org/officeDocument/2006/math">
                      <m:sSubSup>
                        <m:sSubSupPr>
                          <m:ctrlPr>
                            <a:rPr lang="en-US" b="0" i="1" dirty="0"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𝜈</m:t>
                              </m:r>
                            </m:e>
                          </m:acc>
                        </m:e>
                        <m:sub>
                          <m:r>
                            <a:rPr lang="en-US" b="0" i="1" dirty="0" smtClean="0">
                              <a:latin typeface="Cambria Math" panose="02040503050406030204" pitchFamily="18" charset="0"/>
                            </a:rPr>
                            <m:t>𝑡</m:t>
                          </m:r>
                        </m:sub>
                        <m:sup>
                          <m:r>
                            <a:rPr lang="en-US" b="0" i="1" dirty="0" smtClean="0">
                              <a:latin typeface="Cambria Math" panose="02040503050406030204" pitchFamily="18" charset="0"/>
                            </a:rPr>
                            <m:t>𝑛</m:t>
                          </m:r>
                        </m:sup>
                      </m:sSubSup>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𝑡</m:t>
                          </m:r>
                        </m:sub>
                      </m:sSub>
                      <m:r>
                        <a:rPr lang="en-US" b="0" i="1" dirty="0" smtClean="0">
                          <a:latin typeface="Cambria Math" panose="02040503050406030204" pitchFamily="18" charset="0"/>
                        </a:rPr>
                        <m:t>−</m:t>
                      </m:r>
                      <m:r>
                        <a:rPr lang="en-US" b="0" i="1" dirty="0" smtClean="0">
                          <a:latin typeface="Cambria Math" panose="02040503050406030204" pitchFamily="18" charset="0"/>
                        </a:rPr>
                        <m:t>𝜙</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𝑡</m:t>
                          </m:r>
                          <m:r>
                            <a:rPr lang="en-US" b="0" i="1" dirty="0" smtClean="0">
                              <a:latin typeface="Cambria Math" panose="02040503050406030204" pitchFamily="18" charset="0"/>
                            </a:rPr>
                            <m:t>+1</m:t>
                          </m:r>
                        </m:sub>
                      </m:sSub>
                      <m:r>
                        <a:rPr lang="en-US" b="0" i="1" dirty="0" smtClean="0">
                          <a:latin typeface="Cambria Math" panose="02040503050406030204" pitchFamily="18" charset="0"/>
                        </a:rPr>
                        <m:t>−</m:t>
                      </m:r>
                      <m:r>
                        <a:rPr lang="en-US" b="0" i="1" dirty="0" smtClean="0">
                          <a:latin typeface="Cambria Math" panose="02040503050406030204" pitchFamily="18" charset="0"/>
                        </a:rPr>
                        <m:t>𝜃</m:t>
                      </m:r>
                      <m:sSubSup>
                        <m:sSubSupPr>
                          <m:ctrlPr>
                            <a:rPr lang="en-US" b="0" i="1" dirty="0" smtClean="0">
                              <a:latin typeface="Cambria Math" panose="02040503050406030204" pitchFamily="18" charset="0"/>
                            </a:rPr>
                          </m:ctrlPr>
                        </m:sSubSup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𝜈</m:t>
                              </m:r>
                            </m:e>
                          </m:acc>
                        </m:e>
                        <m:sub>
                          <m:r>
                            <a:rPr lang="en-US" b="0" i="1" dirty="0" smtClean="0">
                              <a:latin typeface="Cambria Math" panose="02040503050406030204" pitchFamily="18" charset="0"/>
                            </a:rPr>
                            <m:t>𝑡</m:t>
                          </m:r>
                          <m:r>
                            <a:rPr lang="en-US" b="0" i="1" dirty="0" smtClean="0">
                              <a:latin typeface="Cambria Math" panose="02040503050406030204" pitchFamily="18" charset="0"/>
                            </a:rPr>
                            <m:t>+1</m:t>
                          </m:r>
                        </m:sub>
                        <m:sup>
                          <m:r>
                            <a:rPr lang="en-US" b="0" i="1" dirty="0" smtClean="0">
                              <a:latin typeface="Cambria Math" panose="02040503050406030204" pitchFamily="18" charset="0"/>
                            </a:rPr>
                            <m:t>𝑛</m:t>
                          </m:r>
                        </m:sup>
                      </m:sSubSup>
                      <m:r>
                        <a:rPr lang="en-US" b="0" i="1" dirty="0" smtClean="0">
                          <a:latin typeface="Cambria Math" panose="02040503050406030204" pitchFamily="18" charset="0"/>
                        </a:rPr>
                        <m:t>,   </m:t>
                      </m:r>
                      <m:r>
                        <a:rPr lang="en-US" b="0" i="1" dirty="0" smtClean="0">
                          <a:latin typeface="Cambria Math" panose="02040503050406030204" pitchFamily="18" charset="0"/>
                        </a:rPr>
                        <m:t>𝑡</m:t>
                      </m:r>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𝑛</m:t>
                          </m:r>
                          <m:r>
                            <a:rPr lang="en-US" b="0" i="1" dirty="0" smtClean="0">
                              <a:latin typeface="Cambria Math" panose="02040503050406030204" pitchFamily="18" charset="0"/>
                            </a:rPr>
                            <m:t>−1</m:t>
                          </m:r>
                        </m:e>
                      </m:d>
                      <m:r>
                        <a:rPr lang="en-US" b="0" i="1" dirty="0" smtClean="0">
                          <a:latin typeface="Cambria Math" panose="02040503050406030204" pitchFamily="18" charset="0"/>
                        </a:rPr>
                        <m:t>, </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𝑛</m:t>
                          </m:r>
                          <m:r>
                            <a:rPr lang="en-US" b="0" i="1" dirty="0" smtClean="0">
                              <a:latin typeface="Cambria Math" panose="02040503050406030204" pitchFamily="18" charset="0"/>
                            </a:rPr>
                            <m:t>−2</m:t>
                          </m:r>
                        </m:e>
                      </m:d>
                      <m:r>
                        <a:rPr lang="en-US" b="0" i="1" dirty="0" smtClean="0">
                          <a:latin typeface="Cambria Math" panose="02040503050406030204" pitchFamily="18" charset="0"/>
                        </a:rPr>
                        <m:t>, …1.</m:t>
                      </m:r>
                    </m:oMath>
                  </m:oMathPara>
                </a14:m>
                <a:endParaRPr lang="en-US" dirty="0"/>
              </a:p>
              <a:p>
                <a:pPr marL="114300" indent="0">
                  <a:lnSpc>
                    <a:spcPct val="100000"/>
                  </a:lnSpc>
                  <a:buNone/>
                </a:pPr>
                <a:r>
                  <a:rPr lang="en-US" dirty="0"/>
                  <a:t>Then,</a:t>
                </a:r>
              </a:p>
              <a:p>
                <a:pPr marL="114300" indent="0">
                  <a:lnSpc>
                    <a:spcPct val="100000"/>
                  </a:lnSpc>
                  <a:buNone/>
                </a:pPr>
                <a14:m>
                  <m:oMathPara xmlns:m="http://schemas.openxmlformats.org/officeDocument/2006/math">
                    <m:oMathParaPr>
                      <m:jc m:val="centerGroup"/>
                    </m:oMathParaPr>
                    <m:oMath xmlns:m="http://schemas.openxmlformats.org/officeDocument/2006/math">
                      <m:sSubSup>
                        <m:sSubSupPr>
                          <m:ctrlPr>
                            <a:rPr lang="en-US" b="0" i="1" dirty="0"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dirty="0" smtClean="0">
                              <a:latin typeface="Cambria Math" panose="02040503050406030204" pitchFamily="18" charset="0"/>
                            </a:rPr>
                            <m:t>0</m:t>
                          </m:r>
                        </m:sub>
                        <m:sup>
                          <m:r>
                            <a:rPr lang="en-US" b="0" i="1" dirty="0" smtClean="0">
                              <a:latin typeface="Cambria Math" panose="02040503050406030204" pitchFamily="18" charset="0"/>
                            </a:rPr>
                            <m:t>𝑛</m:t>
                          </m:r>
                        </m:sup>
                      </m:sSubSup>
                      <m:r>
                        <a:rPr lang="en-US" b="0" i="1" dirty="0" smtClean="0">
                          <a:latin typeface="Cambria Math" panose="02040503050406030204" pitchFamily="18" charset="0"/>
                        </a:rPr>
                        <m:t>=</m:t>
                      </m:r>
                      <m:r>
                        <a:rPr lang="en-US" b="0" i="1" dirty="0" smtClean="0">
                          <a:latin typeface="Cambria Math" panose="02040503050406030204" pitchFamily="18" charset="0"/>
                        </a:rPr>
                        <m:t>𝜙</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r>
                        <a:rPr lang="en-US" b="0" i="1" dirty="0" smtClean="0">
                          <a:latin typeface="Cambria Math" panose="02040503050406030204" pitchFamily="18" charset="0"/>
                        </a:rPr>
                        <m:t>𝜃</m:t>
                      </m:r>
                      <m:sSubSup>
                        <m:sSubSupPr>
                          <m:ctrlPr>
                            <a:rPr lang="en-US" b="0" i="1" dirty="0" smtClean="0">
                              <a:latin typeface="Cambria Math" panose="02040503050406030204" pitchFamily="18" charset="0"/>
                            </a:rPr>
                          </m:ctrlPr>
                        </m:sSubSup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𝜈</m:t>
                              </m:r>
                            </m:e>
                          </m:acc>
                        </m:e>
                        <m:sub>
                          <m:r>
                            <a:rPr lang="en-US" b="0" i="1" dirty="0" smtClean="0">
                              <a:latin typeface="Cambria Math" panose="02040503050406030204" pitchFamily="18" charset="0"/>
                            </a:rPr>
                            <m:t>1</m:t>
                          </m:r>
                        </m:sub>
                        <m:sup>
                          <m:r>
                            <a:rPr lang="en-US" b="0" i="1" dirty="0" smtClean="0">
                              <a:latin typeface="Cambria Math" panose="02040503050406030204" pitchFamily="18" charset="0"/>
                            </a:rPr>
                            <m:t>𝑛</m:t>
                          </m:r>
                        </m:sup>
                      </m:sSubSup>
                      <m:r>
                        <a:rPr lang="en-US" b="0" i="1" dirty="0" smtClean="0">
                          <a:latin typeface="Cambria Math" panose="02040503050406030204" pitchFamily="18" charset="0"/>
                        </a:rPr>
                        <m:t>+</m:t>
                      </m:r>
                      <m:sSubSup>
                        <m:sSubSupPr>
                          <m:ctrlPr>
                            <a:rPr lang="en-US" b="0" i="1" dirty="0" smtClean="0">
                              <a:latin typeface="Cambria Math" panose="02040503050406030204" pitchFamily="18" charset="0"/>
                            </a:rPr>
                          </m:ctrlPr>
                        </m:sSubSup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𝜈</m:t>
                              </m:r>
                            </m:e>
                          </m:acc>
                        </m:e>
                        <m:sub>
                          <m:r>
                            <a:rPr lang="en-US" b="0" i="1" dirty="0" smtClean="0">
                              <a:latin typeface="Cambria Math" panose="02040503050406030204" pitchFamily="18" charset="0"/>
                            </a:rPr>
                            <m:t>0</m:t>
                          </m:r>
                        </m:sub>
                        <m:sup>
                          <m:r>
                            <a:rPr lang="en-US" b="0" i="1" dirty="0" smtClean="0">
                              <a:latin typeface="Cambria Math" panose="02040503050406030204" pitchFamily="18" charset="0"/>
                            </a:rPr>
                            <m:t>𝑛</m:t>
                          </m:r>
                        </m:sup>
                      </m:sSubSup>
                      <m:r>
                        <a:rPr lang="en-US" b="0" i="1" dirty="0" smtClean="0">
                          <a:latin typeface="Cambria Math" panose="02040503050406030204" pitchFamily="18" charset="0"/>
                        </a:rPr>
                        <m:t>=</m:t>
                      </m:r>
                      <m:r>
                        <a:rPr lang="en-US" b="0" i="1" dirty="0" smtClean="0">
                          <a:latin typeface="Cambria Math" panose="02040503050406030204" pitchFamily="18" charset="0"/>
                        </a:rPr>
                        <m:t>𝜙</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r>
                        <a:rPr lang="en-US" b="0" i="1" dirty="0" smtClean="0">
                          <a:latin typeface="Cambria Math" panose="02040503050406030204" pitchFamily="18" charset="0"/>
                        </a:rPr>
                        <m:t>𝜃</m:t>
                      </m:r>
                      <m:sSubSup>
                        <m:sSubSupPr>
                          <m:ctrlPr>
                            <a:rPr lang="en-US" b="0" i="1" dirty="0" smtClean="0">
                              <a:latin typeface="Cambria Math" panose="02040503050406030204" pitchFamily="18" charset="0"/>
                            </a:rPr>
                          </m:ctrlPr>
                        </m:sSubSup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𝜈</m:t>
                              </m:r>
                            </m:e>
                          </m:acc>
                        </m:e>
                        <m:sub>
                          <m:r>
                            <a:rPr lang="en-US" b="0" i="1" dirty="0" smtClean="0">
                              <a:latin typeface="Cambria Math" panose="02040503050406030204" pitchFamily="18" charset="0"/>
                            </a:rPr>
                            <m:t>1</m:t>
                          </m:r>
                        </m:sub>
                        <m:sup>
                          <m:r>
                            <a:rPr lang="en-US" b="0" i="1" dirty="0" smtClean="0">
                              <a:latin typeface="Cambria Math" panose="02040503050406030204" pitchFamily="18" charset="0"/>
                            </a:rPr>
                            <m:t>𝑛</m:t>
                          </m:r>
                        </m:sup>
                      </m:sSubSup>
                      <m:r>
                        <a:rPr lang="en-US" b="0" i="1" dirty="0" smtClean="0">
                          <a:latin typeface="Cambria Math" panose="02040503050406030204" pitchFamily="18" charset="0"/>
                        </a:rPr>
                        <m:t>, </m:t>
                      </m:r>
                    </m:oMath>
                  </m:oMathPara>
                </a14:m>
                <a:endParaRPr lang="en-US" b="0" dirty="0"/>
              </a:p>
              <a:p>
                <a:pPr marL="114300" indent="0">
                  <a:lnSpc>
                    <a:spcPct val="100000"/>
                  </a:lnSpc>
                  <a:buNone/>
                </a:pPr>
                <a:r>
                  <a:rPr lang="en-US" dirty="0"/>
                  <a:t>because </a:t>
                </a:r>
                <a14:m>
                  <m:oMath xmlns:m="http://schemas.openxmlformats.org/officeDocument/2006/math">
                    <m:sSubSup>
                      <m:sSubSupPr>
                        <m:ctrlPr>
                          <a:rPr lang="en-US" b="0" i="1" dirty="0"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𝜈</m:t>
                            </m:r>
                          </m:e>
                        </m:acc>
                      </m:e>
                      <m:sub>
                        <m:r>
                          <a:rPr lang="en-US" b="0" i="1" dirty="0" smtClean="0">
                            <a:latin typeface="Cambria Math" panose="02040503050406030204" pitchFamily="18" charset="0"/>
                          </a:rPr>
                          <m:t>𝑡</m:t>
                        </m:r>
                      </m:sub>
                      <m:sup>
                        <m:r>
                          <a:rPr lang="en-US" b="0" i="1" dirty="0" smtClean="0">
                            <a:latin typeface="Cambria Math" panose="02040503050406030204" pitchFamily="18" charset="0"/>
                          </a:rPr>
                          <m:t>𝑛</m:t>
                        </m:r>
                      </m:sup>
                    </m:sSubSup>
                  </m:oMath>
                </a14:m>
                <a:r>
                  <a:rPr lang="en-US" dirty="0"/>
                  <a:t> for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≤0 .</m:t>
                    </m:r>
                  </m:oMath>
                </a14:m>
                <a:r>
                  <a:rPr lang="en-US" dirty="0"/>
                  <a:t> Continuing, the general truncated </a:t>
                </a:r>
                <a:r>
                  <a:rPr lang="en-US" dirty="0" err="1"/>
                  <a:t>backcasts</a:t>
                </a:r>
                <a:r>
                  <a:rPr lang="en-US" dirty="0"/>
                  <a:t> are given by </a:t>
                </a:r>
              </a:p>
              <a:p>
                <a:pPr marL="114300" indent="0">
                  <a:lnSpc>
                    <a:spcPct val="100000"/>
                  </a:lnSpc>
                  <a:buNone/>
                </a:pPr>
                <a14:m>
                  <m:oMathPara xmlns:m="http://schemas.openxmlformats.org/officeDocument/2006/math">
                    <m:oMathParaPr>
                      <m:jc m:val="centerGroup"/>
                    </m:oMathParaPr>
                    <m:oMath xmlns:m="http://schemas.openxmlformats.org/officeDocument/2006/math">
                      <m:sSubSup>
                        <m:sSubSupPr>
                          <m:ctrlPr>
                            <a:rPr lang="en-US" b="0" i="1" dirty="0"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dirty="0" smtClean="0">
                              <a:latin typeface="Cambria Math" panose="02040503050406030204" pitchFamily="18" charset="0"/>
                            </a:rPr>
                            <m:t>1−</m:t>
                          </m:r>
                          <m:r>
                            <a:rPr lang="en-US" b="0" i="1" dirty="0" smtClean="0">
                              <a:latin typeface="Cambria Math" panose="02040503050406030204" pitchFamily="18" charset="0"/>
                            </a:rPr>
                            <m:t>𝑚</m:t>
                          </m:r>
                        </m:sub>
                        <m:sup>
                          <m:r>
                            <a:rPr lang="en-US" b="0" i="1" dirty="0" smtClean="0">
                              <a:latin typeface="Cambria Math" panose="02040503050406030204" pitchFamily="18" charset="0"/>
                            </a:rPr>
                            <m:t>𝑛</m:t>
                          </m:r>
                        </m:sup>
                      </m:sSubSup>
                      <m:r>
                        <a:rPr lang="en-US" b="0" i="1" dirty="0" smtClean="0">
                          <a:latin typeface="Cambria Math" panose="02040503050406030204" pitchFamily="18" charset="0"/>
                        </a:rPr>
                        <m:t>=</m:t>
                      </m:r>
                      <m:r>
                        <a:rPr lang="en-US" b="0" i="1" dirty="0" smtClean="0">
                          <a:latin typeface="Cambria Math" panose="02040503050406030204" pitchFamily="18" charset="0"/>
                        </a:rPr>
                        <m:t>𝜙</m:t>
                      </m:r>
                      <m:sSubSup>
                        <m:sSubSupPr>
                          <m:ctrlPr>
                            <a:rPr lang="en-US" b="0" i="1" dirty="0" smtClean="0">
                              <a:latin typeface="Cambria Math" panose="02040503050406030204" pitchFamily="18" charset="0"/>
                            </a:rPr>
                          </m:ctrlPr>
                        </m:sSubSup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𝑥</m:t>
                              </m:r>
                            </m:e>
                          </m:acc>
                        </m:e>
                        <m:sub>
                          <m:r>
                            <a:rPr lang="en-US" b="0" i="1" dirty="0" smtClean="0">
                              <a:latin typeface="Cambria Math" panose="02040503050406030204" pitchFamily="18" charset="0"/>
                            </a:rPr>
                            <m:t>2−</m:t>
                          </m:r>
                          <m:r>
                            <a:rPr lang="en-US" b="0" i="1" dirty="0" smtClean="0">
                              <a:latin typeface="Cambria Math" panose="02040503050406030204" pitchFamily="18" charset="0"/>
                            </a:rPr>
                            <m:t>𝑚</m:t>
                          </m:r>
                        </m:sub>
                        <m:sup>
                          <m:r>
                            <a:rPr lang="en-US" b="0" i="1" dirty="0" smtClean="0">
                              <a:latin typeface="Cambria Math" panose="02040503050406030204" pitchFamily="18" charset="0"/>
                            </a:rPr>
                            <m:t>𝑛</m:t>
                          </m:r>
                        </m:sup>
                      </m:sSubSup>
                      <m:r>
                        <a:rPr lang="en-US" b="0" i="1" dirty="0" smtClean="0">
                          <a:latin typeface="Cambria Math" panose="02040503050406030204" pitchFamily="18" charset="0"/>
                        </a:rPr>
                        <m:t> ,  </m:t>
                      </m:r>
                      <m:r>
                        <a:rPr lang="en-US" b="0" i="1" dirty="0" smtClean="0">
                          <a:latin typeface="Cambria Math" panose="02040503050406030204" pitchFamily="18" charset="0"/>
                        </a:rPr>
                        <m:t>𝑚</m:t>
                      </m:r>
                      <m:r>
                        <a:rPr lang="en-US" b="0" i="1" dirty="0" smtClean="0">
                          <a:latin typeface="Cambria Math" panose="02040503050406030204" pitchFamily="18" charset="0"/>
                        </a:rPr>
                        <m:t>=2,3,…</m:t>
                      </m:r>
                    </m:oMath>
                  </m:oMathPara>
                </a14:m>
                <a:endParaRPr lang="en-US" dirty="0"/>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396240" y="880111"/>
                <a:ext cx="11490960" cy="5476240"/>
              </a:xfrm>
              <a:blipFill>
                <a:blip r:embed="rId2"/>
                <a:stretch>
                  <a:fillRect l="-106" r="-424"/>
                </a:stretch>
              </a:blipFill>
            </p:spPr>
            <p:txBody>
              <a:bodyPr/>
              <a:lstStyle/>
              <a:p>
                <a:r>
                  <a:rPr lang="ru-UA">
                    <a:noFill/>
                  </a:rPr>
                  <a:t> </a:t>
                </a:r>
              </a:p>
            </p:txBody>
          </p:sp>
        </mc:Fallback>
      </mc:AlternateContent>
      <p:sp>
        <p:nvSpPr>
          <p:cNvPr id="2" name="Заголовок 1"/>
          <p:cNvSpPr>
            <a:spLocks noGrp="1"/>
          </p:cNvSpPr>
          <p:nvPr>
            <p:ph type="title"/>
          </p:nvPr>
        </p:nvSpPr>
        <p:spPr>
          <a:xfrm>
            <a:off x="-1" y="136526"/>
            <a:ext cx="11606981" cy="743586"/>
          </a:xfrm>
        </p:spPr>
        <p:txBody>
          <a:bodyPr>
            <a:normAutofit/>
          </a:bodyPr>
          <a:lstStyle/>
          <a:p>
            <a:r>
              <a:rPr lang="en-US" b="1" dirty="0"/>
              <a:t>Example 3.26 </a:t>
            </a:r>
            <a:r>
              <a:rPr lang="en-US" b="1" dirty="0" err="1"/>
              <a:t>Backcasting</a:t>
            </a:r>
            <a:r>
              <a:rPr lang="en-US" b="1" dirty="0"/>
              <a:t> an ARMA(1,1)</a:t>
            </a:r>
            <a:endParaRPr lang="ru-RU" b="1" dirty="0"/>
          </a:p>
        </p:txBody>
      </p:sp>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72</a:t>
            </a:fld>
            <a:endParaRPr lang="en-US" dirty="0"/>
          </a:p>
        </p:txBody>
      </p:sp>
    </p:spTree>
    <p:extLst>
      <p:ext uri="{BB962C8B-B14F-4D97-AF65-F5344CB8AC3E}">
        <p14:creationId xmlns:p14="http://schemas.microsoft.com/office/powerpoint/2010/main" val="38240506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Текст 3"/>
          <p:cNvSpPr>
            <a:spLocks noGrp="1"/>
          </p:cNvSpPr>
          <p:nvPr>
            <p:ph type="body" idx="2"/>
          </p:nvPr>
        </p:nvSpPr>
        <p:spPr>
          <a:xfrm>
            <a:off x="396240" y="880111"/>
            <a:ext cx="11490960" cy="5476240"/>
          </a:xfrm>
        </p:spPr>
        <p:txBody>
          <a:bodyPr>
            <a:normAutofit/>
          </a:bodyPr>
          <a:lstStyle/>
          <a:p>
            <a:pPr marL="114300" indent="0">
              <a:lnSpc>
                <a:spcPct val="100000"/>
              </a:lnSpc>
              <a:buNone/>
            </a:pPr>
            <a:endParaRPr lang="en-US" dirty="0">
              <a:solidFill>
                <a:srgbClr val="C00000"/>
              </a:solidFill>
            </a:endParaRPr>
          </a:p>
          <a:p>
            <a:pPr marL="114300" indent="0">
              <a:lnSpc>
                <a:spcPct val="100000"/>
              </a:lnSpc>
              <a:buNone/>
            </a:pPr>
            <a:endParaRPr lang="en-US" dirty="0">
              <a:solidFill>
                <a:srgbClr val="C00000"/>
              </a:solidFill>
            </a:endParaRPr>
          </a:p>
          <a:p>
            <a:pPr marL="114300" indent="0">
              <a:lnSpc>
                <a:spcPct val="100000"/>
              </a:lnSpc>
              <a:buNone/>
            </a:pPr>
            <a:endParaRPr lang="en-US" dirty="0">
              <a:solidFill>
                <a:srgbClr val="C00000"/>
              </a:solidFill>
            </a:endParaRPr>
          </a:p>
          <a:p>
            <a:pPr marL="114300" indent="0">
              <a:lnSpc>
                <a:spcPct val="100000"/>
              </a:lnSpc>
              <a:buNone/>
            </a:pPr>
            <a:endParaRPr lang="en-US" dirty="0">
              <a:solidFill>
                <a:srgbClr val="C00000"/>
              </a:solidFill>
            </a:endParaRPr>
          </a:p>
          <a:p>
            <a:pPr marL="114300" indent="0">
              <a:lnSpc>
                <a:spcPct val="100000"/>
              </a:lnSpc>
              <a:buNone/>
            </a:pPr>
            <a:endParaRPr lang="en-US" dirty="0">
              <a:solidFill>
                <a:srgbClr val="C00000"/>
              </a:solidFill>
            </a:endParaRPr>
          </a:p>
          <a:p>
            <a:pPr marL="114300" indent="0">
              <a:lnSpc>
                <a:spcPct val="100000"/>
              </a:lnSpc>
              <a:buNone/>
            </a:pPr>
            <a:endParaRPr lang="en-US" dirty="0">
              <a:solidFill>
                <a:srgbClr val="C00000"/>
              </a:solidFill>
            </a:endParaRPr>
          </a:p>
          <a:p>
            <a:pPr marL="114300" indent="0">
              <a:lnSpc>
                <a:spcPct val="100000"/>
              </a:lnSpc>
              <a:buNone/>
            </a:pPr>
            <a:endParaRPr lang="en-US" dirty="0">
              <a:solidFill>
                <a:srgbClr val="C00000"/>
              </a:solidFill>
            </a:endParaRPr>
          </a:p>
          <a:p>
            <a:pPr marL="114300" indent="0">
              <a:lnSpc>
                <a:spcPct val="100000"/>
              </a:lnSpc>
              <a:buNone/>
            </a:pPr>
            <a:endParaRPr lang="en-US" dirty="0">
              <a:solidFill>
                <a:srgbClr val="C00000"/>
              </a:solidFill>
            </a:endParaRPr>
          </a:p>
          <a:p>
            <a:pPr marL="114300" indent="0">
              <a:lnSpc>
                <a:spcPct val="100000"/>
              </a:lnSpc>
              <a:buNone/>
            </a:pPr>
            <a:r>
              <a:rPr lang="en-US" dirty="0">
                <a:solidFill>
                  <a:srgbClr val="C00000"/>
                </a:solidFill>
              </a:rPr>
              <a:t>R-code on the next slide</a:t>
            </a:r>
            <a:endParaRPr lang="en-US" dirty="0">
              <a:solidFill>
                <a:schemeClr val="tx1"/>
              </a:solidFill>
            </a:endParaRPr>
          </a:p>
        </p:txBody>
      </p:sp>
      <p:sp>
        <p:nvSpPr>
          <p:cNvPr id="2" name="Заголовок 1"/>
          <p:cNvSpPr>
            <a:spLocks noGrp="1"/>
          </p:cNvSpPr>
          <p:nvPr>
            <p:ph type="title"/>
          </p:nvPr>
        </p:nvSpPr>
        <p:spPr>
          <a:xfrm>
            <a:off x="-1" y="136526"/>
            <a:ext cx="11606981" cy="743586"/>
          </a:xfrm>
        </p:spPr>
        <p:txBody>
          <a:bodyPr>
            <a:normAutofit/>
          </a:bodyPr>
          <a:lstStyle/>
          <a:p>
            <a:r>
              <a:rPr lang="en-US" b="1" dirty="0"/>
              <a:t>Example 3.26 </a:t>
            </a:r>
            <a:r>
              <a:rPr lang="en-US" b="1" dirty="0" err="1"/>
              <a:t>Backcasting</a:t>
            </a:r>
            <a:r>
              <a:rPr lang="en-US" b="1" dirty="0"/>
              <a:t> an ARMA(1,1)</a:t>
            </a:r>
            <a:endParaRPr lang="ru-RU" b="1" dirty="0"/>
          </a:p>
        </p:txBody>
      </p:sp>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73</a:t>
            </a:fld>
            <a:endParaRPr lang="en-US" dirty="0"/>
          </a:p>
        </p:txBody>
      </p:sp>
      <p:pic>
        <p:nvPicPr>
          <p:cNvPr id="6" name="Рисунок 5">
            <a:extLst>
              <a:ext uri="{FF2B5EF4-FFF2-40B4-BE49-F238E27FC236}">
                <a16:creationId xmlns:a16="http://schemas.microsoft.com/office/drawing/2014/main" id="{57CEE001-9D85-4980-ADE5-4A8CB0787F3D}"/>
              </a:ext>
            </a:extLst>
          </p:cNvPr>
          <p:cNvPicPr>
            <a:picLocks noChangeAspect="1"/>
          </p:cNvPicPr>
          <p:nvPr/>
        </p:nvPicPr>
        <p:blipFill>
          <a:blip r:embed="rId2"/>
          <a:stretch>
            <a:fillRect/>
          </a:stretch>
        </p:blipFill>
        <p:spPr>
          <a:xfrm>
            <a:off x="834183" y="819150"/>
            <a:ext cx="10315789" cy="4423410"/>
          </a:xfrm>
          <a:prstGeom prst="rect">
            <a:avLst/>
          </a:prstGeom>
        </p:spPr>
      </p:pic>
    </p:spTree>
    <p:extLst>
      <p:ext uri="{BB962C8B-B14F-4D97-AF65-F5344CB8AC3E}">
        <p14:creationId xmlns:p14="http://schemas.microsoft.com/office/powerpoint/2010/main" val="39491338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Текст 3"/>
          <p:cNvSpPr>
            <a:spLocks noGrp="1"/>
          </p:cNvSpPr>
          <p:nvPr>
            <p:ph type="body" idx="2"/>
          </p:nvPr>
        </p:nvSpPr>
        <p:spPr>
          <a:xfrm>
            <a:off x="396240" y="880111"/>
            <a:ext cx="11490960" cy="5476240"/>
          </a:xfrm>
        </p:spPr>
        <p:txBody>
          <a:bodyPr>
            <a:normAutofit fontScale="92500" lnSpcReduction="20000"/>
          </a:bodyPr>
          <a:lstStyle/>
          <a:p>
            <a:pPr marL="114300" indent="0">
              <a:lnSpc>
                <a:spcPct val="100000"/>
              </a:lnSpc>
              <a:buNone/>
            </a:pPr>
            <a:r>
              <a:rPr lang="en-US" dirty="0" err="1">
                <a:solidFill>
                  <a:srgbClr val="0070C0"/>
                </a:solidFill>
              </a:rPr>
              <a:t>set.seed</a:t>
            </a:r>
            <a:r>
              <a:rPr lang="en-US" dirty="0">
                <a:solidFill>
                  <a:srgbClr val="C00000"/>
                </a:solidFill>
              </a:rPr>
              <a:t>(</a:t>
            </a:r>
            <a:r>
              <a:rPr lang="en-US" dirty="0">
                <a:solidFill>
                  <a:srgbClr val="0070C0"/>
                </a:solidFill>
              </a:rPr>
              <a:t>90210</a:t>
            </a:r>
            <a:r>
              <a:rPr lang="en-US" dirty="0">
                <a:solidFill>
                  <a:srgbClr val="C00000"/>
                </a:solidFill>
              </a:rPr>
              <a:t>)</a:t>
            </a:r>
          </a:p>
          <a:p>
            <a:pPr marL="114300" indent="0">
              <a:lnSpc>
                <a:spcPct val="100000"/>
              </a:lnSpc>
              <a:buNone/>
            </a:pPr>
            <a:r>
              <a:rPr lang="en-US" dirty="0">
                <a:solidFill>
                  <a:srgbClr val="0070C0"/>
                </a:solidFill>
              </a:rPr>
              <a:t>x </a:t>
            </a:r>
            <a:r>
              <a:rPr lang="en-US" dirty="0">
                <a:solidFill>
                  <a:srgbClr val="C00000"/>
                </a:solidFill>
              </a:rPr>
              <a:t>=</a:t>
            </a:r>
            <a:r>
              <a:rPr lang="en-US" dirty="0">
                <a:solidFill>
                  <a:srgbClr val="0070C0"/>
                </a:solidFill>
              </a:rPr>
              <a:t> </a:t>
            </a:r>
            <a:r>
              <a:rPr lang="en-US" dirty="0" err="1">
                <a:solidFill>
                  <a:srgbClr val="0070C0"/>
                </a:solidFill>
              </a:rPr>
              <a:t>arima.sim</a:t>
            </a:r>
            <a:r>
              <a:rPr lang="en-US" dirty="0">
                <a:solidFill>
                  <a:srgbClr val="C00000"/>
                </a:solidFill>
              </a:rPr>
              <a:t>(</a:t>
            </a:r>
            <a:r>
              <a:rPr lang="en-US" dirty="0">
                <a:solidFill>
                  <a:srgbClr val="0070C0"/>
                </a:solidFill>
              </a:rPr>
              <a:t>list</a:t>
            </a:r>
            <a:r>
              <a:rPr lang="en-US" dirty="0">
                <a:solidFill>
                  <a:srgbClr val="C00000"/>
                </a:solidFill>
              </a:rPr>
              <a:t>(</a:t>
            </a:r>
            <a:r>
              <a:rPr lang="en-US" dirty="0">
                <a:solidFill>
                  <a:srgbClr val="0070C0"/>
                </a:solidFill>
              </a:rPr>
              <a:t>order </a:t>
            </a:r>
            <a:r>
              <a:rPr lang="en-US" dirty="0">
                <a:solidFill>
                  <a:srgbClr val="C00000"/>
                </a:solidFill>
              </a:rPr>
              <a:t>=</a:t>
            </a:r>
            <a:r>
              <a:rPr lang="en-US" dirty="0">
                <a:solidFill>
                  <a:srgbClr val="0070C0"/>
                </a:solidFill>
              </a:rPr>
              <a:t> c</a:t>
            </a:r>
            <a:r>
              <a:rPr lang="en-US" dirty="0">
                <a:solidFill>
                  <a:srgbClr val="C00000"/>
                </a:solidFill>
              </a:rPr>
              <a:t>(</a:t>
            </a:r>
            <a:r>
              <a:rPr lang="en-US" dirty="0">
                <a:solidFill>
                  <a:srgbClr val="0070C0"/>
                </a:solidFill>
              </a:rPr>
              <a:t>1,0,1</a:t>
            </a:r>
            <a:r>
              <a:rPr lang="en-US" dirty="0">
                <a:solidFill>
                  <a:srgbClr val="C00000"/>
                </a:solidFill>
              </a:rPr>
              <a:t>)</a:t>
            </a:r>
            <a:r>
              <a:rPr lang="en-US" dirty="0">
                <a:solidFill>
                  <a:srgbClr val="0070C0"/>
                </a:solidFill>
              </a:rPr>
              <a:t>, </a:t>
            </a:r>
            <a:r>
              <a:rPr lang="en-US" dirty="0" err="1">
                <a:solidFill>
                  <a:srgbClr val="0070C0"/>
                </a:solidFill>
              </a:rPr>
              <a:t>ar</a:t>
            </a:r>
            <a:r>
              <a:rPr lang="en-US" dirty="0">
                <a:solidFill>
                  <a:srgbClr val="0070C0"/>
                </a:solidFill>
              </a:rPr>
              <a:t> </a:t>
            </a:r>
            <a:r>
              <a:rPr lang="en-US" dirty="0">
                <a:solidFill>
                  <a:srgbClr val="C00000"/>
                </a:solidFill>
              </a:rPr>
              <a:t>=</a:t>
            </a:r>
            <a:r>
              <a:rPr lang="en-US" dirty="0">
                <a:solidFill>
                  <a:srgbClr val="0070C0"/>
                </a:solidFill>
              </a:rPr>
              <a:t>.9, ma</a:t>
            </a:r>
            <a:r>
              <a:rPr lang="en-US" dirty="0">
                <a:solidFill>
                  <a:srgbClr val="C00000"/>
                </a:solidFill>
              </a:rPr>
              <a:t>=</a:t>
            </a:r>
            <a:r>
              <a:rPr lang="en-US" dirty="0">
                <a:solidFill>
                  <a:srgbClr val="0070C0"/>
                </a:solidFill>
              </a:rPr>
              <a:t>.5</a:t>
            </a:r>
            <a:r>
              <a:rPr lang="en-US" dirty="0">
                <a:solidFill>
                  <a:srgbClr val="C00000"/>
                </a:solidFill>
              </a:rPr>
              <a:t>)</a:t>
            </a:r>
            <a:r>
              <a:rPr lang="en-US" dirty="0">
                <a:solidFill>
                  <a:srgbClr val="0070C0"/>
                </a:solidFill>
              </a:rPr>
              <a:t>, n </a:t>
            </a:r>
            <a:r>
              <a:rPr lang="en-US" dirty="0">
                <a:solidFill>
                  <a:srgbClr val="C00000"/>
                </a:solidFill>
              </a:rPr>
              <a:t>=</a:t>
            </a:r>
            <a:r>
              <a:rPr lang="en-US" dirty="0">
                <a:solidFill>
                  <a:srgbClr val="0070C0"/>
                </a:solidFill>
              </a:rPr>
              <a:t> 100</a:t>
            </a:r>
            <a:r>
              <a:rPr lang="en-US" dirty="0">
                <a:solidFill>
                  <a:srgbClr val="C00000"/>
                </a:solidFill>
              </a:rPr>
              <a:t>)</a:t>
            </a:r>
          </a:p>
          <a:p>
            <a:pPr marL="114300" indent="0">
              <a:lnSpc>
                <a:spcPct val="100000"/>
              </a:lnSpc>
              <a:buNone/>
            </a:pPr>
            <a:r>
              <a:rPr lang="en-US" dirty="0" err="1">
                <a:solidFill>
                  <a:srgbClr val="0070C0"/>
                </a:solidFill>
              </a:rPr>
              <a:t>xr</a:t>
            </a:r>
            <a:r>
              <a:rPr lang="en-US" dirty="0">
                <a:solidFill>
                  <a:srgbClr val="0070C0"/>
                </a:solidFill>
              </a:rPr>
              <a:t> </a:t>
            </a:r>
            <a:r>
              <a:rPr lang="en-US" dirty="0">
                <a:solidFill>
                  <a:srgbClr val="C00000"/>
                </a:solidFill>
              </a:rPr>
              <a:t>=</a:t>
            </a:r>
            <a:r>
              <a:rPr lang="en-US" dirty="0">
                <a:solidFill>
                  <a:srgbClr val="0070C0"/>
                </a:solidFill>
              </a:rPr>
              <a:t> rev</a:t>
            </a:r>
            <a:r>
              <a:rPr lang="en-US" dirty="0">
                <a:solidFill>
                  <a:srgbClr val="C00000"/>
                </a:solidFill>
              </a:rPr>
              <a:t>(</a:t>
            </a:r>
            <a:r>
              <a:rPr lang="en-US" dirty="0">
                <a:solidFill>
                  <a:srgbClr val="0070C0"/>
                </a:solidFill>
              </a:rPr>
              <a:t>x</a:t>
            </a:r>
            <a:r>
              <a:rPr lang="en-US" dirty="0">
                <a:solidFill>
                  <a:srgbClr val="C00000"/>
                </a:solidFill>
              </a:rPr>
              <a:t>)</a:t>
            </a:r>
            <a:r>
              <a:rPr lang="en-US" dirty="0">
                <a:solidFill>
                  <a:srgbClr val="0070C0"/>
                </a:solidFill>
              </a:rPr>
              <a:t> </a:t>
            </a:r>
            <a:r>
              <a:rPr lang="en-US" dirty="0">
                <a:solidFill>
                  <a:srgbClr val="00B050"/>
                </a:solidFill>
              </a:rPr>
              <a:t># </a:t>
            </a:r>
            <a:r>
              <a:rPr lang="en-US" dirty="0" err="1">
                <a:solidFill>
                  <a:srgbClr val="00B050"/>
                </a:solidFill>
              </a:rPr>
              <a:t>xr</a:t>
            </a:r>
            <a:r>
              <a:rPr lang="en-US" dirty="0">
                <a:solidFill>
                  <a:srgbClr val="00B050"/>
                </a:solidFill>
              </a:rPr>
              <a:t> is the reversed data</a:t>
            </a:r>
          </a:p>
          <a:p>
            <a:pPr marL="114300" indent="0">
              <a:lnSpc>
                <a:spcPct val="100000"/>
              </a:lnSpc>
              <a:buNone/>
            </a:pPr>
            <a:r>
              <a:rPr lang="en-US" dirty="0" err="1">
                <a:solidFill>
                  <a:srgbClr val="0070C0"/>
                </a:solidFill>
              </a:rPr>
              <a:t>pxr</a:t>
            </a:r>
            <a:r>
              <a:rPr lang="en-US" dirty="0">
                <a:solidFill>
                  <a:srgbClr val="0070C0"/>
                </a:solidFill>
              </a:rPr>
              <a:t> </a:t>
            </a:r>
            <a:r>
              <a:rPr lang="en-US" dirty="0">
                <a:solidFill>
                  <a:srgbClr val="C00000"/>
                </a:solidFill>
              </a:rPr>
              <a:t>=</a:t>
            </a:r>
            <a:r>
              <a:rPr lang="en-US" dirty="0">
                <a:solidFill>
                  <a:srgbClr val="0070C0"/>
                </a:solidFill>
              </a:rPr>
              <a:t> predict</a:t>
            </a:r>
            <a:r>
              <a:rPr lang="en-US" dirty="0">
                <a:solidFill>
                  <a:srgbClr val="C00000"/>
                </a:solidFill>
              </a:rPr>
              <a:t>(</a:t>
            </a:r>
            <a:r>
              <a:rPr lang="en-US" dirty="0" err="1">
                <a:solidFill>
                  <a:srgbClr val="0070C0"/>
                </a:solidFill>
              </a:rPr>
              <a:t>arima</a:t>
            </a:r>
            <a:r>
              <a:rPr lang="en-US" dirty="0">
                <a:solidFill>
                  <a:srgbClr val="C00000"/>
                </a:solidFill>
              </a:rPr>
              <a:t>(</a:t>
            </a:r>
            <a:r>
              <a:rPr lang="en-US" dirty="0" err="1">
                <a:solidFill>
                  <a:srgbClr val="0070C0"/>
                </a:solidFill>
              </a:rPr>
              <a:t>xr</a:t>
            </a:r>
            <a:r>
              <a:rPr lang="en-US" dirty="0">
                <a:solidFill>
                  <a:srgbClr val="0070C0"/>
                </a:solidFill>
              </a:rPr>
              <a:t>, order</a:t>
            </a:r>
            <a:r>
              <a:rPr lang="en-US" dirty="0">
                <a:solidFill>
                  <a:srgbClr val="C00000"/>
                </a:solidFill>
              </a:rPr>
              <a:t>=</a:t>
            </a:r>
            <a:r>
              <a:rPr lang="en-US" dirty="0">
                <a:solidFill>
                  <a:srgbClr val="0070C0"/>
                </a:solidFill>
              </a:rPr>
              <a:t>c</a:t>
            </a:r>
            <a:r>
              <a:rPr lang="en-US" dirty="0">
                <a:solidFill>
                  <a:srgbClr val="C00000"/>
                </a:solidFill>
              </a:rPr>
              <a:t>(</a:t>
            </a:r>
            <a:r>
              <a:rPr lang="en-US" dirty="0">
                <a:solidFill>
                  <a:srgbClr val="0070C0"/>
                </a:solidFill>
              </a:rPr>
              <a:t>1,0,1</a:t>
            </a:r>
            <a:r>
              <a:rPr lang="en-US" dirty="0">
                <a:solidFill>
                  <a:srgbClr val="C00000"/>
                </a:solidFill>
              </a:rPr>
              <a:t>))</a:t>
            </a:r>
            <a:r>
              <a:rPr lang="en-US" dirty="0">
                <a:solidFill>
                  <a:srgbClr val="0070C0"/>
                </a:solidFill>
              </a:rPr>
              <a:t>, 10</a:t>
            </a:r>
            <a:r>
              <a:rPr lang="en-US" dirty="0">
                <a:solidFill>
                  <a:srgbClr val="C00000"/>
                </a:solidFill>
              </a:rPr>
              <a:t>)</a:t>
            </a:r>
            <a:r>
              <a:rPr lang="en-US" dirty="0">
                <a:solidFill>
                  <a:srgbClr val="0070C0"/>
                </a:solidFill>
              </a:rPr>
              <a:t> </a:t>
            </a:r>
            <a:r>
              <a:rPr lang="en-US" dirty="0">
                <a:solidFill>
                  <a:srgbClr val="00B050"/>
                </a:solidFill>
              </a:rPr>
              <a:t># predict the reversed data</a:t>
            </a:r>
          </a:p>
          <a:p>
            <a:pPr marL="114300" indent="0">
              <a:lnSpc>
                <a:spcPct val="100000"/>
              </a:lnSpc>
              <a:buNone/>
            </a:pPr>
            <a:r>
              <a:rPr lang="en-US" dirty="0" err="1">
                <a:solidFill>
                  <a:srgbClr val="0070C0"/>
                </a:solidFill>
              </a:rPr>
              <a:t>pxrp</a:t>
            </a:r>
            <a:r>
              <a:rPr lang="en-US" dirty="0">
                <a:solidFill>
                  <a:srgbClr val="0070C0"/>
                </a:solidFill>
              </a:rPr>
              <a:t> </a:t>
            </a:r>
            <a:r>
              <a:rPr lang="en-US" dirty="0">
                <a:solidFill>
                  <a:srgbClr val="C00000"/>
                </a:solidFill>
              </a:rPr>
              <a:t>=</a:t>
            </a:r>
            <a:r>
              <a:rPr lang="en-US" dirty="0">
                <a:solidFill>
                  <a:srgbClr val="0070C0"/>
                </a:solidFill>
              </a:rPr>
              <a:t> rev</a:t>
            </a:r>
            <a:r>
              <a:rPr lang="en-US" dirty="0">
                <a:solidFill>
                  <a:srgbClr val="C00000"/>
                </a:solidFill>
              </a:rPr>
              <a:t>(</a:t>
            </a:r>
            <a:r>
              <a:rPr lang="en-US" dirty="0" err="1">
                <a:solidFill>
                  <a:srgbClr val="0070C0"/>
                </a:solidFill>
              </a:rPr>
              <a:t>pxr$pred</a:t>
            </a:r>
            <a:r>
              <a:rPr lang="en-US" dirty="0">
                <a:solidFill>
                  <a:srgbClr val="C00000"/>
                </a:solidFill>
              </a:rPr>
              <a:t>)</a:t>
            </a:r>
            <a:r>
              <a:rPr lang="en-US" dirty="0">
                <a:solidFill>
                  <a:srgbClr val="0070C0"/>
                </a:solidFill>
              </a:rPr>
              <a:t> </a:t>
            </a:r>
            <a:r>
              <a:rPr lang="en-US" dirty="0">
                <a:solidFill>
                  <a:srgbClr val="00B050"/>
                </a:solidFill>
              </a:rPr>
              <a:t># reorder the predictors (for plotting)</a:t>
            </a:r>
          </a:p>
          <a:p>
            <a:pPr marL="114300" indent="0">
              <a:lnSpc>
                <a:spcPct val="100000"/>
              </a:lnSpc>
              <a:buNone/>
            </a:pPr>
            <a:r>
              <a:rPr lang="en-US" dirty="0" err="1">
                <a:solidFill>
                  <a:srgbClr val="0070C0"/>
                </a:solidFill>
              </a:rPr>
              <a:t>pxrse</a:t>
            </a:r>
            <a:r>
              <a:rPr lang="en-US" dirty="0">
                <a:solidFill>
                  <a:srgbClr val="0070C0"/>
                </a:solidFill>
              </a:rPr>
              <a:t> </a:t>
            </a:r>
            <a:r>
              <a:rPr lang="en-US" dirty="0">
                <a:solidFill>
                  <a:srgbClr val="C00000"/>
                </a:solidFill>
              </a:rPr>
              <a:t>=</a:t>
            </a:r>
            <a:r>
              <a:rPr lang="en-US" dirty="0">
                <a:solidFill>
                  <a:srgbClr val="0070C0"/>
                </a:solidFill>
              </a:rPr>
              <a:t> rev</a:t>
            </a:r>
            <a:r>
              <a:rPr lang="en-US" dirty="0">
                <a:solidFill>
                  <a:srgbClr val="C00000"/>
                </a:solidFill>
              </a:rPr>
              <a:t>(</a:t>
            </a:r>
            <a:r>
              <a:rPr lang="en-US" dirty="0" err="1">
                <a:solidFill>
                  <a:srgbClr val="0070C0"/>
                </a:solidFill>
              </a:rPr>
              <a:t>pxr$se</a:t>
            </a:r>
            <a:r>
              <a:rPr lang="en-US" dirty="0">
                <a:solidFill>
                  <a:srgbClr val="C00000"/>
                </a:solidFill>
              </a:rPr>
              <a:t>)</a:t>
            </a:r>
            <a:r>
              <a:rPr lang="en-US" dirty="0">
                <a:solidFill>
                  <a:srgbClr val="0070C0"/>
                </a:solidFill>
              </a:rPr>
              <a:t> </a:t>
            </a:r>
            <a:r>
              <a:rPr lang="en-US" dirty="0">
                <a:solidFill>
                  <a:srgbClr val="00B050"/>
                </a:solidFill>
              </a:rPr>
              <a:t># reorder the SEs</a:t>
            </a:r>
          </a:p>
          <a:p>
            <a:pPr marL="114300" indent="0">
              <a:lnSpc>
                <a:spcPct val="100000"/>
              </a:lnSpc>
              <a:buNone/>
            </a:pPr>
            <a:r>
              <a:rPr lang="en-US" dirty="0" err="1">
                <a:solidFill>
                  <a:srgbClr val="0070C0"/>
                </a:solidFill>
              </a:rPr>
              <a:t>nx</a:t>
            </a:r>
            <a:r>
              <a:rPr lang="en-US" dirty="0">
                <a:solidFill>
                  <a:srgbClr val="0070C0"/>
                </a:solidFill>
              </a:rPr>
              <a:t> </a:t>
            </a:r>
            <a:r>
              <a:rPr lang="en-US" dirty="0">
                <a:solidFill>
                  <a:srgbClr val="C00000"/>
                </a:solidFill>
              </a:rPr>
              <a:t>=</a:t>
            </a:r>
            <a:r>
              <a:rPr lang="en-US" dirty="0">
                <a:solidFill>
                  <a:srgbClr val="0070C0"/>
                </a:solidFill>
              </a:rPr>
              <a:t> </a:t>
            </a:r>
            <a:r>
              <a:rPr lang="en-US" dirty="0" err="1">
                <a:solidFill>
                  <a:srgbClr val="0070C0"/>
                </a:solidFill>
              </a:rPr>
              <a:t>ts</a:t>
            </a:r>
            <a:r>
              <a:rPr lang="en-US" dirty="0">
                <a:solidFill>
                  <a:srgbClr val="C00000"/>
                </a:solidFill>
              </a:rPr>
              <a:t>(</a:t>
            </a:r>
            <a:r>
              <a:rPr lang="en-US" dirty="0">
                <a:solidFill>
                  <a:srgbClr val="0070C0"/>
                </a:solidFill>
              </a:rPr>
              <a:t>c</a:t>
            </a:r>
            <a:r>
              <a:rPr lang="en-US" dirty="0">
                <a:solidFill>
                  <a:srgbClr val="C00000"/>
                </a:solidFill>
              </a:rPr>
              <a:t>(</a:t>
            </a:r>
            <a:r>
              <a:rPr lang="en-US" dirty="0" err="1">
                <a:solidFill>
                  <a:srgbClr val="0070C0"/>
                </a:solidFill>
              </a:rPr>
              <a:t>pxrp</a:t>
            </a:r>
            <a:r>
              <a:rPr lang="en-US" dirty="0">
                <a:solidFill>
                  <a:srgbClr val="0070C0"/>
                </a:solidFill>
              </a:rPr>
              <a:t>, x</a:t>
            </a:r>
            <a:r>
              <a:rPr lang="en-US" dirty="0">
                <a:solidFill>
                  <a:srgbClr val="C00000"/>
                </a:solidFill>
              </a:rPr>
              <a:t>)</a:t>
            </a:r>
            <a:r>
              <a:rPr lang="en-US" dirty="0">
                <a:solidFill>
                  <a:srgbClr val="0070C0"/>
                </a:solidFill>
              </a:rPr>
              <a:t>, start</a:t>
            </a:r>
            <a:r>
              <a:rPr lang="en-US" dirty="0">
                <a:solidFill>
                  <a:srgbClr val="C00000"/>
                </a:solidFill>
              </a:rPr>
              <a:t>=</a:t>
            </a:r>
            <a:r>
              <a:rPr lang="en-US" dirty="0">
                <a:solidFill>
                  <a:srgbClr val="0070C0"/>
                </a:solidFill>
              </a:rPr>
              <a:t>-9</a:t>
            </a:r>
            <a:r>
              <a:rPr lang="en-US" dirty="0">
                <a:solidFill>
                  <a:srgbClr val="C00000"/>
                </a:solidFill>
              </a:rPr>
              <a:t>)</a:t>
            </a:r>
            <a:r>
              <a:rPr lang="en-US" dirty="0">
                <a:solidFill>
                  <a:srgbClr val="0070C0"/>
                </a:solidFill>
              </a:rPr>
              <a:t> </a:t>
            </a:r>
            <a:r>
              <a:rPr lang="en-US" dirty="0">
                <a:solidFill>
                  <a:srgbClr val="00B050"/>
                </a:solidFill>
              </a:rPr>
              <a:t># attach the </a:t>
            </a:r>
            <a:r>
              <a:rPr lang="en-US" dirty="0" err="1">
                <a:solidFill>
                  <a:srgbClr val="00B050"/>
                </a:solidFill>
              </a:rPr>
              <a:t>backcasts</a:t>
            </a:r>
            <a:r>
              <a:rPr lang="en-US" dirty="0">
                <a:solidFill>
                  <a:srgbClr val="00B050"/>
                </a:solidFill>
              </a:rPr>
              <a:t> to the data</a:t>
            </a:r>
          </a:p>
          <a:p>
            <a:pPr marL="114300" indent="0">
              <a:lnSpc>
                <a:spcPct val="100000"/>
              </a:lnSpc>
              <a:buNone/>
            </a:pPr>
            <a:r>
              <a:rPr lang="en-US" dirty="0">
                <a:solidFill>
                  <a:srgbClr val="0070C0"/>
                </a:solidFill>
              </a:rPr>
              <a:t>plot</a:t>
            </a:r>
            <a:r>
              <a:rPr lang="en-US" dirty="0">
                <a:solidFill>
                  <a:srgbClr val="C00000"/>
                </a:solidFill>
              </a:rPr>
              <a:t>(</a:t>
            </a:r>
            <a:r>
              <a:rPr lang="en-US" dirty="0" err="1">
                <a:solidFill>
                  <a:srgbClr val="0070C0"/>
                </a:solidFill>
              </a:rPr>
              <a:t>nx</a:t>
            </a:r>
            <a:r>
              <a:rPr lang="en-US" dirty="0">
                <a:solidFill>
                  <a:srgbClr val="0070C0"/>
                </a:solidFill>
              </a:rPr>
              <a:t>, </a:t>
            </a:r>
            <a:r>
              <a:rPr lang="en-US" dirty="0" err="1">
                <a:solidFill>
                  <a:srgbClr val="0070C0"/>
                </a:solidFill>
              </a:rPr>
              <a:t>ylab</a:t>
            </a:r>
            <a:r>
              <a:rPr lang="en-US" dirty="0">
                <a:solidFill>
                  <a:srgbClr val="C00000"/>
                </a:solidFill>
              </a:rPr>
              <a:t>=</a:t>
            </a:r>
            <a:r>
              <a:rPr lang="en-US" dirty="0">
                <a:solidFill>
                  <a:srgbClr val="0070C0"/>
                </a:solidFill>
              </a:rPr>
              <a:t>expression</a:t>
            </a:r>
            <a:r>
              <a:rPr lang="en-US" dirty="0">
                <a:solidFill>
                  <a:srgbClr val="C00000"/>
                </a:solidFill>
              </a:rPr>
              <a:t>(</a:t>
            </a:r>
            <a:r>
              <a:rPr lang="en-US" dirty="0">
                <a:solidFill>
                  <a:srgbClr val="0070C0"/>
                </a:solidFill>
              </a:rPr>
              <a:t>X[~t]</a:t>
            </a:r>
            <a:r>
              <a:rPr lang="en-US" dirty="0">
                <a:solidFill>
                  <a:srgbClr val="C00000"/>
                </a:solidFill>
              </a:rPr>
              <a:t>)</a:t>
            </a:r>
            <a:r>
              <a:rPr lang="en-US" dirty="0">
                <a:solidFill>
                  <a:srgbClr val="0070C0"/>
                </a:solidFill>
              </a:rPr>
              <a:t>, main</a:t>
            </a:r>
            <a:r>
              <a:rPr lang="en-US" dirty="0">
                <a:solidFill>
                  <a:srgbClr val="C00000"/>
                </a:solidFill>
              </a:rPr>
              <a:t>=</a:t>
            </a:r>
            <a:r>
              <a:rPr lang="en-US" dirty="0">
                <a:solidFill>
                  <a:srgbClr val="0070C0"/>
                </a:solidFill>
              </a:rPr>
              <a:t>’</a:t>
            </a:r>
            <a:r>
              <a:rPr lang="en-US" dirty="0" err="1">
                <a:solidFill>
                  <a:srgbClr val="0070C0"/>
                </a:solidFill>
              </a:rPr>
              <a:t>Backcasting</a:t>
            </a:r>
            <a:r>
              <a:rPr lang="en-US" dirty="0">
                <a:solidFill>
                  <a:srgbClr val="C00000"/>
                </a:solidFill>
              </a:rPr>
              <a:t>’)</a:t>
            </a:r>
          </a:p>
          <a:p>
            <a:pPr marL="114300" indent="0">
              <a:lnSpc>
                <a:spcPct val="100000"/>
              </a:lnSpc>
              <a:buNone/>
            </a:pPr>
            <a:r>
              <a:rPr lang="en-US" dirty="0">
                <a:solidFill>
                  <a:srgbClr val="0070C0"/>
                </a:solidFill>
              </a:rPr>
              <a:t>U </a:t>
            </a:r>
            <a:r>
              <a:rPr lang="en-US" dirty="0">
                <a:solidFill>
                  <a:srgbClr val="C00000"/>
                </a:solidFill>
              </a:rPr>
              <a:t>=</a:t>
            </a:r>
            <a:r>
              <a:rPr lang="en-US" dirty="0">
                <a:solidFill>
                  <a:srgbClr val="0070C0"/>
                </a:solidFill>
              </a:rPr>
              <a:t> </a:t>
            </a:r>
            <a:r>
              <a:rPr lang="en-US" dirty="0" err="1">
                <a:solidFill>
                  <a:srgbClr val="0070C0"/>
                </a:solidFill>
              </a:rPr>
              <a:t>nx</a:t>
            </a:r>
            <a:r>
              <a:rPr lang="en-US" dirty="0">
                <a:solidFill>
                  <a:srgbClr val="C00000"/>
                </a:solidFill>
              </a:rPr>
              <a:t>[</a:t>
            </a:r>
            <a:r>
              <a:rPr lang="en-US" dirty="0">
                <a:solidFill>
                  <a:srgbClr val="0070C0"/>
                </a:solidFill>
              </a:rPr>
              <a:t>1</a:t>
            </a:r>
            <a:r>
              <a:rPr lang="en-US" dirty="0">
                <a:solidFill>
                  <a:srgbClr val="C00000"/>
                </a:solidFill>
              </a:rPr>
              <a:t>:</a:t>
            </a:r>
            <a:r>
              <a:rPr lang="en-US" dirty="0">
                <a:solidFill>
                  <a:srgbClr val="0070C0"/>
                </a:solidFill>
              </a:rPr>
              <a:t>10</a:t>
            </a:r>
            <a:r>
              <a:rPr lang="en-US" dirty="0">
                <a:solidFill>
                  <a:srgbClr val="C00000"/>
                </a:solidFill>
              </a:rPr>
              <a:t>]</a:t>
            </a:r>
            <a:r>
              <a:rPr lang="en-US" dirty="0">
                <a:solidFill>
                  <a:srgbClr val="0070C0"/>
                </a:solidFill>
              </a:rPr>
              <a:t> </a:t>
            </a:r>
            <a:r>
              <a:rPr lang="en-US" dirty="0">
                <a:solidFill>
                  <a:srgbClr val="C00000"/>
                </a:solidFill>
              </a:rPr>
              <a:t>+</a:t>
            </a:r>
            <a:r>
              <a:rPr lang="en-US" dirty="0">
                <a:solidFill>
                  <a:srgbClr val="0070C0"/>
                </a:solidFill>
              </a:rPr>
              <a:t> </a:t>
            </a:r>
            <a:r>
              <a:rPr lang="en-US" dirty="0" err="1">
                <a:solidFill>
                  <a:srgbClr val="0070C0"/>
                </a:solidFill>
              </a:rPr>
              <a:t>pxrse</a:t>
            </a:r>
            <a:r>
              <a:rPr lang="en-US" dirty="0">
                <a:solidFill>
                  <a:srgbClr val="0070C0"/>
                </a:solidFill>
              </a:rPr>
              <a:t>; L </a:t>
            </a:r>
            <a:r>
              <a:rPr lang="en-US" dirty="0">
                <a:solidFill>
                  <a:srgbClr val="C00000"/>
                </a:solidFill>
              </a:rPr>
              <a:t>=</a:t>
            </a:r>
            <a:r>
              <a:rPr lang="en-US" dirty="0">
                <a:solidFill>
                  <a:srgbClr val="0070C0"/>
                </a:solidFill>
              </a:rPr>
              <a:t> </a:t>
            </a:r>
            <a:r>
              <a:rPr lang="en-US" dirty="0" err="1">
                <a:solidFill>
                  <a:srgbClr val="0070C0"/>
                </a:solidFill>
              </a:rPr>
              <a:t>nx</a:t>
            </a:r>
            <a:r>
              <a:rPr lang="en-US" dirty="0">
                <a:solidFill>
                  <a:srgbClr val="0070C0"/>
                </a:solidFill>
              </a:rPr>
              <a:t>[1:10] - </a:t>
            </a:r>
            <a:r>
              <a:rPr lang="en-US" dirty="0" err="1">
                <a:solidFill>
                  <a:srgbClr val="0070C0"/>
                </a:solidFill>
              </a:rPr>
              <a:t>pxrse</a:t>
            </a:r>
            <a:endParaRPr lang="en-US" dirty="0">
              <a:solidFill>
                <a:srgbClr val="0070C0"/>
              </a:solidFill>
            </a:endParaRPr>
          </a:p>
          <a:p>
            <a:pPr marL="114300" indent="0">
              <a:lnSpc>
                <a:spcPct val="100000"/>
              </a:lnSpc>
              <a:buNone/>
            </a:pPr>
            <a:r>
              <a:rPr lang="en-US" dirty="0">
                <a:solidFill>
                  <a:srgbClr val="0070C0"/>
                </a:solidFill>
              </a:rPr>
              <a:t>xx </a:t>
            </a:r>
            <a:r>
              <a:rPr lang="en-US" dirty="0">
                <a:solidFill>
                  <a:srgbClr val="C00000"/>
                </a:solidFill>
              </a:rPr>
              <a:t>=</a:t>
            </a:r>
            <a:r>
              <a:rPr lang="en-US" dirty="0">
                <a:solidFill>
                  <a:srgbClr val="0070C0"/>
                </a:solidFill>
              </a:rPr>
              <a:t> c</a:t>
            </a:r>
            <a:r>
              <a:rPr lang="en-US" dirty="0">
                <a:solidFill>
                  <a:srgbClr val="C00000"/>
                </a:solidFill>
              </a:rPr>
              <a:t>(-</a:t>
            </a:r>
            <a:r>
              <a:rPr lang="en-US" dirty="0">
                <a:solidFill>
                  <a:srgbClr val="0070C0"/>
                </a:solidFill>
              </a:rPr>
              <a:t>9</a:t>
            </a:r>
            <a:r>
              <a:rPr lang="en-US" dirty="0">
                <a:solidFill>
                  <a:srgbClr val="C00000"/>
                </a:solidFill>
              </a:rPr>
              <a:t>:</a:t>
            </a:r>
            <a:r>
              <a:rPr lang="en-US" dirty="0">
                <a:solidFill>
                  <a:srgbClr val="0070C0"/>
                </a:solidFill>
              </a:rPr>
              <a:t>0, 0</a:t>
            </a:r>
            <a:r>
              <a:rPr lang="en-US" dirty="0">
                <a:solidFill>
                  <a:srgbClr val="C00000"/>
                </a:solidFill>
              </a:rPr>
              <a:t>:</a:t>
            </a:r>
            <a:r>
              <a:rPr lang="en-US" dirty="0">
                <a:solidFill>
                  <a:srgbClr val="0070C0"/>
                </a:solidFill>
              </a:rPr>
              <a:t>-9); </a:t>
            </a:r>
            <a:r>
              <a:rPr lang="en-US" dirty="0" err="1">
                <a:solidFill>
                  <a:srgbClr val="0070C0"/>
                </a:solidFill>
              </a:rPr>
              <a:t>yy</a:t>
            </a:r>
            <a:r>
              <a:rPr lang="en-US" dirty="0">
                <a:solidFill>
                  <a:srgbClr val="0070C0"/>
                </a:solidFill>
              </a:rPr>
              <a:t> </a:t>
            </a:r>
            <a:r>
              <a:rPr lang="en-US" dirty="0">
                <a:solidFill>
                  <a:srgbClr val="C00000"/>
                </a:solidFill>
              </a:rPr>
              <a:t>=</a:t>
            </a:r>
            <a:r>
              <a:rPr lang="en-US" dirty="0">
                <a:solidFill>
                  <a:srgbClr val="0070C0"/>
                </a:solidFill>
              </a:rPr>
              <a:t> c</a:t>
            </a:r>
            <a:r>
              <a:rPr lang="en-US" dirty="0">
                <a:solidFill>
                  <a:srgbClr val="C00000"/>
                </a:solidFill>
              </a:rPr>
              <a:t>(</a:t>
            </a:r>
            <a:r>
              <a:rPr lang="en-US" dirty="0">
                <a:solidFill>
                  <a:srgbClr val="0070C0"/>
                </a:solidFill>
              </a:rPr>
              <a:t>L, rev</a:t>
            </a:r>
            <a:r>
              <a:rPr lang="en-US" dirty="0">
                <a:solidFill>
                  <a:srgbClr val="C00000"/>
                </a:solidFill>
              </a:rPr>
              <a:t>(</a:t>
            </a:r>
            <a:r>
              <a:rPr lang="en-US" dirty="0">
                <a:solidFill>
                  <a:srgbClr val="0070C0"/>
                </a:solidFill>
              </a:rPr>
              <a:t>U</a:t>
            </a:r>
            <a:r>
              <a:rPr lang="en-US" dirty="0">
                <a:solidFill>
                  <a:srgbClr val="C00000"/>
                </a:solidFill>
              </a:rPr>
              <a:t>))</a:t>
            </a:r>
          </a:p>
          <a:p>
            <a:pPr marL="114300" indent="0">
              <a:lnSpc>
                <a:spcPct val="100000"/>
              </a:lnSpc>
              <a:buNone/>
            </a:pPr>
            <a:r>
              <a:rPr lang="en-US" dirty="0">
                <a:solidFill>
                  <a:srgbClr val="0070C0"/>
                </a:solidFill>
              </a:rPr>
              <a:t>polygon</a:t>
            </a:r>
            <a:r>
              <a:rPr lang="en-US" dirty="0">
                <a:solidFill>
                  <a:srgbClr val="C00000"/>
                </a:solidFill>
              </a:rPr>
              <a:t>(</a:t>
            </a:r>
            <a:r>
              <a:rPr lang="en-US" dirty="0">
                <a:solidFill>
                  <a:srgbClr val="0070C0"/>
                </a:solidFill>
              </a:rPr>
              <a:t>xx, </a:t>
            </a:r>
            <a:r>
              <a:rPr lang="en-US" dirty="0" err="1">
                <a:solidFill>
                  <a:srgbClr val="0070C0"/>
                </a:solidFill>
              </a:rPr>
              <a:t>yy</a:t>
            </a:r>
            <a:r>
              <a:rPr lang="en-US" dirty="0">
                <a:solidFill>
                  <a:srgbClr val="0070C0"/>
                </a:solidFill>
              </a:rPr>
              <a:t>, border </a:t>
            </a:r>
            <a:r>
              <a:rPr lang="en-US" dirty="0">
                <a:solidFill>
                  <a:srgbClr val="C00000"/>
                </a:solidFill>
              </a:rPr>
              <a:t>=</a:t>
            </a:r>
            <a:r>
              <a:rPr lang="en-US" dirty="0">
                <a:solidFill>
                  <a:srgbClr val="0070C0"/>
                </a:solidFill>
              </a:rPr>
              <a:t> 8, col </a:t>
            </a:r>
            <a:r>
              <a:rPr lang="en-US" dirty="0">
                <a:solidFill>
                  <a:srgbClr val="C00000"/>
                </a:solidFill>
              </a:rPr>
              <a:t>=</a:t>
            </a:r>
            <a:r>
              <a:rPr lang="en-US" dirty="0">
                <a:solidFill>
                  <a:srgbClr val="0070C0"/>
                </a:solidFill>
              </a:rPr>
              <a:t> gray</a:t>
            </a:r>
            <a:r>
              <a:rPr lang="en-US" dirty="0">
                <a:solidFill>
                  <a:srgbClr val="C00000"/>
                </a:solidFill>
              </a:rPr>
              <a:t>(</a:t>
            </a:r>
            <a:r>
              <a:rPr lang="en-US" dirty="0">
                <a:solidFill>
                  <a:srgbClr val="0070C0"/>
                </a:solidFill>
              </a:rPr>
              <a:t>0.6, alpha </a:t>
            </a:r>
            <a:r>
              <a:rPr lang="en-US" dirty="0">
                <a:solidFill>
                  <a:srgbClr val="C00000"/>
                </a:solidFill>
              </a:rPr>
              <a:t>=</a:t>
            </a:r>
            <a:r>
              <a:rPr lang="en-US" dirty="0">
                <a:solidFill>
                  <a:srgbClr val="0070C0"/>
                </a:solidFill>
              </a:rPr>
              <a:t> 0.2</a:t>
            </a:r>
            <a:r>
              <a:rPr lang="en-US" dirty="0">
                <a:solidFill>
                  <a:srgbClr val="C00000"/>
                </a:solidFill>
              </a:rPr>
              <a:t>))</a:t>
            </a:r>
          </a:p>
          <a:p>
            <a:pPr marL="114300" indent="0">
              <a:lnSpc>
                <a:spcPct val="100000"/>
              </a:lnSpc>
              <a:buNone/>
            </a:pPr>
            <a:r>
              <a:rPr lang="en-US" dirty="0">
                <a:solidFill>
                  <a:srgbClr val="0070C0"/>
                </a:solidFill>
              </a:rPr>
              <a:t>lines</a:t>
            </a:r>
            <a:r>
              <a:rPr lang="en-US" dirty="0">
                <a:solidFill>
                  <a:srgbClr val="C00000"/>
                </a:solidFill>
              </a:rPr>
              <a:t>(</a:t>
            </a:r>
            <a:r>
              <a:rPr lang="en-US" dirty="0">
                <a:solidFill>
                  <a:srgbClr val="0070C0"/>
                </a:solidFill>
              </a:rPr>
              <a:t>-9:0, </a:t>
            </a:r>
            <a:r>
              <a:rPr lang="en-US" dirty="0" err="1">
                <a:solidFill>
                  <a:srgbClr val="0070C0"/>
                </a:solidFill>
              </a:rPr>
              <a:t>nx</a:t>
            </a:r>
            <a:r>
              <a:rPr lang="en-US" dirty="0">
                <a:solidFill>
                  <a:srgbClr val="C00000"/>
                </a:solidFill>
              </a:rPr>
              <a:t>[</a:t>
            </a:r>
            <a:r>
              <a:rPr lang="en-US" dirty="0">
                <a:solidFill>
                  <a:srgbClr val="0070C0"/>
                </a:solidFill>
              </a:rPr>
              <a:t>1</a:t>
            </a:r>
            <a:r>
              <a:rPr lang="en-US" dirty="0">
                <a:solidFill>
                  <a:srgbClr val="C00000"/>
                </a:solidFill>
              </a:rPr>
              <a:t>:</a:t>
            </a:r>
            <a:r>
              <a:rPr lang="en-US" dirty="0">
                <a:solidFill>
                  <a:srgbClr val="0070C0"/>
                </a:solidFill>
              </a:rPr>
              <a:t>10</a:t>
            </a:r>
            <a:r>
              <a:rPr lang="en-US" dirty="0">
                <a:solidFill>
                  <a:srgbClr val="C00000"/>
                </a:solidFill>
              </a:rPr>
              <a:t>]</a:t>
            </a:r>
            <a:r>
              <a:rPr lang="en-US" dirty="0">
                <a:solidFill>
                  <a:srgbClr val="0070C0"/>
                </a:solidFill>
              </a:rPr>
              <a:t>, col</a:t>
            </a:r>
            <a:r>
              <a:rPr lang="en-US" dirty="0">
                <a:solidFill>
                  <a:srgbClr val="C00000"/>
                </a:solidFill>
              </a:rPr>
              <a:t>=</a:t>
            </a:r>
            <a:r>
              <a:rPr lang="en-US" dirty="0">
                <a:solidFill>
                  <a:srgbClr val="0070C0"/>
                </a:solidFill>
              </a:rPr>
              <a:t>2, type</a:t>
            </a:r>
            <a:r>
              <a:rPr lang="en-US" dirty="0">
                <a:solidFill>
                  <a:srgbClr val="C00000"/>
                </a:solidFill>
              </a:rPr>
              <a:t>=</a:t>
            </a:r>
            <a:r>
              <a:rPr lang="en-US" dirty="0">
                <a:solidFill>
                  <a:srgbClr val="0070C0"/>
                </a:solidFill>
              </a:rPr>
              <a:t>’o</a:t>
            </a:r>
            <a:r>
              <a:rPr lang="en-US" dirty="0">
                <a:solidFill>
                  <a:srgbClr val="C00000"/>
                </a:solidFill>
              </a:rPr>
              <a:t>’)</a:t>
            </a:r>
          </a:p>
        </p:txBody>
      </p:sp>
      <p:sp>
        <p:nvSpPr>
          <p:cNvPr id="2" name="Заголовок 1"/>
          <p:cNvSpPr>
            <a:spLocks noGrp="1"/>
          </p:cNvSpPr>
          <p:nvPr>
            <p:ph type="title"/>
          </p:nvPr>
        </p:nvSpPr>
        <p:spPr>
          <a:xfrm>
            <a:off x="-1" y="136526"/>
            <a:ext cx="11606981" cy="743586"/>
          </a:xfrm>
        </p:spPr>
        <p:txBody>
          <a:bodyPr>
            <a:normAutofit/>
          </a:bodyPr>
          <a:lstStyle/>
          <a:p>
            <a:r>
              <a:rPr lang="en-US" b="1" dirty="0"/>
              <a:t>Example 3.26 </a:t>
            </a:r>
            <a:r>
              <a:rPr lang="en-US" b="1" dirty="0" err="1"/>
              <a:t>Backcasting</a:t>
            </a:r>
            <a:r>
              <a:rPr lang="en-US" b="1" dirty="0"/>
              <a:t> an ARMA(1,1)</a:t>
            </a:r>
            <a:endParaRPr lang="ru-RU" b="1" dirty="0"/>
          </a:p>
        </p:txBody>
      </p:sp>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74</a:t>
            </a:fld>
            <a:endParaRPr lang="en-US" dirty="0"/>
          </a:p>
        </p:txBody>
      </p:sp>
    </p:spTree>
    <p:extLst>
      <p:ext uri="{BB962C8B-B14F-4D97-AF65-F5344CB8AC3E}">
        <p14:creationId xmlns:p14="http://schemas.microsoft.com/office/powerpoint/2010/main" val="13286230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63551-8F58-4BD3-9A87-A5EECD03E518}"/>
              </a:ext>
            </a:extLst>
          </p:cNvPr>
          <p:cNvSpPr>
            <a:spLocks noGrp="1"/>
          </p:cNvSpPr>
          <p:nvPr>
            <p:ph type="title"/>
          </p:nvPr>
        </p:nvSpPr>
        <p:spPr>
          <a:xfrm>
            <a:off x="189471" y="136526"/>
            <a:ext cx="11813060" cy="835540"/>
          </a:xfrm>
        </p:spPr>
        <p:txBody>
          <a:bodyPr>
            <a:normAutofit/>
          </a:bodyPr>
          <a:lstStyle/>
          <a:p>
            <a:pPr algn="ctr"/>
            <a:r>
              <a:rPr lang="en-US" dirty="0">
                <a:solidFill>
                  <a:srgbClr val="0070C0"/>
                </a:solidFill>
              </a:rPr>
              <a:t>Final’s practice</a:t>
            </a:r>
            <a:r>
              <a:rPr lang="en-CA" sz="4400" dirty="0">
                <a:solidFill>
                  <a:srgbClr val="0070C0"/>
                </a:solidFill>
              </a:rPr>
              <a:t>. </a:t>
            </a:r>
            <a:r>
              <a:rPr lang="en-CA" dirty="0">
                <a:solidFill>
                  <a:srgbClr val="0070C0"/>
                </a:solidFill>
              </a:rPr>
              <a:t>F</a:t>
            </a:r>
            <a:r>
              <a:rPr lang="en-CA" sz="4400" dirty="0">
                <a:solidFill>
                  <a:srgbClr val="0070C0"/>
                </a:solidFill>
              </a:rPr>
              <a:t>orecasting</a:t>
            </a:r>
            <a:endParaRPr lang="en-US"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B55D5992-F914-4DDD-A629-5380C16D69B7}"/>
                  </a:ext>
                </a:extLst>
              </p:cNvPr>
              <p:cNvSpPr>
                <a:spLocks noGrp="1"/>
              </p:cNvSpPr>
              <p:nvPr>
                <p:ph type="body" idx="2"/>
              </p:nvPr>
            </p:nvSpPr>
            <p:spPr>
              <a:xfrm>
                <a:off x="189471" y="1079928"/>
                <a:ext cx="11813060" cy="5641545"/>
              </a:xfrm>
            </p:spPr>
            <p:txBody>
              <a:bodyPr>
                <a:normAutofit/>
              </a:bodyPr>
              <a:lstStyle/>
              <a:p>
                <a:pPr marL="114300" indent="0">
                  <a:buNone/>
                </a:pPr>
                <a:r>
                  <a:rPr lang="en-CA" dirty="0"/>
                  <a:t>Suppose, we collected the data </a:t>
                </a:r>
                <a14:m>
                  <m:oMath xmlns:m="http://schemas.openxmlformats.org/officeDocument/2006/math">
                    <m:sSub>
                      <m:sSubPr>
                        <m:ctrlPr>
                          <a:rPr lang="en-CA" i="1" dirty="0">
                            <a:latin typeface="Cambria Math" panose="02040503050406030204" pitchFamily="18" charset="0"/>
                          </a:rPr>
                        </m:ctrlPr>
                      </m:sSubPr>
                      <m:e>
                        <m:r>
                          <a:rPr lang="en-CA" i="1" dirty="0" smtClean="0">
                            <a:latin typeface="Cambria Math" panose="02040503050406030204" pitchFamily="18" charset="0"/>
                          </a:rPr>
                          <m:t>𝑥</m:t>
                        </m:r>
                      </m:e>
                      <m:sub>
                        <m:r>
                          <a:rPr lang="en-CA" i="1" dirty="0">
                            <a:latin typeface="Cambria Math" panose="02040503050406030204" pitchFamily="18" charset="0"/>
                          </a:rPr>
                          <m:t>1</m:t>
                        </m:r>
                      </m:sub>
                    </m:sSub>
                    <m:r>
                      <a:rPr lang="en-CA" i="1" dirty="0">
                        <a:latin typeface="Cambria Math" panose="02040503050406030204" pitchFamily="18" charset="0"/>
                      </a:rPr>
                      <m:t> = 5</m:t>
                    </m:r>
                  </m:oMath>
                </a14:m>
                <a:r>
                  <a:rPr lang="en-CA" dirty="0"/>
                  <a:t>, and we want to predict </a:t>
                </a:r>
                <a14:m>
                  <m:oMath xmlns:m="http://schemas.openxmlformats.org/officeDocument/2006/math">
                    <m:sSub>
                      <m:sSubPr>
                        <m:ctrlPr>
                          <a:rPr lang="en-CA" i="1" dirty="0" smtClean="0">
                            <a:latin typeface="Cambria Math" panose="02040503050406030204" pitchFamily="18" charset="0"/>
                          </a:rPr>
                        </m:ctrlPr>
                      </m:sSubPr>
                      <m:e>
                        <m:r>
                          <a:rPr lang="en-CA" i="1" dirty="0" smtClean="0">
                            <a:latin typeface="Cambria Math" panose="02040503050406030204" pitchFamily="18" charset="0"/>
                          </a:rPr>
                          <m:t>𝑥</m:t>
                        </m:r>
                      </m:e>
                      <m:sub>
                        <m:r>
                          <a:rPr lang="en-CA" i="1" dirty="0" smtClean="0">
                            <a:latin typeface="Cambria Math" panose="02040503050406030204" pitchFamily="18" charset="0"/>
                          </a:rPr>
                          <m:t>2</m:t>
                        </m:r>
                      </m:sub>
                    </m:sSub>
                  </m:oMath>
                </a14:m>
                <a:r>
                  <a:rPr lang="en-CA" dirty="0"/>
                  <a:t>. </a:t>
                </a:r>
              </a:p>
              <a:p>
                <a:pPr marL="114300" indent="0">
                  <a:buNone/>
                </a:pPr>
                <a:r>
                  <a:rPr lang="en-CA" dirty="0"/>
                  <a:t>Based on example 3.19 on page 105 of the textbook, find </a:t>
                </a:r>
                <a14:m>
                  <m:oMath xmlns:m="http://schemas.openxmlformats.org/officeDocument/2006/math">
                    <m:r>
                      <a:rPr lang="en-CA" i="1" dirty="0" smtClean="0">
                        <a:latin typeface="Cambria Math" panose="02040503050406030204" pitchFamily="18" charset="0"/>
                      </a:rPr>
                      <m:t>𝜌</m:t>
                    </m:r>
                    <m:r>
                      <a:rPr lang="en-CA" i="1" dirty="0" smtClean="0">
                        <a:latin typeface="Cambria Math" panose="02040503050406030204" pitchFamily="18" charset="0"/>
                      </a:rPr>
                      <m:t>(1) </m:t>
                    </m:r>
                  </m:oMath>
                </a14:m>
                <a:r>
                  <a:rPr lang="en-CA" dirty="0"/>
                  <a:t>and </a:t>
                </a:r>
                <a14:m>
                  <m:oMath xmlns:m="http://schemas.openxmlformats.org/officeDocument/2006/math">
                    <m:sSubSup>
                      <m:sSubSupPr>
                        <m:ctrlPr>
                          <a:rPr lang="en-CA" i="1" dirty="0" smtClean="0">
                            <a:latin typeface="Cambria Math" panose="02040503050406030204" pitchFamily="18" charset="0"/>
                          </a:rPr>
                        </m:ctrlPr>
                      </m:sSubSupPr>
                      <m:e>
                        <m:r>
                          <a:rPr lang="en-CA" i="1" dirty="0" smtClean="0">
                            <a:latin typeface="Cambria Math" panose="02040503050406030204" pitchFamily="18" charset="0"/>
                          </a:rPr>
                          <m:t>𝑥</m:t>
                        </m:r>
                      </m:e>
                      <m:sub>
                        <m:r>
                          <a:rPr lang="en-CA" i="1" dirty="0" smtClean="0">
                            <a:latin typeface="Cambria Math" panose="02040503050406030204" pitchFamily="18" charset="0"/>
                          </a:rPr>
                          <m:t>1+1</m:t>
                        </m:r>
                      </m:sub>
                      <m:sup>
                        <m:r>
                          <a:rPr lang="en-CA" i="1" dirty="0" smtClean="0">
                            <a:latin typeface="Cambria Math" panose="02040503050406030204" pitchFamily="18" charset="0"/>
                          </a:rPr>
                          <m:t>1</m:t>
                        </m:r>
                      </m:sup>
                    </m:sSubSup>
                  </m:oMath>
                </a14:m>
                <a:r>
                  <a:rPr lang="ru-RU" dirty="0"/>
                  <a:t> </a:t>
                </a:r>
                <a:r>
                  <a:rPr lang="en-CA" dirty="0"/>
                  <a:t> for the following processes:</a:t>
                </a:r>
              </a:p>
              <a:p>
                <a:pPr marL="114300" indent="0">
                  <a:buNone/>
                </a:pPr>
                <a:r>
                  <a:rPr lang="en-CA" dirty="0"/>
                  <a:t> </a:t>
                </a:r>
              </a:p>
              <a:p>
                <a:pPr marL="628650" indent="-514350">
                  <a:buFont typeface="+mj-lt"/>
                  <a:buAutoNum type="arabicPeriod"/>
                </a:pPr>
                <a:r>
                  <a:rPr lang="en-CA" dirty="0"/>
                  <a:t>AR(1) process </a:t>
                </a:r>
                <a14:m>
                  <m:oMath xmlns:m="http://schemas.openxmlformats.org/officeDocument/2006/math">
                    <m:sSub>
                      <m:sSubPr>
                        <m:ctrlPr>
                          <a:rPr lang="en-CA" i="1" dirty="0" err="1" smtClean="0">
                            <a:latin typeface="Cambria Math" panose="02040503050406030204" pitchFamily="18" charset="0"/>
                          </a:rPr>
                        </m:ctrlPr>
                      </m:sSubPr>
                      <m:e>
                        <m:r>
                          <a:rPr lang="en-CA" i="1" dirty="0" smtClean="0">
                            <a:latin typeface="Cambria Math" panose="02040503050406030204" pitchFamily="18" charset="0"/>
                          </a:rPr>
                          <m:t>𝑥</m:t>
                        </m:r>
                      </m:e>
                      <m:sub>
                        <m:r>
                          <a:rPr lang="en-CA" i="1" dirty="0" err="1" smtClean="0">
                            <a:latin typeface="Cambria Math" panose="02040503050406030204" pitchFamily="18" charset="0"/>
                          </a:rPr>
                          <m:t>𝑡</m:t>
                        </m:r>
                      </m:sub>
                    </m:sSub>
                    <m:r>
                      <a:rPr lang="en-CA" i="1" dirty="0" smtClean="0">
                        <a:latin typeface="Cambria Math" panose="02040503050406030204" pitchFamily="18" charset="0"/>
                      </a:rPr>
                      <m:t> </m:t>
                    </m:r>
                    <m:r>
                      <a:rPr lang="en-CA" i="1" dirty="0">
                        <a:latin typeface="Cambria Math" panose="02040503050406030204" pitchFamily="18" charset="0"/>
                      </a:rPr>
                      <m:t>= 0.5 </m:t>
                    </m:r>
                    <m:sSub>
                      <m:sSubPr>
                        <m:ctrlPr>
                          <a:rPr lang="en-CA" i="1" dirty="0" smtClean="0">
                            <a:latin typeface="Cambria Math" panose="02040503050406030204" pitchFamily="18" charset="0"/>
                          </a:rPr>
                        </m:ctrlPr>
                      </m:sSubPr>
                      <m:e>
                        <m:r>
                          <a:rPr lang="en-CA" i="1" dirty="0">
                            <a:latin typeface="Cambria Math" panose="02040503050406030204" pitchFamily="18" charset="0"/>
                          </a:rPr>
                          <m:t>𝑥</m:t>
                        </m:r>
                      </m:e>
                      <m:sub>
                        <m:r>
                          <a:rPr lang="en-CA" i="1" dirty="0" smtClean="0">
                            <a:latin typeface="Cambria Math" panose="02040503050406030204" pitchFamily="18" charset="0"/>
                          </a:rPr>
                          <m:t>𝑡</m:t>
                        </m:r>
                        <m:r>
                          <a:rPr lang="en-CA" i="1" dirty="0" smtClean="0">
                            <a:latin typeface="Cambria Math" panose="02040503050406030204" pitchFamily="18" charset="0"/>
                          </a:rPr>
                          <m:t>−1</m:t>
                        </m:r>
                      </m:sub>
                    </m:sSub>
                    <m:r>
                      <a:rPr lang="en-CA" i="1" dirty="0" smtClean="0">
                        <a:latin typeface="Cambria Math" panose="02040503050406030204" pitchFamily="18" charset="0"/>
                      </a:rPr>
                      <m:t>+ </m:t>
                    </m:r>
                    <m:sSub>
                      <m:sSubPr>
                        <m:ctrlPr>
                          <a:rPr lang="en-CA" i="1" dirty="0" err="1">
                            <a:latin typeface="Cambria Math" panose="02040503050406030204" pitchFamily="18" charset="0"/>
                          </a:rPr>
                        </m:ctrlPr>
                      </m:sSubPr>
                      <m:e>
                        <m:r>
                          <a:rPr lang="en-CA" i="1" dirty="0" err="1">
                            <a:latin typeface="Cambria Math" panose="02040503050406030204" pitchFamily="18" charset="0"/>
                          </a:rPr>
                          <m:t>𝑤</m:t>
                        </m:r>
                      </m:e>
                      <m:sub>
                        <m:r>
                          <a:rPr lang="en-CA" i="1" dirty="0" err="1">
                            <a:latin typeface="Cambria Math" panose="02040503050406030204" pitchFamily="18" charset="0"/>
                          </a:rPr>
                          <m:t>𝑡</m:t>
                        </m:r>
                      </m:sub>
                    </m:sSub>
                    <m:r>
                      <a:rPr lang="en-CA" i="1" dirty="0" smtClean="0">
                        <a:latin typeface="Cambria Math" panose="02040503050406030204" pitchFamily="18" charset="0"/>
                      </a:rPr>
                      <m:t>.</m:t>
                    </m:r>
                  </m:oMath>
                </a14:m>
                <a:endParaRPr lang="en-CA" dirty="0"/>
              </a:p>
              <a:p>
                <a:pPr marL="628650" indent="-514350">
                  <a:buFont typeface="+mj-lt"/>
                  <a:buAutoNum type="arabicPeriod"/>
                </a:pPr>
                <a:r>
                  <a:rPr lang="en-CA" dirty="0"/>
                  <a:t> </a:t>
                </a:r>
                <a:r>
                  <a:rPr lang="ru-RU" dirty="0"/>
                  <a:t>М</a:t>
                </a:r>
                <a:r>
                  <a:rPr lang="en-CA" dirty="0"/>
                  <a:t>A(1) process </a:t>
                </a:r>
                <a14:m>
                  <m:oMath xmlns:m="http://schemas.openxmlformats.org/officeDocument/2006/math">
                    <m:sSub>
                      <m:sSubPr>
                        <m:ctrlPr>
                          <a:rPr lang="en-CA" i="1" dirty="0" err="1" smtClean="0">
                            <a:latin typeface="Cambria Math" panose="02040503050406030204" pitchFamily="18" charset="0"/>
                          </a:rPr>
                        </m:ctrlPr>
                      </m:sSubPr>
                      <m:e>
                        <m:r>
                          <a:rPr lang="en-CA" i="1" dirty="0" smtClean="0">
                            <a:latin typeface="Cambria Math" panose="02040503050406030204" pitchFamily="18" charset="0"/>
                          </a:rPr>
                          <m:t>𝑥</m:t>
                        </m:r>
                      </m:e>
                      <m:sub>
                        <m:r>
                          <a:rPr lang="en-CA" i="1" dirty="0" err="1" smtClean="0">
                            <a:latin typeface="Cambria Math" panose="02040503050406030204" pitchFamily="18" charset="0"/>
                          </a:rPr>
                          <m:t>𝑡</m:t>
                        </m:r>
                      </m:sub>
                    </m:sSub>
                    <m:r>
                      <a:rPr lang="en-CA" i="1" dirty="0" smtClean="0">
                        <a:latin typeface="Cambria Math" panose="02040503050406030204" pitchFamily="18" charset="0"/>
                      </a:rPr>
                      <m:t> </m:t>
                    </m:r>
                    <m:r>
                      <a:rPr lang="en-CA" i="1" dirty="0">
                        <a:latin typeface="Cambria Math" panose="02040503050406030204" pitchFamily="18" charset="0"/>
                      </a:rPr>
                      <m:t>= </m:t>
                    </m:r>
                    <m:sSub>
                      <m:sSubPr>
                        <m:ctrlPr>
                          <a:rPr lang="en-CA" i="1" dirty="0" err="1">
                            <a:latin typeface="Cambria Math" panose="02040503050406030204" pitchFamily="18" charset="0"/>
                          </a:rPr>
                        </m:ctrlPr>
                      </m:sSubPr>
                      <m:e>
                        <m:r>
                          <a:rPr lang="en-CA" i="1" dirty="0" err="1">
                            <a:latin typeface="Cambria Math" panose="02040503050406030204" pitchFamily="18" charset="0"/>
                          </a:rPr>
                          <m:t>𝑤</m:t>
                        </m:r>
                      </m:e>
                      <m:sub>
                        <m:r>
                          <a:rPr lang="en-CA" i="1" dirty="0" err="1">
                            <a:latin typeface="Cambria Math" panose="02040503050406030204" pitchFamily="18" charset="0"/>
                          </a:rPr>
                          <m:t>𝑡</m:t>
                        </m:r>
                      </m:sub>
                    </m:sSub>
                    <m:r>
                      <a:rPr lang="en-CA" i="1" dirty="0">
                        <a:latin typeface="Cambria Math" panose="02040503050406030204" pitchFamily="18" charset="0"/>
                      </a:rPr>
                      <m:t> + 0.5 </m:t>
                    </m:r>
                    <m:sSub>
                      <m:sSubPr>
                        <m:ctrlPr>
                          <a:rPr lang="en-CA" i="1" dirty="0" smtClean="0">
                            <a:latin typeface="Cambria Math" panose="02040503050406030204" pitchFamily="18" charset="0"/>
                          </a:rPr>
                        </m:ctrlPr>
                      </m:sSubPr>
                      <m:e>
                        <m:r>
                          <a:rPr lang="en-CA" i="1" dirty="0">
                            <a:latin typeface="Cambria Math" panose="02040503050406030204" pitchFamily="18" charset="0"/>
                          </a:rPr>
                          <m:t>𝑤</m:t>
                        </m:r>
                      </m:e>
                      <m:sub>
                        <m:r>
                          <a:rPr lang="en-CA" i="1" dirty="0" smtClean="0">
                            <a:latin typeface="Cambria Math" panose="02040503050406030204" pitchFamily="18" charset="0"/>
                          </a:rPr>
                          <m:t>𝑡</m:t>
                        </m:r>
                        <m:r>
                          <a:rPr lang="en-CA" i="1" dirty="0" smtClean="0">
                            <a:latin typeface="Cambria Math" panose="02040503050406030204" pitchFamily="18" charset="0"/>
                          </a:rPr>
                          <m:t>−1</m:t>
                        </m:r>
                      </m:sub>
                    </m:sSub>
                  </m:oMath>
                </a14:m>
                <a:r>
                  <a:rPr lang="en-CA" dirty="0"/>
                  <a:t>.</a:t>
                </a:r>
              </a:p>
              <a:p>
                <a:pPr marL="114300" indent="0">
                  <a:buNone/>
                </a:pPr>
                <a:r>
                  <a:rPr lang="en-CA" dirty="0"/>
                  <a:t> </a:t>
                </a:r>
              </a:p>
            </p:txBody>
          </p:sp>
        </mc:Choice>
        <mc:Fallback xmlns="">
          <p:sp>
            <p:nvSpPr>
              <p:cNvPr id="4" name="Text Placeholder 3">
                <a:extLst>
                  <a:ext uri="{FF2B5EF4-FFF2-40B4-BE49-F238E27FC236}">
                    <a16:creationId xmlns:a16="http://schemas.microsoft.com/office/drawing/2014/main" id="{B55D5992-F914-4DDD-A629-5380C16D69B7}"/>
                  </a:ext>
                </a:extLst>
              </p:cNvPr>
              <p:cNvSpPr>
                <a:spLocks noGrp="1" noRot="1" noChangeAspect="1" noMove="1" noResize="1" noEditPoints="1" noAdjustHandles="1" noChangeArrowheads="1" noChangeShapeType="1" noTextEdit="1"/>
              </p:cNvSpPr>
              <p:nvPr>
                <p:ph type="body" idx="2"/>
              </p:nvPr>
            </p:nvSpPr>
            <p:spPr>
              <a:xfrm>
                <a:off x="189471" y="1079928"/>
                <a:ext cx="11813060" cy="5641545"/>
              </a:xfrm>
              <a:blipFill>
                <a:blip r:embed="rId2"/>
                <a:stretch>
                  <a:fillRect l="-52"/>
                </a:stretch>
              </a:blipFill>
            </p:spPr>
            <p:txBody>
              <a:bodyPr/>
              <a:lstStyle/>
              <a:p>
                <a:r>
                  <a:rPr lang="ru-UA">
                    <a:noFill/>
                  </a:rPr>
                  <a:t> </a:t>
                </a:r>
              </a:p>
            </p:txBody>
          </p:sp>
        </mc:Fallback>
      </mc:AlternateContent>
      <p:sp>
        <p:nvSpPr>
          <p:cNvPr id="7" name="Slide Number Placeholder 6">
            <a:extLst>
              <a:ext uri="{FF2B5EF4-FFF2-40B4-BE49-F238E27FC236}">
                <a16:creationId xmlns:a16="http://schemas.microsoft.com/office/drawing/2014/main" id="{E8DBC34A-7C0B-411B-B0C0-543C7690AF2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75</a:t>
            </a:fld>
            <a:endParaRPr lang="en-US"/>
          </a:p>
        </p:txBody>
      </p:sp>
    </p:spTree>
    <p:extLst>
      <p:ext uri="{BB962C8B-B14F-4D97-AF65-F5344CB8AC3E}">
        <p14:creationId xmlns:p14="http://schemas.microsoft.com/office/powerpoint/2010/main" val="31379481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63551-8F58-4BD3-9A87-A5EECD03E518}"/>
              </a:ext>
            </a:extLst>
          </p:cNvPr>
          <p:cNvSpPr>
            <a:spLocks noGrp="1"/>
          </p:cNvSpPr>
          <p:nvPr>
            <p:ph type="title"/>
          </p:nvPr>
        </p:nvSpPr>
        <p:spPr>
          <a:xfrm>
            <a:off x="189471" y="136526"/>
            <a:ext cx="11813060" cy="835540"/>
          </a:xfrm>
        </p:spPr>
        <p:txBody>
          <a:bodyPr>
            <a:normAutofit/>
          </a:bodyPr>
          <a:lstStyle/>
          <a:p>
            <a:pPr algn="ctr"/>
            <a:r>
              <a:rPr lang="en-US" dirty="0">
                <a:solidFill>
                  <a:srgbClr val="0070C0"/>
                </a:solidFill>
              </a:rPr>
              <a:t>Final’s practice</a:t>
            </a:r>
            <a:r>
              <a:rPr lang="en-CA" sz="4400" dirty="0">
                <a:solidFill>
                  <a:srgbClr val="0070C0"/>
                </a:solidFill>
              </a:rPr>
              <a:t>. </a:t>
            </a:r>
            <a:r>
              <a:rPr lang="en-CA" dirty="0">
                <a:solidFill>
                  <a:srgbClr val="0070C0"/>
                </a:solidFill>
              </a:rPr>
              <a:t>F</a:t>
            </a:r>
            <a:r>
              <a:rPr lang="en-CA" sz="4400" dirty="0">
                <a:solidFill>
                  <a:srgbClr val="0070C0"/>
                </a:solidFill>
              </a:rPr>
              <a:t>orecasting</a:t>
            </a:r>
            <a:endParaRPr lang="en-US" dirty="0"/>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B55D5992-F914-4DDD-A629-5380C16D69B7}"/>
                  </a:ext>
                </a:extLst>
              </p:cNvPr>
              <p:cNvSpPr>
                <a:spLocks noGrp="1"/>
              </p:cNvSpPr>
              <p:nvPr>
                <p:ph type="body" idx="2"/>
              </p:nvPr>
            </p:nvSpPr>
            <p:spPr>
              <a:xfrm>
                <a:off x="189471" y="1079928"/>
                <a:ext cx="11813060" cy="5641545"/>
              </a:xfrm>
            </p:spPr>
            <p:txBody>
              <a:bodyPr>
                <a:normAutofit/>
              </a:bodyPr>
              <a:lstStyle/>
              <a:p>
                <a:pPr marL="114300" indent="0">
                  <a:buNone/>
                </a:pPr>
                <a:r>
                  <a:rPr lang="en-US" dirty="0"/>
                  <a:t>Prediction or normal equations for the best linear predictor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sub>
                      <m:sup>
                        <m:r>
                          <a:rPr lang="en-US" b="0" i="1" smtClean="0">
                            <a:latin typeface="Cambria Math" panose="02040503050406030204" pitchFamily="18" charset="0"/>
                          </a:rPr>
                          <m:t>𝑛</m:t>
                        </m:r>
                      </m:sup>
                    </m:sSubSup>
                  </m:oMath>
                </a14:m>
                <a:r>
                  <a:rPr lang="en-US" dirty="0"/>
                  <a:t> are:</a:t>
                </a:r>
                <a:br>
                  <a:rPr lang="en-US" dirty="0"/>
                </a:br>
                <a:endParaRPr lang="en-US" i="1" dirty="0">
                  <a:solidFill>
                    <a:srgbClr val="002060"/>
                  </a:solidFill>
                  <a:latin typeface="Cambria Math" panose="02040503050406030204" pitchFamily="18" charset="0"/>
                </a:endParaRPr>
              </a:p>
              <a:p>
                <a:pPr marL="628650" indent="-514350">
                  <a:buFont typeface="+mj-lt"/>
                  <a:buAutoNum type="alphaUcPeriod"/>
                </a:pPr>
                <a14:m>
                  <m:oMath xmlns:m="http://schemas.openxmlformats.org/officeDocument/2006/math">
                    <m:r>
                      <a:rPr lang="en-US" i="1" smtClean="0">
                        <a:solidFill>
                          <a:schemeClr val="tx1"/>
                        </a:solidFill>
                        <a:latin typeface="Cambria Math" panose="02040503050406030204" pitchFamily="18" charset="0"/>
                      </a:rPr>
                      <m:t>𝐸</m:t>
                    </m:r>
                    <m:d>
                      <m:dPr>
                        <m:begChr m:val="["/>
                        <m:endChr m:val="]"/>
                        <m:ctrlPr>
                          <a:rPr lang="en-US" i="1">
                            <a:solidFill>
                              <a:schemeClr val="tx1"/>
                            </a:solidFill>
                            <a:latin typeface="Cambria Math" panose="02040503050406030204" pitchFamily="18" charset="0"/>
                          </a:rPr>
                        </m:ctrlPr>
                      </m:dPr>
                      <m:e>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𝑚</m:t>
                                </m:r>
                              </m:sub>
                            </m:sSub>
                            <m:r>
                              <a:rPr lang="en-US" i="1">
                                <a:solidFill>
                                  <a:schemeClr val="tx1"/>
                                </a:solidFill>
                                <a:latin typeface="Cambria Math" panose="02040503050406030204" pitchFamily="18" charset="0"/>
                              </a:rPr>
                              <m:t>−</m:t>
                            </m:r>
                            <m:sSubSup>
                              <m:sSubSupPr>
                                <m:ctrlPr>
                                  <a:rPr lang="en-US"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𝑚</m:t>
                                </m:r>
                              </m:sub>
                              <m:sup>
                                <m:r>
                                  <a:rPr lang="en-US" i="1">
                                    <a:solidFill>
                                      <a:schemeClr val="tx1"/>
                                    </a:solidFill>
                                    <a:latin typeface="Cambria Math" panose="02040503050406030204" pitchFamily="18" charset="0"/>
                                  </a:rPr>
                                  <m:t>𝑛</m:t>
                                </m:r>
                              </m:sup>
                            </m:sSubSup>
                          </m:e>
                        </m:d>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𝑘</m:t>
                            </m:r>
                          </m:sub>
                        </m:sSub>
                      </m:e>
                    </m:d>
                    <m:r>
                      <a:rPr lang="en-US" i="1">
                        <a:solidFill>
                          <a:schemeClr val="tx1"/>
                        </a:solidFill>
                        <a:latin typeface="Cambria Math" panose="02040503050406030204" pitchFamily="18" charset="0"/>
                      </a:rPr>
                      <m:t>=0,  </m:t>
                    </m:r>
                    <m:r>
                      <a:rPr lang="en-US" i="1">
                        <a:solidFill>
                          <a:schemeClr val="tx1"/>
                        </a:solidFill>
                        <a:latin typeface="Cambria Math" panose="02040503050406030204" pitchFamily="18" charset="0"/>
                      </a:rPr>
                      <m:t>𝑘</m:t>
                    </m:r>
                    <m:r>
                      <a:rPr lang="en-US" i="1">
                        <a:solidFill>
                          <a:schemeClr val="tx1"/>
                        </a:solidFill>
                        <a:latin typeface="Cambria Math" panose="02040503050406030204" pitchFamily="18" charset="0"/>
                      </a:rPr>
                      <m:t>=0,1,…</m:t>
                    </m:r>
                    <m: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m:t>
                    </m:r>
                  </m:oMath>
                </a14:m>
                <a:endParaRPr lang="en-US" dirty="0">
                  <a:solidFill>
                    <a:schemeClr val="tx1"/>
                  </a:solidFill>
                </a:endParaRPr>
              </a:p>
              <a:p>
                <a:pPr marL="628650" indent="-514350">
                  <a:buFont typeface="+mj-lt"/>
                  <a:buAutoNum type="alphaUcPeriod"/>
                </a:pPr>
                <a14:m>
                  <m:oMath xmlns:m="http://schemas.openxmlformats.org/officeDocument/2006/math">
                    <m:r>
                      <a:rPr lang="en-US" i="1">
                        <a:solidFill>
                          <a:schemeClr val="tx1"/>
                        </a:solidFill>
                        <a:latin typeface="Cambria Math" panose="02040503050406030204" pitchFamily="18" charset="0"/>
                      </a:rPr>
                      <m:t>𝐸</m:t>
                    </m:r>
                    <m:d>
                      <m:dPr>
                        <m:begChr m:val="["/>
                        <m:endChr m:val="]"/>
                        <m:ctrlPr>
                          <a:rPr lang="en-US" i="1">
                            <a:solidFill>
                              <a:schemeClr val="tx1"/>
                            </a:solidFill>
                            <a:latin typeface="Cambria Math" panose="02040503050406030204" pitchFamily="18" charset="0"/>
                          </a:rPr>
                        </m:ctrlPr>
                      </m:dPr>
                      <m:e>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𝑚</m:t>
                                </m:r>
                              </m:sub>
                            </m:sSub>
                            <m:r>
                              <a:rPr lang="en-US" i="1">
                                <a:solidFill>
                                  <a:schemeClr val="tx1"/>
                                </a:solidFill>
                                <a:latin typeface="Cambria Math" panose="02040503050406030204" pitchFamily="18" charset="0"/>
                              </a:rPr>
                              <m:t>−</m:t>
                            </m:r>
                            <m:sSubSup>
                              <m:sSubSupPr>
                                <m:ctrlPr>
                                  <a:rPr lang="en-US"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𝑚</m:t>
                                </m:r>
                              </m:sub>
                              <m:sup>
                                <m:r>
                                  <a:rPr lang="en-US" i="1">
                                    <a:solidFill>
                                      <a:schemeClr val="tx1"/>
                                    </a:solidFill>
                                    <a:latin typeface="Cambria Math" panose="02040503050406030204" pitchFamily="18" charset="0"/>
                                  </a:rPr>
                                  <m:t>𝑛</m:t>
                                </m:r>
                              </m:sup>
                            </m:sSubSup>
                          </m:e>
                        </m:d>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𝑘</m:t>
                            </m:r>
                          </m:sub>
                        </m:sSub>
                      </m:e>
                    </m:d>
                    <m:r>
                      <a:rPr lang="en-US" i="1">
                        <a:solidFill>
                          <a:schemeClr val="tx1"/>
                        </a:solidFill>
                        <a:latin typeface="Cambria Math" panose="02040503050406030204" pitchFamily="18" charset="0"/>
                      </a:rPr>
                      <m:t>=0,  </m:t>
                    </m:r>
                    <m:r>
                      <a:rPr lang="en-US" i="1">
                        <a:solidFill>
                          <a:schemeClr val="tx1"/>
                        </a:solidFill>
                        <a:latin typeface="Cambria Math" panose="02040503050406030204" pitchFamily="18" charset="0"/>
                      </a:rPr>
                      <m:t>𝑘</m:t>
                    </m:r>
                    <m:r>
                      <a:rPr lang="en-US" i="1">
                        <a:solidFill>
                          <a:schemeClr val="tx1"/>
                        </a:solidFill>
                        <a:latin typeface="Cambria Math" panose="02040503050406030204" pitchFamily="18" charset="0"/>
                      </a:rPr>
                      <m:t>=0,1,…</m:t>
                    </m:r>
                    <m:r>
                      <a:rPr lang="en-US" i="1">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𝑚</m:t>
                    </m:r>
                    <m:r>
                      <a:rPr lang="en-US" i="1">
                        <a:solidFill>
                          <a:schemeClr val="tx1"/>
                        </a:solidFill>
                        <a:latin typeface="Cambria Math" panose="02040503050406030204" pitchFamily="18" charset="0"/>
                      </a:rPr>
                      <m:t>,</m:t>
                    </m:r>
                  </m:oMath>
                </a14:m>
                <a:endParaRPr lang="en-US" dirty="0">
                  <a:solidFill>
                    <a:schemeClr val="tx1"/>
                  </a:solidFill>
                </a:endParaRPr>
              </a:p>
              <a:p>
                <a:pPr marL="628650" indent="-514350">
                  <a:buFont typeface="+mj-lt"/>
                  <a:buAutoNum type="alphaUcPeriod"/>
                </a:pPr>
                <a14:m>
                  <m:oMath xmlns:m="http://schemas.openxmlformats.org/officeDocument/2006/math">
                    <m:r>
                      <a:rPr lang="en-US" i="1">
                        <a:solidFill>
                          <a:schemeClr val="tx1"/>
                        </a:solidFill>
                        <a:latin typeface="Cambria Math" panose="02040503050406030204" pitchFamily="18" charset="0"/>
                      </a:rPr>
                      <m:t>𝐸</m:t>
                    </m:r>
                    <m:d>
                      <m:dPr>
                        <m:begChr m:val="["/>
                        <m:endChr m:val="]"/>
                        <m:ctrlPr>
                          <a:rPr lang="en-US" i="1">
                            <a:solidFill>
                              <a:schemeClr val="tx1"/>
                            </a:solidFill>
                            <a:latin typeface="Cambria Math" panose="02040503050406030204" pitchFamily="18" charset="0"/>
                          </a:rPr>
                        </m:ctrlPr>
                      </m:dPr>
                      <m:e>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𝑚</m:t>
                                </m:r>
                              </m:sub>
                            </m:sSub>
                            <m:r>
                              <a:rPr lang="en-US" i="1">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𝑘</m:t>
                                </m:r>
                              </m:sub>
                            </m:sSub>
                          </m:e>
                        </m:d>
                        <m:sSubSup>
                          <m:sSubSupPr>
                            <m:ctrlPr>
                              <a:rPr lang="en-US"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𝑚</m:t>
                            </m:r>
                          </m:sub>
                          <m:sup>
                            <m:r>
                              <a:rPr lang="en-US" i="1">
                                <a:solidFill>
                                  <a:schemeClr val="tx1"/>
                                </a:solidFill>
                                <a:latin typeface="Cambria Math" panose="02040503050406030204" pitchFamily="18" charset="0"/>
                              </a:rPr>
                              <m:t>𝑛</m:t>
                            </m:r>
                          </m:sup>
                        </m:sSubSup>
                      </m:e>
                    </m:d>
                    <m:r>
                      <a:rPr lang="en-US" i="1">
                        <a:solidFill>
                          <a:schemeClr val="tx1"/>
                        </a:solidFill>
                        <a:latin typeface="Cambria Math" panose="02040503050406030204" pitchFamily="18" charset="0"/>
                      </a:rPr>
                      <m:t>=0,  </m:t>
                    </m:r>
                    <m:r>
                      <a:rPr lang="en-US" i="1">
                        <a:solidFill>
                          <a:schemeClr val="tx1"/>
                        </a:solidFill>
                        <a:latin typeface="Cambria Math" panose="02040503050406030204" pitchFamily="18" charset="0"/>
                      </a:rPr>
                      <m:t>𝑘</m:t>
                    </m:r>
                    <m:r>
                      <a:rPr lang="en-US" i="1">
                        <a:solidFill>
                          <a:schemeClr val="tx1"/>
                        </a:solidFill>
                        <a:latin typeface="Cambria Math" panose="02040503050406030204" pitchFamily="18" charset="0"/>
                      </a:rPr>
                      <m:t>=0,1,…</m:t>
                    </m:r>
                    <m: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m:t>
                    </m:r>
                  </m:oMath>
                </a14:m>
                <a:endParaRPr lang="en-US" dirty="0">
                  <a:solidFill>
                    <a:schemeClr val="tx1"/>
                  </a:solidFill>
                </a:endParaRPr>
              </a:p>
              <a:p>
                <a:pPr marL="628650" indent="-514350">
                  <a:buFont typeface="+mj-lt"/>
                  <a:buAutoNum type="alphaUcPeriod"/>
                </a:pPr>
                <a14:m>
                  <m:oMath xmlns:m="http://schemas.openxmlformats.org/officeDocument/2006/math">
                    <m:r>
                      <a:rPr lang="en-US" i="1">
                        <a:solidFill>
                          <a:schemeClr val="tx1"/>
                        </a:solidFill>
                        <a:latin typeface="Cambria Math" panose="02040503050406030204" pitchFamily="18" charset="0"/>
                      </a:rPr>
                      <m:t>𝐸</m:t>
                    </m:r>
                    <m:d>
                      <m:dPr>
                        <m:begChr m:val="["/>
                        <m:endChr m:val="]"/>
                        <m:ctrlPr>
                          <a:rPr lang="en-US" i="1">
                            <a:solidFill>
                              <a:schemeClr val="tx1"/>
                            </a:solidFill>
                            <a:latin typeface="Cambria Math" panose="02040503050406030204" pitchFamily="18" charset="0"/>
                          </a:rPr>
                        </m:ctrlPr>
                      </m:dPr>
                      <m:e>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𝑚</m:t>
                                </m:r>
                              </m:sub>
                            </m:sSub>
                            <m:r>
                              <a:rPr lang="en-US" i="1">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𝑛</m:t>
                                </m:r>
                              </m:sub>
                            </m:sSub>
                          </m:e>
                        </m:d>
                        <m:sSubSup>
                          <m:sSubSupPr>
                            <m:ctrlPr>
                              <a:rPr lang="en-US"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𝑚</m:t>
                            </m:r>
                          </m:sub>
                          <m:sup>
                            <m:r>
                              <a:rPr lang="en-US" i="1">
                                <a:solidFill>
                                  <a:schemeClr val="tx1"/>
                                </a:solidFill>
                                <a:latin typeface="Cambria Math" panose="02040503050406030204" pitchFamily="18" charset="0"/>
                              </a:rPr>
                              <m:t>𝑛</m:t>
                            </m:r>
                          </m:sup>
                        </m:sSubSup>
                      </m:e>
                    </m:d>
                    <m:r>
                      <a:rPr lang="en-US" i="1">
                        <a:solidFill>
                          <a:schemeClr val="tx1"/>
                        </a:solidFill>
                        <a:latin typeface="Cambria Math" panose="02040503050406030204" pitchFamily="18" charset="0"/>
                      </a:rPr>
                      <m:t>=0,  </m:t>
                    </m:r>
                    <m:r>
                      <a:rPr lang="en-US" i="1">
                        <a:solidFill>
                          <a:schemeClr val="tx1"/>
                        </a:solidFill>
                        <a:latin typeface="Cambria Math" panose="02040503050406030204" pitchFamily="18" charset="0"/>
                      </a:rPr>
                      <m:t>𝑘</m:t>
                    </m:r>
                    <m:r>
                      <a:rPr lang="en-US" i="1">
                        <a:solidFill>
                          <a:schemeClr val="tx1"/>
                        </a:solidFill>
                        <a:latin typeface="Cambria Math" panose="02040503050406030204" pitchFamily="18" charset="0"/>
                      </a:rPr>
                      <m:t>=0,1,…</m:t>
                    </m:r>
                    <m:r>
                      <a:rPr lang="en-US" i="1">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𝑚</m:t>
                    </m:r>
                    <m:r>
                      <a:rPr lang="en-US" i="1">
                        <a:solidFill>
                          <a:schemeClr val="tx1"/>
                        </a:solidFill>
                        <a:latin typeface="Cambria Math" panose="02040503050406030204" pitchFamily="18" charset="0"/>
                      </a:rPr>
                      <m:t>,</m:t>
                    </m:r>
                  </m:oMath>
                </a14:m>
                <a:endParaRPr lang="en-US" dirty="0">
                  <a:solidFill>
                    <a:schemeClr val="tx1"/>
                  </a:solidFill>
                </a:endParaRPr>
              </a:p>
              <a:p>
                <a:pPr marL="628650" indent="-514350">
                  <a:buFont typeface="+mj-lt"/>
                  <a:buAutoNum type="alphaUcPeriod"/>
                </a:pPr>
                <a:endParaRPr lang="en-US" dirty="0">
                  <a:solidFill>
                    <a:schemeClr val="tx1"/>
                  </a:solidFill>
                </a:endParaRPr>
              </a:p>
              <a:p>
                <a:pPr marL="114300" indent="0">
                  <a:buNone/>
                </a:pPr>
                <a:r>
                  <a:rPr lang="en-CA" dirty="0"/>
                  <a:t> </a:t>
                </a:r>
              </a:p>
            </p:txBody>
          </p:sp>
        </mc:Choice>
        <mc:Fallback>
          <p:sp>
            <p:nvSpPr>
              <p:cNvPr id="4" name="Text Placeholder 3">
                <a:extLst>
                  <a:ext uri="{FF2B5EF4-FFF2-40B4-BE49-F238E27FC236}">
                    <a16:creationId xmlns:a16="http://schemas.microsoft.com/office/drawing/2014/main" id="{B55D5992-F914-4DDD-A629-5380C16D69B7}"/>
                  </a:ext>
                </a:extLst>
              </p:cNvPr>
              <p:cNvSpPr>
                <a:spLocks noGrp="1" noRot="1" noChangeAspect="1" noMove="1" noResize="1" noEditPoints="1" noAdjustHandles="1" noChangeArrowheads="1" noChangeShapeType="1" noTextEdit="1"/>
              </p:cNvSpPr>
              <p:nvPr>
                <p:ph type="body" idx="2"/>
              </p:nvPr>
            </p:nvSpPr>
            <p:spPr>
              <a:xfrm>
                <a:off x="189471" y="1079928"/>
                <a:ext cx="11813060" cy="5641545"/>
              </a:xfrm>
              <a:blipFill>
                <a:blip r:embed="rId2"/>
                <a:stretch>
                  <a:fillRect l="-52"/>
                </a:stretch>
              </a:blipFill>
            </p:spPr>
            <p:txBody>
              <a:bodyPr/>
              <a:lstStyle/>
              <a:p>
                <a:r>
                  <a:rPr lang="en-CA">
                    <a:noFill/>
                  </a:rPr>
                  <a:t> </a:t>
                </a:r>
              </a:p>
            </p:txBody>
          </p:sp>
        </mc:Fallback>
      </mc:AlternateContent>
      <p:sp>
        <p:nvSpPr>
          <p:cNvPr id="7" name="Slide Number Placeholder 6">
            <a:extLst>
              <a:ext uri="{FF2B5EF4-FFF2-40B4-BE49-F238E27FC236}">
                <a16:creationId xmlns:a16="http://schemas.microsoft.com/office/drawing/2014/main" id="{E8DBC34A-7C0B-411B-B0C0-543C7690AF2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76</a:t>
            </a:fld>
            <a:endParaRPr lang="en-US"/>
          </a:p>
        </p:txBody>
      </p:sp>
    </p:spTree>
    <p:extLst>
      <p:ext uri="{BB962C8B-B14F-4D97-AF65-F5344CB8AC3E}">
        <p14:creationId xmlns:p14="http://schemas.microsoft.com/office/powerpoint/2010/main" val="17336270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63551-8F58-4BD3-9A87-A5EECD03E518}"/>
              </a:ext>
            </a:extLst>
          </p:cNvPr>
          <p:cNvSpPr>
            <a:spLocks noGrp="1"/>
          </p:cNvSpPr>
          <p:nvPr>
            <p:ph type="title"/>
          </p:nvPr>
        </p:nvSpPr>
        <p:spPr>
          <a:xfrm>
            <a:off x="189471" y="136526"/>
            <a:ext cx="11813060" cy="835540"/>
          </a:xfrm>
        </p:spPr>
        <p:txBody>
          <a:bodyPr>
            <a:normAutofit/>
          </a:bodyPr>
          <a:lstStyle/>
          <a:p>
            <a:pPr algn="ctr"/>
            <a:r>
              <a:rPr lang="en-US" dirty="0">
                <a:solidFill>
                  <a:srgbClr val="0070C0"/>
                </a:solidFill>
              </a:rPr>
              <a:t>Final’s practice</a:t>
            </a:r>
            <a:r>
              <a:rPr lang="en-CA" sz="4400" dirty="0">
                <a:solidFill>
                  <a:srgbClr val="0070C0"/>
                </a:solidFill>
              </a:rPr>
              <a:t>. </a:t>
            </a:r>
            <a:r>
              <a:rPr lang="en-CA" dirty="0">
                <a:solidFill>
                  <a:srgbClr val="0070C0"/>
                </a:solidFill>
              </a:rPr>
              <a:t>F</a:t>
            </a:r>
            <a:r>
              <a:rPr lang="en-CA" sz="4400" dirty="0">
                <a:solidFill>
                  <a:srgbClr val="0070C0"/>
                </a:solidFill>
              </a:rPr>
              <a:t>orecasting</a:t>
            </a:r>
            <a:endParaRPr lang="en-US"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B55D5992-F914-4DDD-A629-5380C16D69B7}"/>
                  </a:ext>
                </a:extLst>
              </p:cNvPr>
              <p:cNvSpPr>
                <a:spLocks noGrp="1"/>
              </p:cNvSpPr>
              <p:nvPr>
                <p:ph type="body" idx="2"/>
              </p:nvPr>
            </p:nvSpPr>
            <p:spPr>
              <a:xfrm>
                <a:off x="189471" y="1079928"/>
                <a:ext cx="11813060" cy="5641545"/>
              </a:xfrm>
            </p:spPr>
            <p:txBody>
              <a:bodyPr>
                <a:normAutofit/>
              </a:bodyPr>
              <a:lstStyle/>
              <a:p>
                <a:pPr marL="114300" indent="0">
                  <a:buNone/>
                </a:pPr>
                <a:r>
                  <a:rPr lang="en-CA" dirty="0"/>
                  <a:t>It is known that for the stationary process </a:t>
                </a:r>
                <a14:m>
                  <m:oMath xmlns:m="http://schemas.openxmlformats.org/officeDocument/2006/math">
                    <m:sSub>
                      <m:sSubPr>
                        <m:ctrlPr>
                          <a:rPr lang="en-CA" i="1" dirty="0" smtClean="0">
                            <a:latin typeface="Cambria Math" panose="02040503050406030204" pitchFamily="18" charset="0"/>
                          </a:rPr>
                        </m:ctrlPr>
                      </m:sSubPr>
                      <m:e>
                        <m:r>
                          <a:rPr lang="en-CA" i="1" dirty="0" smtClean="0">
                            <a:latin typeface="Cambria Math" panose="02040503050406030204" pitchFamily="18" charset="0"/>
                          </a:rPr>
                          <m:t>𝑥</m:t>
                        </m:r>
                      </m:e>
                      <m:sub>
                        <m:r>
                          <a:rPr lang="en-CA" i="1" dirty="0" smtClean="0">
                            <a:latin typeface="Cambria Math" panose="02040503050406030204" pitchFamily="18" charset="0"/>
                          </a:rPr>
                          <m:t>𝑡</m:t>
                        </m:r>
                      </m:sub>
                    </m:sSub>
                  </m:oMath>
                </a14:m>
                <a:r>
                  <a:rPr lang="ru-RU" dirty="0"/>
                  <a:t> </a:t>
                </a:r>
                <a:r>
                  <a:rPr lang="en-CA" dirty="0"/>
                  <a:t>, </a:t>
                </a:r>
                <a14:m>
                  <m:oMath xmlns:m="http://schemas.openxmlformats.org/officeDocument/2006/math">
                    <m:r>
                      <a:rPr lang="en-CA" i="1" dirty="0" smtClean="0">
                        <a:latin typeface="Cambria Math" panose="02040503050406030204" pitchFamily="18" charset="0"/>
                      </a:rPr>
                      <m:t>𝛾</m:t>
                    </m:r>
                    <m:r>
                      <a:rPr lang="en-CA" i="1" dirty="0">
                        <a:latin typeface="Cambria Math" panose="02040503050406030204" pitchFamily="18" charset="0"/>
                      </a:rPr>
                      <m:t>(0) = 2</m:t>
                    </m:r>
                  </m:oMath>
                </a14:m>
                <a:r>
                  <a:rPr lang="en-CA" dirty="0"/>
                  <a:t>, </a:t>
                </a:r>
                <a14:m>
                  <m:oMath xmlns:m="http://schemas.openxmlformats.org/officeDocument/2006/math">
                    <m:r>
                      <a:rPr lang="en-CA" i="1" dirty="0" smtClean="0">
                        <a:latin typeface="Cambria Math" panose="02040503050406030204" pitchFamily="18" charset="0"/>
                      </a:rPr>
                      <m:t>𝛾</m:t>
                    </m:r>
                    <m:r>
                      <a:rPr lang="en-CA" i="1" dirty="0" smtClean="0">
                        <a:latin typeface="Cambria Math" panose="02040503050406030204" pitchFamily="18" charset="0"/>
                      </a:rPr>
                      <m:t>(1) = −1</m:t>
                    </m:r>
                  </m:oMath>
                </a14:m>
                <a:r>
                  <a:rPr lang="en-CA" dirty="0"/>
                  <a:t>, </a:t>
                </a:r>
                <a14:m>
                  <m:oMath xmlns:m="http://schemas.openxmlformats.org/officeDocument/2006/math">
                    <m:r>
                      <a:rPr lang="ru-RU" i="1" dirty="0" smtClean="0">
                        <a:latin typeface="Cambria Math" panose="02040503050406030204" pitchFamily="18" charset="0"/>
                      </a:rPr>
                      <m:t>𝛾</m:t>
                    </m:r>
                    <m:r>
                      <a:rPr lang="en-CA" i="1" dirty="0">
                        <a:latin typeface="Cambria Math" panose="02040503050406030204" pitchFamily="18" charset="0"/>
                      </a:rPr>
                      <m:t>(2) = 1/2</m:t>
                    </m:r>
                  </m:oMath>
                </a14:m>
                <a:endParaRPr lang="en-CA" dirty="0"/>
              </a:p>
              <a:p>
                <a:pPr marL="114300" indent="0">
                  <a:buNone/>
                </a:pPr>
                <a:r>
                  <a:rPr lang="en-CA" dirty="0"/>
                  <a:t>You collected the data </a:t>
                </a:r>
                <a14:m>
                  <m:oMath xmlns:m="http://schemas.openxmlformats.org/officeDocument/2006/math">
                    <m:sSub>
                      <m:sSubPr>
                        <m:ctrlPr>
                          <a:rPr lang="en-CA" i="1" dirty="0" smtClean="0">
                            <a:latin typeface="Cambria Math" panose="02040503050406030204" pitchFamily="18" charset="0"/>
                          </a:rPr>
                        </m:ctrlPr>
                      </m:sSubPr>
                      <m:e>
                        <m:r>
                          <a:rPr lang="en-CA" i="1" dirty="0" smtClean="0">
                            <a:latin typeface="Cambria Math" panose="02040503050406030204" pitchFamily="18" charset="0"/>
                          </a:rPr>
                          <m:t>𝑥</m:t>
                        </m:r>
                      </m:e>
                      <m:sub>
                        <m:r>
                          <a:rPr lang="en-CA" i="1" dirty="0" smtClean="0">
                            <a:latin typeface="Cambria Math" panose="02040503050406030204" pitchFamily="18" charset="0"/>
                          </a:rPr>
                          <m:t>1</m:t>
                        </m:r>
                      </m:sub>
                    </m:sSub>
                    <m:r>
                      <a:rPr lang="en-CA" i="1" dirty="0" smtClean="0">
                        <a:latin typeface="Cambria Math" panose="02040503050406030204" pitchFamily="18" charset="0"/>
                      </a:rPr>
                      <m:t> = 1, </m:t>
                    </m:r>
                    <m:sSub>
                      <m:sSubPr>
                        <m:ctrlPr>
                          <a:rPr lang="en-CA" i="1" dirty="0" smtClean="0">
                            <a:latin typeface="Cambria Math" panose="02040503050406030204" pitchFamily="18" charset="0"/>
                          </a:rPr>
                        </m:ctrlPr>
                      </m:sSubPr>
                      <m:e>
                        <m:r>
                          <a:rPr lang="en-CA" i="1" dirty="0" smtClean="0">
                            <a:latin typeface="Cambria Math" panose="02040503050406030204" pitchFamily="18" charset="0"/>
                          </a:rPr>
                          <m:t>𝑥</m:t>
                        </m:r>
                      </m:e>
                      <m:sub>
                        <m:r>
                          <a:rPr lang="en-CA" i="1" dirty="0" smtClean="0">
                            <a:latin typeface="Cambria Math" panose="02040503050406030204" pitchFamily="18" charset="0"/>
                          </a:rPr>
                          <m:t>2</m:t>
                        </m:r>
                      </m:sub>
                    </m:sSub>
                    <m:r>
                      <a:rPr lang="en-CA" i="1" dirty="0" smtClean="0">
                        <a:latin typeface="Cambria Math" panose="02040503050406030204" pitchFamily="18" charset="0"/>
                      </a:rPr>
                      <m:t> </m:t>
                    </m:r>
                    <m:r>
                      <a:rPr lang="ru-RU" b="0" i="1" dirty="0" smtClean="0">
                        <a:latin typeface="Cambria Math" panose="02040503050406030204" pitchFamily="18" charset="0"/>
                      </a:rPr>
                      <m:t> </m:t>
                    </m:r>
                    <m:r>
                      <a:rPr lang="en-CA" i="1" dirty="0" smtClean="0">
                        <a:latin typeface="Cambria Math" panose="02040503050406030204" pitchFamily="18" charset="0"/>
                      </a:rPr>
                      <m:t>= 2</m:t>
                    </m:r>
                  </m:oMath>
                </a14:m>
                <a:r>
                  <a:rPr lang="en-CA" dirty="0"/>
                  <a:t>. Predict </a:t>
                </a:r>
                <a14:m>
                  <m:oMath xmlns:m="http://schemas.openxmlformats.org/officeDocument/2006/math">
                    <m:sSub>
                      <m:sSubPr>
                        <m:ctrlPr>
                          <a:rPr lang="en-CA" i="1" dirty="0" smtClean="0">
                            <a:latin typeface="Cambria Math" panose="02040503050406030204" pitchFamily="18" charset="0"/>
                          </a:rPr>
                        </m:ctrlPr>
                      </m:sSubPr>
                      <m:e>
                        <m:r>
                          <a:rPr lang="en-CA" i="1" dirty="0" smtClean="0">
                            <a:latin typeface="Cambria Math" panose="02040503050406030204" pitchFamily="18" charset="0"/>
                          </a:rPr>
                          <m:t>𝑥</m:t>
                        </m:r>
                      </m:e>
                      <m:sub>
                        <m:r>
                          <a:rPr lang="en-CA" i="1" dirty="0" smtClean="0">
                            <a:latin typeface="Cambria Math" panose="02040503050406030204" pitchFamily="18" charset="0"/>
                          </a:rPr>
                          <m:t>3</m:t>
                        </m:r>
                      </m:sub>
                    </m:sSub>
                  </m:oMath>
                </a14:m>
                <a:r>
                  <a:rPr lang="ru-RU" dirty="0"/>
                  <a:t> </a:t>
                </a:r>
                <a:r>
                  <a:rPr lang="en-CA" dirty="0"/>
                  <a:t> step by step</a:t>
                </a:r>
              </a:p>
              <a:p>
                <a:pPr marL="114300" indent="0">
                  <a:buNone/>
                </a:pPr>
                <a:r>
                  <a:rPr lang="en-CA" dirty="0"/>
                  <a:t> </a:t>
                </a:r>
              </a:p>
              <a:p>
                <a:pPr marL="628650" indent="-514350">
                  <a:buAutoNum type="arabicPeriod"/>
                </a:pPr>
                <a:r>
                  <a:rPr lang="en-CA" dirty="0"/>
                  <a:t>Compose the vector </a:t>
                </a:r>
                <a:r>
                  <a:rPr lang="ru-RU" dirty="0"/>
                  <a:t> </a:t>
                </a:r>
                <a14:m>
                  <m:oMath xmlns:m="http://schemas.openxmlformats.org/officeDocument/2006/math">
                    <m:sSub>
                      <m:sSubPr>
                        <m:ctrlPr>
                          <a:rPr lang="uk-UA" b="0" i="1" smtClean="0">
                            <a:latin typeface="Cambria Math" panose="02040503050406030204" pitchFamily="18" charset="0"/>
                          </a:rPr>
                        </m:ctrlPr>
                      </m:sSubPr>
                      <m:e>
                        <m:r>
                          <a:rPr lang="uk-UA" b="0" i="1" smtClean="0">
                            <a:latin typeface="Cambria Math" panose="02040503050406030204" pitchFamily="18" charset="0"/>
                          </a:rPr>
                          <m:t>𝛾</m:t>
                        </m:r>
                      </m:e>
                      <m:sub>
                        <m:r>
                          <a:rPr lang="en-US" b="0" i="1" smtClean="0">
                            <a:latin typeface="Cambria Math" panose="02040503050406030204" pitchFamily="18" charset="0"/>
                          </a:rPr>
                          <m:t>2</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𝛾</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e>
                          </m:mr>
                          <m:mr>
                            <m:e>
                              <m:r>
                                <a:rPr lang="en-US" b="0" i="1" smtClean="0">
                                  <a:latin typeface="Cambria Math" panose="02040503050406030204" pitchFamily="18" charset="0"/>
                                </a:rPr>
                                <m:t>𝛾</m:t>
                              </m:r>
                              <m:d>
                                <m:dPr>
                                  <m:ctrlPr>
                                    <a:rPr lang="en-US" b="0" i="1" smtClean="0">
                                      <a:latin typeface="Cambria Math" panose="02040503050406030204" pitchFamily="18" charset="0"/>
                                    </a:rPr>
                                  </m:ctrlPr>
                                </m:dPr>
                                <m:e>
                                  <m:r>
                                    <a:rPr lang="en-US" b="0" i="1" smtClean="0">
                                      <a:latin typeface="Cambria Math" panose="02040503050406030204" pitchFamily="18" charset="0"/>
                                    </a:rPr>
                                    <m:t>2</m:t>
                                  </m:r>
                                </m:e>
                              </m:d>
                            </m:e>
                          </m:mr>
                        </m:m>
                      </m:e>
                    </m:d>
                  </m:oMath>
                </a14:m>
                <a:endParaRPr lang="en-CA" dirty="0"/>
              </a:p>
              <a:p>
                <a:pPr marL="628650" indent="-514350">
                  <a:buAutoNum type="arabicPeriod"/>
                </a:pPr>
                <a:r>
                  <a:rPr lang="en-CA" dirty="0"/>
                  <a:t>Compose the matrix</a:t>
                </a:r>
                <a14:m>
                  <m:oMath xmlns:m="http://schemas.openxmlformats.org/officeDocument/2006/math">
                    <m:sSub>
                      <m:sSubPr>
                        <m:ctrlPr>
                          <a:rPr lang="en-US" i="1">
                            <a:latin typeface="Cambria Math" panose="02040503050406030204" pitchFamily="18" charset="0"/>
                          </a:rPr>
                        </m:ctrlPr>
                      </m:sSubPr>
                      <m:e>
                        <m:r>
                          <a:rPr lang="en-US" b="0" i="0" smtClean="0">
                            <a:latin typeface="Cambria Math" panose="02040503050406030204" pitchFamily="18" charset="0"/>
                          </a:rPr>
                          <m:t> </m:t>
                        </m:r>
                        <m:r>
                          <m:rPr>
                            <m:sty m:val="p"/>
                          </m:rPr>
                          <a:rPr lang="ru-RU">
                            <a:latin typeface="Cambria Math" panose="02040503050406030204" pitchFamily="18" charset="0"/>
                          </a:rPr>
                          <m:t>Γ</m:t>
                        </m:r>
                      </m:e>
                      <m:sub>
                        <m:r>
                          <a:rPr lang="en-US" i="1">
                            <a:latin typeface="Cambria Math" panose="02040503050406030204" pitchFamily="18" charset="0"/>
                          </a:rPr>
                          <m:t>2</m:t>
                        </m:r>
                      </m:sub>
                    </m:sSub>
                    <m:r>
                      <a:rPr lang="en-US" i="1">
                        <a:latin typeface="Cambria Math" panose="02040503050406030204" pitchFamily="18" charset="0"/>
                      </a:rPr>
                      <m:t>= </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a:rPr lang="en-US" i="1">
                                  <a:latin typeface="Cambria Math" panose="02040503050406030204" pitchFamily="18" charset="0"/>
                                </a:rPr>
                                <m:t>𝛾</m:t>
                              </m:r>
                              <m:d>
                                <m:dPr>
                                  <m:ctrlPr>
                                    <a:rPr lang="en-US" i="1">
                                      <a:latin typeface="Cambria Math" panose="02040503050406030204" pitchFamily="18" charset="0"/>
                                    </a:rPr>
                                  </m:ctrlPr>
                                </m:dPr>
                                <m:e>
                                  <m:r>
                                    <a:rPr lang="en-US" i="1">
                                      <a:latin typeface="Cambria Math" panose="02040503050406030204" pitchFamily="18" charset="0"/>
                                    </a:rPr>
                                    <m:t>0</m:t>
                                  </m:r>
                                </m:e>
                              </m:d>
                            </m:e>
                            <m:e>
                              <m:r>
                                <a:rPr lang="en-US" i="1">
                                  <a:latin typeface="Cambria Math" panose="02040503050406030204" pitchFamily="18" charset="0"/>
                                </a:rPr>
                                <m:t>𝛾</m:t>
                              </m:r>
                              <m:r>
                                <a:rPr lang="en-US" i="1">
                                  <a:latin typeface="Cambria Math" panose="02040503050406030204" pitchFamily="18" charset="0"/>
                                </a:rPr>
                                <m:t>(1)</m:t>
                              </m:r>
                            </m:e>
                          </m:mr>
                          <m:mr>
                            <m:e>
                              <m:r>
                                <a:rPr lang="en-US" i="1">
                                  <a:latin typeface="Cambria Math" panose="02040503050406030204" pitchFamily="18" charset="0"/>
                                </a:rPr>
                                <m:t>𝛾</m:t>
                              </m:r>
                              <m:r>
                                <a:rPr lang="en-US" i="1">
                                  <a:latin typeface="Cambria Math" panose="02040503050406030204" pitchFamily="18" charset="0"/>
                                </a:rPr>
                                <m:t>(1)</m:t>
                              </m:r>
                            </m:e>
                            <m:e>
                              <m:r>
                                <a:rPr lang="en-US" i="1">
                                  <a:latin typeface="Cambria Math" panose="02040503050406030204" pitchFamily="18" charset="0"/>
                                </a:rPr>
                                <m:t>𝛾</m:t>
                              </m:r>
                              <m:r>
                                <a:rPr lang="en-US" i="1">
                                  <a:latin typeface="Cambria Math" panose="02040503050406030204" pitchFamily="18" charset="0"/>
                                </a:rPr>
                                <m:t>(0)</m:t>
                              </m:r>
                            </m:e>
                          </m:mr>
                        </m:m>
                      </m:e>
                    </m:d>
                  </m:oMath>
                </a14:m>
                <a:endParaRPr lang="en-CA" dirty="0"/>
              </a:p>
              <a:p>
                <a:pPr marL="628650" indent="-514350">
                  <a:buAutoNum type="arabicPeriod"/>
                </a:pPr>
                <a:r>
                  <a:rPr lang="en-CA" dirty="0"/>
                  <a:t>Invert it, using the formula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−1</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𝑏</m:t>
                                  </m:r>
                                </m:e>
                              </m:mr>
                              <m:mr>
                                <m:e>
                                  <m:r>
                                    <a:rPr lang="en-US" b="0" i="1" smtClean="0">
                                      <a:latin typeface="Cambria Math" panose="02040503050406030204" pitchFamily="18" charset="0"/>
                                    </a:rPr>
                                    <m:t>𝑐</m:t>
                                  </m:r>
                                </m:e>
                                <m:e>
                                  <m:r>
                                    <a:rPr lang="en-US" b="0" i="1" smtClean="0">
                                      <a:latin typeface="Cambria Math" panose="02040503050406030204" pitchFamily="18" charset="0"/>
                                    </a:rPr>
                                    <m:t>𝑑</m:t>
                                  </m:r>
                                </m:e>
                              </m:mr>
                            </m:m>
                          </m:e>
                        </m:d>
                      </m:e>
                      <m:sup>
                        <m:r>
                          <a:rPr lang="en-US" b="0" i="1" smtClean="0">
                            <a:latin typeface="Cambria Math" panose="02040503050406030204" pitchFamily="18" charset="0"/>
                          </a:rPr>
                          <m:t>−1</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e>
                        </m:func>
                      </m:den>
                    </m:f>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𝑑</m:t>
                              </m:r>
                            </m:e>
                            <m:e>
                              <m:r>
                                <a:rPr lang="en-US" b="0" i="1" smtClean="0">
                                  <a:latin typeface="Cambria Math" panose="02040503050406030204" pitchFamily="18" charset="0"/>
                                </a:rPr>
                                <m:t>−</m:t>
                              </m:r>
                              <m:r>
                                <a:rPr lang="en-US" b="0" i="1" smtClean="0">
                                  <a:latin typeface="Cambria Math" panose="02040503050406030204" pitchFamily="18" charset="0"/>
                                </a:rPr>
                                <m:t>𝑏</m:t>
                              </m:r>
                            </m:e>
                          </m:mr>
                          <m:mr>
                            <m:e>
                              <m:r>
                                <a:rPr lang="en-US" b="0" i="1" smtClean="0">
                                  <a:latin typeface="Cambria Math" panose="02040503050406030204" pitchFamily="18" charset="0"/>
                                </a:rPr>
                                <m:t>−</m:t>
                              </m:r>
                              <m:r>
                                <a:rPr lang="en-US" b="0" i="1" smtClean="0">
                                  <a:latin typeface="Cambria Math" panose="02040503050406030204" pitchFamily="18" charset="0"/>
                                </a:rPr>
                                <m:t>𝑐</m:t>
                              </m:r>
                            </m:e>
                            <m:e>
                              <m:r>
                                <a:rPr lang="en-US" b="0" i="1" smtClean="0">
                                  <a:latin typeface="Cambria Math" panose="02040503050406030204" pitchFamily="18" charset="0"/>
                                </a:rPr>
                                <m:t>𝑎</m:t>
                              </m:r>
                            </m:e>
                          </m:mr>
                        </m:m>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𝑎𝑑</m:t>
                        </m:r>
                        <m:r>
                          <a:rPr lang="en-US" b="0" i="1" smtClean="0">
                            <a:latin typeface="Cambria Math" panose="02040503050406030204" pitchFamily="18" charset="0"/>
                          </a:rPr>
                          <m:t>−</m:t>
                        </m:r>
                        <m:r>
                          <a:rPr lang="en-US" b="0" i="1" smtClean="0">
                            <a:latin typeface="Cambria Math" panose="02040503050406030204" pitchFamily="18" charset="0"/>
                          </a:rPr>
                          <m:t>𝑏𝑐</m:t>
                        </m:r>
                      </m:den>
                    </m:f>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𝑑</m:t>
                              </m:r>
                            </m:e>
                            <m:e>
                              <m:r>
                                <a:rPr lang="en-US" i="1">
                                  <a:latin typeface="Cambria Math" panose="02040503050406030204" pitchFamily="18" charset="0"/>
                                </a:rPr>
                                <m:t>−</m:t>
                              </m:r>
                              <m:r>
                                <a:rPr lang="en-US" i="1">
                                  <a:latin typeface="Cambria Math" panose="02040503050406030204" pitchFamily="18" charset="0"/>
                                </a:rPr>
                                <m:t>𝑏</m:t>
                              </m:r>
                            </m:e>
                          </m:mr>
                          <m:mr>
                            <m:e>
                              <m:r>
                                <a:rPr lang="en-US" i="1">
                                  <a:latin typeface="Cambria Math" panose="02040503050406030204" pitchFamily="18" charset="0"/>
                                </a:rPr>
                                <m:t>−</m:t>
                              </m:r>
                              <m:r>
                                <a:rPr lang="en-US" i="1">
                                  <a:latin typeface="Cambria Math" panose="02040503050406030204" pitchFamily="18" charset="0"/>
                                </a:rPr>
                                <m:t>𝑐</m:t>
                              </m:r>
                            </m:e>
                            <m:e>
                              <m:r>
                                <a:rPr lang="en-US" i="1">
                                  <a:latin typeface="Cambria Math" panose="02040503050406030204" pitchFamily="18" charset="0"/>
                                </a:rPr>
                                <m:t>𝑎</m:t>
                              </m:r>
                            </m:e>
                          </m:mr>
                        </m:m>
                      </m:e>
                    </m:d>
                  </m:oMath>
                </a14:m>
                <a:endParaRPr lang="ru-RU" dirty="0"/>
              </a:p>
              <a:p>
                <a:pPr marL="114300" indent="0">
                  <a:buNone/>
                </a:pPr>
                <a:endParaRPr lang="en-CA" dirty="0"/>
              </a:p>
            </p:txBody>
          </p:sp>
        </mc:Choice>
        <mc:Fallback xmlns="">
          <p:sp>
            <p:nvSpPr>
              <p:cNvPr id="4" name="Text Placeholder 3">
                <a:extLst>
                  <a:ext uri="{FF2B5EF4-FFF2-40B4-BE49-F238E27FC236}">
                    <a16:creationId xmlns:a16="http://schemas.microsoft.com/office/drawing/2014/main" id="{B55D5992-F914-4DDD-A629-5380C16D69B7}"/>
                  </a:ext>
                </a:extLst>
              </p:cNvPr>
              <p:cNvSpPr>
                <a:spLocks noGrp="1" noRot="1" noChangeAspect="1" noMove="1" noResize="1" noEditPoints="1" noAdjustHandles="1" noChangeArrowheads="1" noChangeShapeType="1" noTextEdit="1"/>
              </p:cNvSpPr>
              <p:nvPr>
                <p:ph type="body" idx="2"/>
              </p:nvPr>
            </p:nvSpPr>
            <p:spPr>
              <a:xfrm>
                <a:off x="189471" y="1079928"/>
                <a:ext cx="11813060" cy="5641545"/>
              </a:xfrm>
              <a:blipFill>
                <a:blip r:embed="rId2"/>
                <a:stretch>
                  <a:fillRect l="-52"/>
                </a:stretch>
              </a:blipFill>
            </p:spPr>
            <p:txBody>
              <a:bodyPr/>
              <a:lstStyle/>
              <a:p>
                <a:r>
                  <a:rPr lang="ru-UA">
                    <a:noFill/>
                  </a:rPr>
                  <a:t> </a:t>
                </a:r>
              </a:p>
            </p:txBody>
          </p:sp>
        </mc:Fallback>
      </mc:AlternateContent>
      <p:sp>
        <p:nvSpPr>
          <p:cNvPr id="7" name="Slide Number Placeholder 6">
            <a:extLst>
              <a:ext uri="{FF2B5EF4-FFF2-40B4-BE49-F238E27FC236}">
                <a16:creationId xmlns:a16="http://schemas.microsoft.com/office/drawing/2014/main" id="{E8DBC34A-7C0B-411B-B0C0-543C7690AF2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77</a:t>
            </a:fld>
            <a:endParaRPr lang="en-US"/>
          </a:p>
        </p:txBody>
      </p:sp>
    </p:spTree>
    <p:extLst>
      <p:ext uri="{BB962C8B-B14F-4D97-AF65-F5344CB8AC3E}">
        <p14:creationId xmlns:p14="http://schemas.microsoft.com/office/powerpoint/2010/main" val="5248441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63551-8F58-4BD3-9A87-A5EECD03E518}"/>
              </a:ext>
            </a:extLst>
          </p:cNvPr>
          <p:cNvSpPr>
            <a:spLocks noGrp="1"/>
          </p:cNvSpPr>
          <p:nvPr>
            <p:ph type="title"/>
          </p:nvPr>
        </p:nvSpPr>
        <p:spPr>
          <a:xfrm>
            <a:off x="189471" y="136526"/>
            <a:ext cx="11813060" cy="835540"/>
          </a:xfrm>
        </p:spPr>
        <p:txBody>
          <a:bodyPr>
            <a:normAutofit/>
          </a:bodyPr>
          <a:lstStyle/>
          <a:p>
            <a:pPr algn="ctr"/>
            <a:r>
              <a:rPr lang="en-US" dirty="0">
                <a:solidFill>
                  <a:srgbClr val="0070C0"/>
                </a:solidFill>
              </a:rPr>
              <a:t>Final’s practice</a:t>
            </a:r>
            <a:r>
              <a:rPr lang="en-CA" sz="4400" dirty="0">
                <a:solidFill>
                  <a:srgbClr val="0070C0"/>
                </a:solidFill>
              </a:rPr>
              <a:t>. </a:t>
            </a:r>
            <a:r>
              <a:rPr lang="en-CA" dirty="0">
                <a:solidFill>
                  <a:srgbClr val="0070C0"/>
                </a:solidFill>
              </a:rPr>
              <a:t>F</a:t>
            </a:r>
            <a:r>
              <a:rPr lang="en-CA" sz="4400" dirty="0">
                <a:solidFill>
                  <a:srgbClr val="0070C0"/>
                </a:solidFill>
              </a:rPr>
              <a:t>orecasting</a:t>
            </a:r>
            <a:endParaRPr lang="en-US"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B55D5992-F914-4DDD-A629-5380C16D69B7}"/>
                  </a:ext>
                </a:extLst>
              </p:cNvPr>
              <p:cNvSpPr>
                <a:spLocks noGrp="1"/>
              </p:cNvSpPr>
              <p:nvPr>
                <p:ph type="body" idx="2"/>
              </p:nvPr>
            </p:nvSpPr>
            <p:spPr>
              <a:xfrm>
                <a:off x="189471" y="1079928"/>
                <a:ext cx="11813060" cy="5641545"/>
              </a:xfrm>
            </p:spPr>
            <p:txBody>
              <a:bodyPr>
                <a:normAutofit/>
              </a:bodyPr>
              <a:lstStyle/>
              <a:p>
                <a:pPr marL="114300" indent="0">
                  <a:buNone/>
                </a:pPr>
                <a:r>
                  <a:rPr lang="en-CA" dirty="0"/>
                  <a:t>It is known that for the stationary process </a:t>
                </a:r>
                <a14:m>
                  <m:oMath xmlns:m="http://schemas.openxmlformats.org/officeDocument/2006/math">
                    <m:sSub>
                      <m:sSubPr>
                        <m:ctrlPr>
                          <a:rPr lang="en-CA" i="1" dirty="0" smtClean="0">
                            <a:latin typeface="Cambria Math" panose="02040503050406030204" pitchFamily="18" charset="0"/>
                          </a:rPr>
                        </m:ctrlPr>
                      </m:sSubPr>
                      <m:e>
                        <m:r>
                          <a:rPr lang="en-CA" i="1" dirty="0" smtClean="0">
                            <a:latin typeface="Cambria Math" panose="02040503050406030204" pitchFamily="18" charset="0"/>
                          </a:rPr>
                          <m:t>𝑥</m:t>
                        </m:r>
                      </m:e>
                      <m:sub>
                        <m:r>
                          <a:rPr lang="en-CA" i="1" dirty="0" smtClean="0">
                            <a:latin typeface="Cambria Math" panose="02040503050406030204" pitchFamily="18" charset="0"/>
                          </a:rPr>
                          <m:t>𝑡</m:t>
                        </m:r>
                      </m:sub>
                    </m:sSub>
                  </m:oMath>
                </a14:m>
                <a:r>
                  <a:rPr lang="ru-RU" dirty="0"/>
                  <a:t> </a:t>
                </a:r>
                <a:r>
                  <a:rPr lang="en-CA" dirty="0"/>
                  <a:t>, </a:t>
                </a:r>
                <a14:m>
                  <m:oMath xmlns:m="http://schemas.openxmlformats.org/officeDocument/2006/math">
                    <m:r>
                      <a:rPr lang="en-CA" i="1" dirty="0" smtClean="0">
                        <a:latin typeface="Cambria Math" panose="02040503050406030204" pitchFamily="18" charset="0"/>
                      </a:rPr>
                      <m:t>𝛾</m:t>
                    </m:r>
                    <m:r>
                      <a:rPr lang="en-CA" i="1" dirty="0">
                        <a:latin typeface="Cambria Math" panose="02040503050406030204" pitchFamily="18" charset="0"/>
                      </a:rPr>
                      <m:t>(0) = 2</m:t>
                    </m:r>
                  </m:oMath>
                </a14:m>
                <a:r>
                  <a:rPr lang="en-CA" dirty="0"/>
                  <a:t>, </a:t>
                </a:r>
                <a14:m>
                  <m:oMath xmlns:m="http://schemas.openxmlformats.org/officeDocument/2006/math">
                    <m:r>
                      <a:rPr lang="en-CA" i="1" dirty="0" smtClean="0">
                        <a:latin typeface="Cambria Math" panose="02040503050406030204" pitchFamily="18" charset="0"/>
                      </a:rPr>
                      <m:t>𝛾</m:t>
                    </m:r>
                    <m:r>
                      <a:rPr lang="en-CA" i="1" dirty="0" smtClean="0">
                        <a:latin typeface="Cambria Math" panose="02040503050406030204" pitchFamily="18" charset="0"/>
                      </a:rPr>
                      <m:t>(1) = −1</m:t>
                    </m:r>
                  </m:oMath>
                </a14:m>
                <a:r>
                  <a:rPr lang="en-CA" dirty="0"/>
                  <a:t>, </a:t>
                </a:r>
                <a14:m>
                  <m:oMath xmlns:m="http://schemas.openxmlformats.org/officeDocument/2006/math">
                    <m:r>
                      <a:rPr lang="ru-RU" i="1" dirty="0" smtClean="0">
                        <a:latin typeface="Cambria Math" panose="02040503050406030204" pitchFamily="18" charset="0"/>
                      </a:rPr>
                      <m:t>𝛾</m:t>
                    </m:r>
                    <m:r>
                      <a:rPr lang="en-CA" i="1" dirty="0">
                        <a:latin typeface="Cambria Math" panose="02040503050406030204" pitchFamily="18" charset="0"/>
                      </a:rPr>
                      <m:t>(2) = 1/2</m:t>
                    </m:r>
                  </m:oMath>
                </a14:m>
                <a:endParaRPr lang="en-CA" dirty="0"/>
              </a:p>
              <a:p>
                <a:pPr marL="114300" indent="0">
                  <a:buNone/>
                </a:pPr>
                <a:r>
                  <a:rPr lang="en-CA" dirty="0"/>
                  <a:t>You collected the data </a:t>
                </a:r>
                <a14:m>
                  <m:oMath xmlns:m="http://schemas.openxmlformats.org/officeDocument/2006/math">
                    <m:sSub>
                      <m:sSubPr>
                        <m:ctrlPr>
                          <a:rPr lang="en-CA" i="1" dirty="0" smtClean="0">
                            <a:latin typeface="Cambria Math" panose="02040503050406030204" pitchFamily="18" charset="0"/>
                          </a:rPr>
                        </m:ctrlPr>
                      </m:sSubPr>
                      <m:e>
                        <m:r>
                          <a:rPr lang="en-CA" i="1" dirty="0" smtClean="0">
                            <a:latin typeface="Cambria Math" panose="02040503050406030204" pitchFamily="18" charset="0"/>
                          </a:rPr>
                          <m:t>𝑥</m:t>
                        </m:r>
                      </m:e>
                      <m:sub>
                        <m:r>
                          <a:rPr lang="en-CA" i="1" dirty="0" smtClean="0">
                            <a:latin typeface="Cambria Math" panose="02040503050406030204" pitchFamily="18" charset="0"/>
                          </a:rPr>
                          <m:t>1</m:t>
                        </m:r>
                      </m:sub>
                    </m:sSub>
                    <m:r>
                      <a:rPr lang="en-CA" i="1" dirty="0" smtClean="0">
                        <a:latin typeface="Cambria Math" panose="02040503050406030204" pitchFamily="18" charset="0"/>
                      </a:rPr>
                      <m:t> = 1, </m:t>
                    </m:r>
                    <m:sSub>
                      <m:sSubPr>
                        <m:ctrlPr>
                          <a:rPr lang="en-CA" i="1" dirty="0" smtClean="0">
                            <a:latin typeface="Cambria Math" panose="02040503050406030204" pitchFamily="18" charset="0"/>
                          </a:rPr>
                        </m:ctrlPr>
                      </m:sSubPr>
                      <m:e>
                        <m:r>
                          <a:rPr lang="en-CA" i="1" dirty="0" smtClean="0">
                            <a:latin typeface="Cambria Math" panose="02040503050406030204" pitchFamily="18" charset="0"/>
                          </a:rPr>
                          <m:t>𝑥</m:t>
                        </m:r>
                      </m:e>
                      <m:sub>
                        <m:r>
                          <a:rPr lang="en-CA" i="1" dirty="0" smtClean="0">
                            <a:latin typeface="Cambria Math" panose="02040503050406030204" pitchFamily="18" charset="0"/>
                          </a:rPr>
                          <m:t>2</m:t>
                        </m:r>
                      </m:sub>
                    </m:sSub>
                    <m:r>
                      <a:rPr lang="en-CA" i="1" dirty="0" smtClean="0">
                        <a:latin typeface="Cambria Math" panose="02040503050406030204" pitchFamily="18" charset="0"/>
                      </a:rPr>
                      <m:t> </m:t>
                    </m:r>
                    <m:r>
                      <a:rPr lang="ru-RU" b="0" i="1" dirty="0" smtClean="0">
                        <a:latin typeface="Cambria Math" panose="02040503050406030204" pitchFamily="18" charset="0"/>
                      </a:rPr>
                      <m:t> </m:t>
                    </m:r>
                    <m:r>
                      <a:rPr lang="en-CA" i="1" dirty="0" smtClean="0">
                        <a:latin typeface="Cambria Math" panose="02040503050406030204" pitchFamily="18" charset="0"/>
                      </a:rPr>
                      <m:t>= 2</m:t>
                    </m:r>
                  </m:oMath>
                </a14:m>
                <a:r>
                  <a:rPr lang="en-CA" dirty="0"/>
                  <a:t>. Predict </a:t>
                </a:r>
                <a14:m>
                  <m:oMath xmlns:m="http://schemas.openxmlformats.org/officeDocument/2006/math">
                    <m:sSub>
                      <m:sSubPr>
                        <m:ctrlPr>
                          <a:rPr lang="en-CA" i="1" dirty="0" smtClean="0">
                            <a:latin typeface="Cambria Math" panose="02040503050406030204" pitchFamily="18" charset="0"/>
                          </a:rPr>
                        </m:ctrlPr>
                      </m:sSubPr>
                      <m:e>
                        <m:r>
                          <a:rPr lang="en-CA" i="1" dirty="0" smtClean="0">
                            <a:latin typeface="Cambria Math" panose="02040503050406030204" pitchFamily="18" charset="0"/>
                          </a:rPr>
                          <m:t>𝑥</m:t>
                        </m:r>
                      </m:e>
                      <m:sub>
                        <m:r>
                          <a:rPr lang="en-CA" i="1" dirty="0" smtClean="0">
                            <a:latin typeface="Cambria Math" panose="02040503050406030204" pitchFamily="18" charset="0"/>
                          </a:rPr>
                          <m:t>3</m:t>
                        </m:r>
                      </m:sub>
                    </m:sSub>
                  </m:oMath>
                </a14:m>
                <a:r>
                  <a:rPr lang="ru-RU" dirty="0"/>
                  <a:t> </a:t>
                </a:r>
                <a:r>
                  <a:rPr lang="en-CA" dirty="0"/>
                  <a:t> step by step</a:t>
                </a:r>
              </a:p>
              <a:p>
                <a:pPr marL="114300" indent="0">
                  <a:buNone/>
                </a:pPr>
                <a:r>
                  <a:rPr lang="en-CA" dirty="0"/>
                  <a:t> </a:t>
                </a:r>
              </a:p>
              <a:p>
                <a:pPr marL="114300" indent="0">
                  <a:buNone/>
                </a:pPr>
                <a:r>
                  <a:rPr lang="en-US" dirty="0"/>
                  <a:t>4. </a:t>
                </a:r>
                <a:r>
                  <a:rPr lang="en-CA" dirty="0"/>
                  <a:t>Find the coefficient vector by the formula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2</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Γ</m:t>
                        </m:r>
                      </m:e>
                      <m:sub>
                        <m:r>
                          <a:rPr lang="en-US" b="0" i="1" smtClean="0">
                            <a:latin typeface="Cambria Math" panose="02040503050406030204" pitchFamily="18" charset="0"/>
                          </a:rPr>
                          <m:t>2</m:t>
                        </m:r>
                      </m:sub>
                      <m:sup>
                        <m:r>
                          <a:rPr lang="en-US" b="0" i="1" smtClean="0">
                            <a:latin typeface="Cambria Math" panose="02040503050406030204" pitchFamily="18" charset="0"/>
                          </a:rPr>
                          <m:t>−1</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2</m:t>
                        </m:r>
                      </m:sub>
                    </m:sSub>
                  </m:oMath>
                </a14:m>
                <a:endParaRPr lang="en-US" b="0" dirty="0"/>
              </a:p>
              <a:p>
                <a:pPr marL="114300" indent="0">
                  <a:buNone/>
                </a:pPr>
                <a:r>
                  <a:rPr lang="en-US" dirty="0"/>
                  <a:t>5. </a:t>
                </a:r>
                <a:r>
                  <a:rPr lang="en-CA" dirty="0"/>
                  <a:t>Compose a vector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𝑥</m:t>
                                  </m:r>
                                </m:e>
                                <m:sub>
                                  <m:r>
                                    <m:rPr>
                                      <m:brk m:alnAt="7"/>
                                    </m:rPr>
                                    <a:rPr lang="en-US" b="0" i="1" smtClean="0">
                                      <a:latin typeface="Cambria Math" panose="02040503050406030204" pitchFamily="18" charset="0"/>
                                    </a:rPr>
                                    <m:t>2</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mr>
                        </m:m>
                      </m:e>
                    </m:d>
                  </m:oMath>
                </a14:m>
                <a:endParaRPr lang="en-US" dirty="0"/>
              </a:p>
              <a:p>
                <a:pPr marL="114300" indent="0">
                  <a:buNone/>
                </a:pPr>
                <a:r>
                  <a:rPr lang="en-US" dirty="0"/>
                  <a:t>6. Find the prediction by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2+1</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𝜙</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r>
                      <a:rPr lang="en-US" b="0" i="1" smtClean="0">
                        <a:latin typeface="Cambria Math" panose="02040503050406030204" pitchFamily="18" charset="0"/>
                      </a:rPr>
                      <m:t>𝑥</m:t>
                    </m:r>
                  </m:oMath>
                </a14:m>
                <a:endParaRPr lang="en-CA" dirty="0"/>
              </a:p>
              <a:p>
                <a:pPr marL="114300" indent="0">
                  <a:buNone/>
                </a:pPr>
                <a:r>
                  <a:rPr lang="en-CA" dirty="0"/>
                  <a:t>7. Find </a:t>
                </a:r>
                <a:r>
                  <a:rPr lang="en-US" dirty="0"/>
                  <a:t>the mean square one-step-ahead prediction error </a:t>
                </a:r>
                <a14:m>
                  <m:oMath xmlns:m="http://schemas.openxmlformats.org/officeDocument/2006/math">
                    <m:sSubSup>
                      <m:sSubSupPr>
                        <m:ctrlPr>
                          <a:rPr lang="en-US" i="1">
                            <a:latin typeface="Cambria Math" panose="02040503050406030204" pitchFamily="18" charset="0"/>
                          </a:rPr>
                        </m:ctrlPr>
                      </m:sSubSupPr>
                      <m:e>
                        <m:r>
                          <a:rPr lang="en-US" b="0" i="1" smtClean="0">
                            <a:latin typeface="Cambria Math" panose="02040503050406030204" pitchFamily="18" charset="0"/>
                          </a:rPr>
                          <m:t>𝑃</m:t>
                        </m:r>
                      </m:e>
                      <m:sub>
                        <m:r>
                          <a:rPr lang="en-US" i="1">
                            <a:latin typeface="Cambria Math" panose="02040503050406030204" pitchFamily="18" charset="0"/>
                          </a:rPr>
                          <m:t>2+1</m:t>
                        </m:r>
                      </m:sub>
                      <m:sup>
                        <m:r>
                          <a:rPr lang="en-US" i="1">
                            <a:latin typeface="Cambria Math" panose="02040503050406030204" pitchFamily="18" charset="0"/>
                          </a:rPr>
                          <m:t>2</m:t>
                        </m:r>
                      </m:sup>
                    </m:sSubSup>
                  </m:oMath>
                </a14:m>
                <a:r>
                  <a:rPr lang="en-CA" dirty="0"/>
                  <a:t> </a:t>
                </a:r>
                <a:endParaRPr lang="en-US" dirty="0"/>
              </a:p>
              <a:p>
                <a:pPr marL="114300" indent="0">
                  <a:buNone/>
                </a:pPr>
                <a:endParaRPr lang="ru-RU" dirty="0"/>
              </a:p>
              <a:p>
                <a:pPr marL="114300" indent="0">
                  <a:buNone/>
                </a:pPr>
                <a:endParaRPr lang="en-CA" dirty="0"/>
              </a:p>
            </p:txBody>
          </p:sp>
        </mc:Choice>
        <mc:Fallback xmlns="">
          <p:sp>
            <p:nvSpPr>
              <p:cNvPr id="4" name="Text Placeholder 3">
                <a:extLst>
                  <a:ext uri="{FF2B5EF4-FFF2-40B4-BE49-F238E27FC236}">
                    <a16:creationId xmlns:a16="http://schemas.microsoft.com/office/drawing/2014/main" id="{B55D5992-F914-4DDD-A629-5380C16D69B7}"/>
                  </a:ext>
                </a:extLst>
              </p:cNvPr>
              <p:cNvSpPr>
                <a:spLocks noGrp="1" noRot="1" noChangeAspect="1" noMove="1" noResize="1" noEditPoints="1" noAdjustHandles="1" noChangeArrowheads="1" noChangeShapeType="1" noTextEdit="1"/>
              </p:cNvSpPr>
              <p:nvPr>
                <p:ph type="body" idx="2"/>
              </p:nvPr>
            </p:nvSpPr>
            <p:spPr>
              <a:xfrm>
                <a:off x="189471" y="1079928"/>
                <a:ext cx="11813060" cy="5641545"/>
              </a:xfrm>
              <a:blipFill>
                <a:blip r:embed="rId2"/>
                <a:stretch>
                  <a:fillRect l="-52"/>
                </a:stretch>
              </a:blipFill>
            </p:spPr>
            <p:txBody>
              <a:bodyPr/>
              <a:lstStyle/>
              <a:p>
                <a:r>
                  <a:rPr lang="en-CA">
                    <a:noFill/>
                  </a:rPr>
                  <a:t> </a:t>
                </a:r>
              </a:p>
            </p:txBody>
          </p:sp>
        </mc:Fallback>
      </mc:AlternateContent>
      <p:sp>
        <p:nvSpPr>
          <p:cNvPr id="7" name="Slide Number Placeholder 6">
            <a:extLst>
              <a:ext uri="{FF2B5EF4-FFF2-40B4-BE49-F238E27FC236}">
                <a16:creationId xmlns:a16="http://schemas.microsoft.com/office/drawing/2014/main" id="{E8DBC34A-7C0B-411B-B0C0-543C7690AF2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78</a:t>
            </a:fld>
            <a:endParaRPr lang="en-US"/>
          </a:p>
        </p:txBody>
      </p:sp>
    </p:spTree>
    <p:extLst>
      <p:ext uri="{BB962C8B-B14F-4D97-AF65-F5344CB8AC3E}">
        <p14:creationId xmlns:p14="http://schemas.microsoft.com/office/powerpoint/2010/main" val="3621714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63551-8F58-4BD3-9A87-A5EECD03E518}"/>
              </a:ext>
            </a:extLst>
          </p:cNvPr>
          <p:cNvSpPr>
            <a:spLocks noGrp="1"/>
          </p:cNvSpPr>
          <p:nvPr>
            <p:ph type="title"/>
          </p:nvPr>
        </p:nvSpPr>
        <p:spPr>
          <a:xfrm>
            <a:off x="189471" y="136526"/>
            <a:ext cx="11813060" cy="835540"/>
          </a:xfrm>
        </p:spPr>
        <p:txBody>
          <a:bodyPr>
            <a:normAutofit/>
          </a:bodyPr>
          <a:lstStyle/>
          <a:p>
            <a:pPr algn="ctr"/>
            <a:r>
              <a:rPr lang="en-US" dirty="0">
                <a:solidFill>
                  <a:srgbClr val="0070C0"/>
                </a:solidFill>
              </a:rPr>
              <a:t>Final’s practice</a:t>
            </a:r>
            <a:r>
              <a:rPr lang="en-CA" sz="4400" dirty="0">
                <a:solidFill>
                  <a:srgbClr val="0070C0"/>
                </a:solidFill>
              </a:rPr>
              <a:t>. </a:t>
            </a:r>
            <a:r>
              <a:rPr lang="en-CA" dirty="0">
                <a:solidFill>
                  <a:srgbClr val="0070C0"/>
                </a:solidFill>
              </a:rPr>
              <a:t>F</a:t>
            </a:r>
            <a:r>
              <a:rPr lang="en-CA" sz="4400" dirty="0">
                <a:solidFill>
                  <a:srgbClr val="0070C0"/>
                </a:solidFill>
              </a:rPr>
              <a:t>orecasting</a:t>
            </a:r>
            <a:endParaRPr lang="en-US"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B55D5992-F914-4DDD-A629-5380C16D69B7}"/>
                  </a:ext>
                </a:extLst>
              </p:cNvPr>
              <p:cNvSpPr>
                <a:spLocks noGrp="1"/>
              </p:cNvSpPr>
              <p:nvPr>
                <p:ph type="body" idx="2"/>
              </p:nvPr>
            </p:nvSpPr>
            <p:spPr>
              <a:xfrm>
                <a:off x="189471" y="1079928"/>
                <a:ext cx="11813060" cy="5641545"/>
              </a:xfrm>
            </p:spPr>
            <p:txBody>
              <a:bodyPr>
                <a:normAutofit/>
              </a:bodyPr>
              <a:lstStyle/>
              <a:p>
                <a:pPr marL="114300" indent="0">
                  <a:buNone/>
                </a:pPr>
                <a:r>
                  <a:rPr lang="en-US" sz="2400" dirty="0"/>
                  <a:t>Using the Durbin–Levinson Algorithm  given by the formulas:</a:t>
                </a:r>
                <a:r>
                  <a:rPr lang="ru-RU" sz="2400"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𝜙</m:t>
                        </m:r>
                      </m:e>
                      <m:sub>
                        <m:r>
                          <a:rPr lang="en-US" sz="2400" b="0" i="1" smtClean="0">
                            <a:latin typeface="Cambria Math" panose="02040503050406030204" pitchFamily="18" charset="0"/>
                          </a:rPr>
                          <m:t>00</m:t>
                        </m:r>
                      </m:sub>
                    </m:sSub>
                    <m:r>
                      <a:rPr lang="en-US" sz="2400" b="0" i="1" smtClean="0">
                        <a:latin typeface="Cambria Math" panose="02040503050406030204" pitchFamily="18" charset="0"/>
                      </a:rPr>
                      <m:t>=0,  </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𝑃</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0</m:t>
                        </m:r>
                      </m:sup>
                    </m:sSubSup>
                    <m:r>
                      <a:rPr lang="en-US" sz="2400" b="0" i="1" smtClean="0">
                        <a:latin typeface="Cambria Math" panose="02040503050406030204" pitchFamily="18" charset="0"/>
                      </a:rPr>
                      <m:t>=</m:t>
                    </m:r>
                    <m:r>
                      <a:rPr lang="en-US" sz="2400" b="0" i="1" smtClean="0">
                        <a:latin typeface="Cambria Math" panose="02040503050406030204" pitchFamily="18" charset="0"/>
                      </a:rPr>
                      <m:t>𝛾</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0</m:t>
                        </m:r>
                      </m:e>
                    </m:d>
                    <m:r>
                      <a:rPr lang="en-US" sz="2400" b="0" i="1" smtClean="0">
                        <a:latin typeface="Cambria Math" panose="02040503050406030204" pitchFamily="18" charset="0"/>
                      </a:rPr>
                      <m:t>.</m:t>
                    </m:r>
                  </m:oMath>
                </a14:m>
                <a:endParaRPr lang="en-US" sz="2400" dirty="0"/>
              </a:p>
              <a:p>
                <a:pPr marL="114300" indent="0">
                  <a:buNone/>
                </a:pPr>
                <a:r>
                  <a:rPr lang="en-US" sz="2400" dirty="0">
                    <a:solidFill>
                      <a:schemeClr val="tx1"/>
                    </a:solidFill>
                  </a:rPr>
                  <a:t>For </a:t>
                </a:r>
                <a14:m>
                  <m:oMath xmlns:m="http://schemas.openxmlformats.org/officeDocument/2006/math">
                    <m:r>
                      <a:rPr lang="en-US" sz="2400" i="1">
                        <a:solidFill>
                          <a:schemeClr val="tx1"/>
                        </a:solidFill>
                        <a:latin typeface="Cambria Math" panose="02040503050406030204" pitchFamily="18" charset="0"/>
                      </a:rPr>
                      <m:t>𝑛</m:t>
                    </m:r>
                    <m:r>
                      <a:rPr lang="en-US" sz="2400" i="1">
                        <a:solidFill>
                          <a:schemeClr val="tx1"/>
                        </a:solidFill>
                        <a:latin typeface="Cambria Math" panose="02040503050406030204" pitchFamily="18" charset="0"/>
                      </a:rPr>
                      <m:t>≥1,</m:t>
                    </m:r>
                  </m:oMath>
                </a14:m>
                <a:endParaRPr lang="en-US" sz="2400" dirty="0">
                  <a:solidFill>
                    <a:schemeClr val="tx1"/>
                  </a:solidFill>
                </a:endParaRPr>
              </a:p>
              <a:p>
                <a:pPr marL="114300" indent="0">
                  <a:buNone/>
                </a:pPr>
                <a14:m>
                  <m:oMathPara xmlns:m="http://schemas.openxmlformats.org/officeDocument/2006/math">
                    <m:oMathParaPr>
                      <m:jc m:val="centerGroup"/>
                    </m:oMathParaPr>
                    <m:oMath xmlns:m="http://schemas.openxmlformats.org/officeDocument/2006/math">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𝜙</m:t>
                          </m:r>
                        </m:e>
                        <m:sub>
                          <m:r>
                            <a:rPr lang="en-US" sz="2400" i="1">
                              <a:solidFill>
                                <a:schemeClr val="tx1"/>
                              </a:solidFill>
                              <a:latin typeface="Cambria Math" panose="02040503050406030204" pitchFamily="18" charset="0"/>
                            </a:rPr>
                            <m:t>𝑛𝑛</m:t>
                          </m:r>
                        </m:sub>
                      </m:sSub>
                      <m:r>
                        <a:rPr lang="en-US" sz="2400" i="1">
                          <a:solidFill>
                            <a:schemeClr val="tx1"/>
                          </a:solidFill>
                          <a:latin typeface="Cambria Math" panose="02040503050406030204" pitchFamily="18" charset="0"/>
                        </a:rPr>
                        <m:t>=</m:t>
                      </m:r>
                      <m:f>
                        <m:fPr>
                          <m:ctrlPr>
                            <a:rPr lang="en-US" sz="2400" i="1">
                              <a:solidFill>
                                <a:schemeClr val="tx1"/>
                              </a:solidFill>
                              <a:latin typeface="Cambria Math" panose="02040503050406030204" pitchFamily="18" charset="0"/>
                            </a:rPr>
                          </m:ctrlPr>
                        </m:fPr>
                        <m:num>
                          <m:r>
                            <a:rPr lang="en-US" sz="2400" i="1">
                              <a:solidFill>
                                <a:schemeClr val="tx1"/>
                              </a:solidFill>
                              <a:latin typeface="Cambria Math" panose="02040503050406030204" pitchFamily="18" charset="0"/>
                            </a:rPr>
                            <m:t>𝜌</m:t>
                          </m:r>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𝑛</m:t>
                              </m:r>
                            </m:e>
                          </m:d>
                          <m:r>
                            <a:rPr lang="en-US" sz="2400" i="1">
                              <a:solidFill>
                                <a:schemeClr val="tx1"/>
                              </a:solidFill>
                              <a:latin typeface="Cambria Math" panose="02040503050406030204" pitchFamily="18" charset="0"/>
                            </a:rPr>
                            <m:t>−</m:t>
                          </m:r>
                          <m:nary>
                            <m:naryPr>
                              <m:chr m:val="∑"/>
                              <m:ctrlPr>
                                <a:rPr lang="en-US" sz="2400" i="1">
                                  <a:solidFill>
                                    <a:schemeClr val="tx1"/>
                                  </a:solidFill>
                                  <a:latin typeface="Cambria Math" panose="02040503050406030204" pitchFamily="18" charset="0"/>
                                </a:rPr>
                              </m:ctrlPr>
                            </m:naryPr>
                            <m:sub>
                              <m:r>
                                <m:rPr>
                                  <m:brk m:alnAt="23"/>
                                </m:rP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=1</m:t>
                              </m:r>
                            </m:sub>
                            <m:sup>
                              <m:r>
                                <a:rPr lang="en-US" sz="2400" i="1">
                                  <a:solidFill>
                                    <a:schemeClr val="tx1"/>
                                  </a:solidFill>
                                  <a:latin typeface="Cambria Math" panose="02040503050406030204" pitchFamily="18" charset="0"/>
                                </a:rPr>
                                <m:t>𝑛</m:t>
                              </m:r>
                              <m:r>
                                <a:rPr lang="en-US" sz="2400" i="1">
                                  <a:solidFill>
                                    <a:schemeClr val="tx1"/>
                                  </a:solidFill>
                                  <a:latin typeface="Cambria Math" panose="02040503050406030204" pitchFamily="18" charset="0"/>
                                </a:rPr>
                                <m:t>−1</m:t>
                              </m:r>
                            </m:sup>
                            <m:e>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𝜙</m:t>
                                  </m:r>
                                </m:e>
                                <m:sub>
                                  <m:r>
                                    <a:rPr lang="en-US" sz="2400" i="1">
                                      <a:solidFill>
                                        <a:schemeClr val="tx1"/>
                                      </a:solidFill>
                                      <a:latin typeface="Cambria Math" panose="02040503050406030204" pitchFamily="18" charset="0"/>
                                    </a:rPr>
                                    <m:t>𝑛</m:t>
                                  </m:r>
                                  <m:r>
                                    <a:rPr lang="en-US" sz="2400" i="1">
                                      <a:solidFill>
                                        <a:schemeClr val="tx1"/>
                                      </a:solidFill>
                                      <a:latin typeface="Cambria Math" panose="02040503050406030204" pitchFamily="18" charset="0"/>
                                    </a:rPr>
                                    <m:t>−1,</m:t>
                                  </m:r>
                                  <m:r>
                                    <a:rPr lang="en-US" sz="2400" i="1">
                                      <a:solidFill>
                                        <a:schemeClr val="tx1"/>
                                      </a:solidFill>
                                      <a:latin typeface="Cambria Math" panose="02040503050406030204" pitchFamily="18" charset="0"/>
                                    </a:rPr>
                                    <m:t>𝑘</m:t>
                                  </m:r>
                                </m:sub>
                              </m:sSub>
                              <m:r>
                                <a:rPr lang="en-US" sz="2400" i="1">
                                  <a:solidFill>
                                    <a:schemeClr val="tx1"/>
                                  </a:solidFill>
                                  <a:latin typeface="Cambria Math" panose="02040503050406030204" pitchFamily="18" charset="0"/>
                                </a:rPr>
                                <m:t>𝜌</m:t>
                              </m:r>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𝑛</m:t>
                              </m:r>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e>
                          </m:nary>
                        </m:num>
                        <m:den>
                          <m:r>
                            <a:rPr lang="en-US" sz="2400" i="1">
                              <a:solidFill>
                                <a:schemeClr val="tx1"/>
                              </a:solidFill>
                              <a:latin typeface="Cambria Math" panose="02040503050406030204" pitchFamily="18" charset="0"/>
                            </a:rPr>
                            <m:t>1−</m:t>
                          </m:r>
                          <m:nary>
                            <m:naryPr>
                              <m:chr m:val="∑"/>
                              <m:ctrlPr>
                                <a:rPr lang="en-US" sz="2400" i="1">
                                  <a:solidFill>
                                    <a:schemeClr val="tx1"/>
                                  </a:solidFill>
                                  <a:latin typeface="Cambria Math" panose="02040503050406030204" pitchFamily="18" charset="0"/>
                                </a:rPr>
                              </m:ctrlPr>
                            </m:naryPr>
                            <m:sub>
                              <m:r>
                                <m:rPr>
                                  <m:brk m:alnAt="23"/>
                                </m:rP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=1</m:t>
                              </m:r>
                            </m:sub>
                            <m:sup>
                              <m:r>
                                <a:rPr lang="en-US" sz="2400" i="1">
                                  <a:solidFill>
                                    <a:schemeClr val="tx1"/>
                                  </a:solidFill>
                                  <a:latin typeface="Cambria Math" panose="02040503050406030204" pitchFamily="18" charset="0"/>
                                </a:rPr>
                                <m:t>𝑛</m:t>
                              </m:r>
                              <m:r>
                                <a:rPr lang="en-US" sz="2400" i="1">
                                  <a:solidFill>
                                    <a:schemeClr val="tx1"/>
                                  </a:solidFill>
                                  <a:latin typeface="Cambria Math" panose="02040503050406030204" pitchFamily="18" charset="0"/>
                                </a:rPr>
                                <m:t>−1</m:t>
                              </m:r>
                            </m:sup>
                            <m:e>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𝜙</m:t>
                                  </m:r>
                                </m:e>
                                <m:sub>
                                  <m:r>
                                    <a:rPr lang="en-US" sz="2400" i="1">
                                      <a:solidFill>
                                        <a:schemeClr val="tx1"/>
                                      </a:solidFill>
                                      <a:latin typeface="Cambria Math" panose="02040503050406030204" pitchFamily="18" charset="0"/>
                                    </a:rPr>
                                    <m:t>𝑛</m:t>
                                  </m:r>
                                  <m:r>
                                    <a:rPr lang="en-US" sz="2400" i="1">
                                      <a:solidFill>
                                        <a:schemeClr val="tx1"/>
                                      </a:solidFill>
                                      <a:latin typeface="Cambria Math" panose="02040503050406030204" pitchFamily="18" charset="0"/>
                                    </a:rPr>
                                    <m:t>−1,</m:t>
                                  </m:r>
                                  <m:r>
                                    <a:rPr lang="en-US" sz="2400" i="1">
                                      <a:solidFill>
                                        <a:schemeClr val="tx1"/>
                                      </a:solidFill>
                                      <a:latin typeface="Cambria Math" panose="02040503050406030204" pitchFamily="18" charset="0"/>
                                    </a:rPr>
                                    <m:t>𝑘</m:t>
                                  </m:r>
                                </m:sub>
                              </m:sSub>
                              <m:r>
                                <a:rPr lang="en-US" sz="2400" i="1">
                                  <a:solidFill>
                                    <a:schemeClr val="tx1"/>
                                  </a:solidFill>
                                  <a:latin typeface="Cambria Math" panose="02040503050406030204" pitchFamily="18" charset="0"/>
                                </a:rPr>
                                <m:t>𝜌</m:t>
                              </m:r>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𝑘</m:t>
                                  </m:r>
                                </m:e>
                              </m:d>
                            </m:e>
                          </m:nary>
                        </m:den>
                      </m:f>
                      <m:r>
                        <a:rPr lang="en-US" sz="2400" b="0" i="0"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 </m:t>
                      </m:r>
                      <m:sSubSup>
                        <m:sSubSupPr>
                          <m:ctrlPr>
                            <a:rPr lang="en-US" sz="2400" b="0" i="1" smtClean="0">
                              <a:solidFill>
                                <a:schemeClr val="tx1"/>
                              </a:solidFill>
                              <a:latin typeface="Cambria Math" panose="02040503050406030204" pitchFamily="18" charset="0"/>
                            </a:rPr>
                          </m:ctrlPr>
                        </m:sSubSupPr>
                        <m:e>
                          <m:r>
                            <a:rPr lang="en-US" sz="2400" b="0" i="1" smtClean="0">
                              <a:solidFill>
                                <a:schemeClr val="tx1"/>
                              </a:solidFill>
                              <a:latin typeface="Cambria Math" panose="02040503050406030204" pitchFamily="18" charset="0"/>
                            </a:rPr>
                            <m:t>𝑃</m:t>
                          </m:r>
                        </m:e>
                        <m:sub>
                          <m:r>
                            <a:rPr lang="en-US" sz="2400" b="0" i="1" smtClean="0">
                              <a:solidFill>
                                <a:schemeClr val="tx1"/>
                              </a:solidFill>
                              <a:latin typeface="Cambria Math" panose="02040503050406030204" pitchFamily="18" charset="0"/>
                            </a:rPr>
                            <m:t>𝑛</m:t>
                          </m:r>
                          <m:r>
                            <a:rPr lang="en-US" sz="2400" b="0" i="1" smtClean="0">
                              <a:solidFill>
                                <a:schemeClr val="tx1"/>
                              </a:solidFill>
                              <a:latin typeface="Cambria Math" panose="02040503050406030204" pitchFamily="18" charset="0"/>
                            </a:rPr>
                            <m:t>+1</m:t>
                          </m:r>
                        </m:sub>
                        <m:sup>
                          <m:r>
                            <a:rPr lang="en-US" sz="2400" b="0" i="1" smtClean="0">
                              <a:solidFill>
                                <a:schemeClr val="tx1"/>
                              </a:solidFill>
                              <a:latin typeface="Cambria Math" panose="02040503050406030204" pitchFamily="18" charset="0"/>
                            </a:rPr>
                            <m:t>𝑛</m:t>
                          </m:r>
                        </m:sup>
                      </m:sSubSup>
                      <m:r>
                        <a:rPr lang="en-US" sz="2400" b="0" i="1" smtClean="0">
                          <a:solidFill>
                            <a:schemeClr val="tx1"/>
                          </a:solidFill>
                          <a:latin typeface="Cambria Math" panose="02040503050406030204" pitchFamily="18" charset="0"/>
                        </a:rPr>
                        <m:t>=</m:t>
                      </m:r>
                      <m:sSubSup>
                        <m:sSubSupPr>
                          <m:ctrlPr>
                            <a:rPr lang="en-US" sz="2400" b="0" i="1" smtClean="0">
                              <a:solidFill>
                                <a:schemeClr val="tx1"/>
                              </a:solidFill>
                              <a:latin typeface="Cambria Math" panose="02040503050406030204" pitchFamily="18" charset="0"/>
                            </a:rPr>
                          </m:ctrlPr>
                        </m:sSubSupPr>
                        <m:e>
                          <m:r>
                            <a:rPr lang="en-US" sz="2400" b="0" i="1" smtClean="0">
                              <a:solidFill>
                                <a:schemeClr val="tx1"/>
                              </a:solidFill>
                              <a:latin typeface="Cambria Math" panose="02040503050406030204" pitchFamily="18" charset="0"/>
                            </a:rPr>
                            <m:t>𝑃</m:t>
                          </m:r>
                        </m:e>
                        <m:sub>
                          <m:r>
                            <a:rPr lang="en-US" sz="2400" b="0" i="1" smtClean="0">
                              <a:solidFill>
                                <a:schemeClr val="tx1"/>
                              </a:solidFill>
                              <a:latin typeface="Cambria Math" panose="02040503050406030204" pitchFamily="18" charset="0"/>
                            </a:rPr>
                            <m:t>𝑛</m:t>
                          </m:r>
                        </m:sub>
                        <m:sup>
                          <m:r>
                            <a:rPr lang="en-US" sz="2400" b="0" i="1" smtClean="0">
                              <a:solidFill>
                                <a:schemeClr val="tx1"/>
                              </a:solidFill>
                              <a:latin typeface="Cambria Math" panose="02040503050406030204" pitchFamily="18" charset="0"/>
                            </a:rPr>
                            <m:t>𝑛</m:t>
                          </m:r>
                          <m:r>
                            <a:rPr lang="en-US" sz="2400" b="0" i="1" smtClean="0">
                              <a:solidFill>
                                <a:schemeClr val="tx1"/>
                              </a:solidFill>
                              <a:latin typeface="Cambria Math" panose="02040503050406030204" pitchFamily="18" charset="0"/>
                            </a:rPr>
                            <m:t>−1</m:t>
                          </m:r>
                        </m:sup>
                      </m:sSubSup>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1−</m:t>
                          </m:r>
                          <m:sSubSup>
                            <m:sSubSupPr>
                              <m:ctrlPr>
                                <a:rPr lang="en-US" sz="2400" b="0" i="1" smtClean="0">
                                  <a:solidFill>
                                    <a:schemeClr val="tx1"/>
                                  </a:solidFill>
                                  <a:latin typeface="Cambria Math" panose="02040503050406030204" pitchFamily="18" charset="0"/>
                                </a:rPr>
                              </m:ctrlPr>
                            </m:sSubSupPr>
                            <m:e>
                              <m:r>
                                <a:rPr lang="en-US" sz="2400" b="0" i="1" smtClean="0">
                                  <a:solidFill>
                                    <a:schemeClr val="tx1"/>
                                  </a:solidFill>
                                  <a:latin typeface="Cambria Math" panose="02040503050406030204" pitchFamily="18" charset="0"/>
                                </a:rPr>
                                <m:t>𝜙</m:t>
                              </m:r>
                            </m:e>
                            <m:sub>
                              <m:r>
                                <a:rPr lang="en-US" sz="2400" b="0" i="1" smtClean="0">
                                  <a:solidFill>
                                    <a:schemeClr val="tx1"/>
                                  </a:solidFill>
                                  <a:latin typeface="Cambria Math" panose="02040503050406030204" pitchFamily="18" charset="0"/>
                                </a:rPr>
                                <m:t>𝑛𝑛</m:t>
                              </m:r>
                            </m:sub>
                            <m:sup>
                              <m:r>
                                <a:rPr lang="en-US" sz="2400" b="0" i="1" smtClean="0">
                                  <a:solidFill>
                                    <a:schemeClr val="tx1"/>
                                  </a:solidFill>
                                  <a:latin typeface="Cambria Math" panose="02040503050406030204" pitchFamily="18" charset="0"/>
                                </a:rPr>
                                <m:t>2</m:t>
                              </m:r>
                            </m:sup>
                          </m:sSubSup>
                        </m:e>
                      </m:d>
                      <m:r>
                        <a:rPr lang="en-US" sz="2400" b="0" i="1" smtClean="0">
                          <a:solidFill>
                            <a:schemeClr val="tx1"/>
                          </a:solidFill>
                          <a:latin typeface="Cambria Math" panose="02040503050406030204" pitchFamily="18" charset="0"/>
                        </a:rPr>
                        <m:t>, </m:t>
                      </m:r>
                    </m:oMath>
                  </m:oMathPara>
                </a14:m>
                <a:endParaRPr lang="en-US" sz="2400" i="1" dirty="0">
                  <a:solidFill>
                    <a:schemeClr val="tx1"/>
                  </a:solidFill>
                </a:endParaRPr>
              </a:p>
              <a:p>
                <a:pPr marL="114300" indent="0">
                  <a:buNone/>
                </a:pPr>
                <a:r>
                  <a:rPr lang="en-US" sz="2400" dirty="0">
                    <a:solidFill>
                      <a:schemeClr val="tx1"/>
                    </a:solidFill>
                  </a:rPr>
                  <a:t>where, for </a:t>
                </a:r>
                <a14:m>
                  <m:oMath xmlns:m="http://schemas.openxmlformats.org/officeDocument/2006/math">
                    <m:r>
                      <a:rPr lang="en-US" sz="2400" i="1">
                        <a:solidFill>
                          <a:schemeClr val="tx1"/>
                        </a:solidFill>
                        <a:latin typeface="Cambria Math" panose="02040503050406030204" pitchFamily="18" charset="0"/>
                      </a:rPr>
                      <m:t>𝑛</m:t>
                    </m:r>
                    <m:r>
                      <a:rPr lang="en-US" sz="2400" i="1">
                        <a:solidFill>
                          <a:schemeClr val="tx1"/>
                        </a:solidFill>
                        <a:latin typeface="Cambria Math" panose="02040503050406030204" pitchFamily="18" charset="0"/>
                      </a:rPr>
                      <m:t>≥2,</m:t>
                    </m:r>
                  </m:oMath>
                </a14:m>
                <a:endParaRPr lang="en-US" sz="2400" dirty="0">
                  <a:solidFill>
                    <a:schemeClr val="tx1"/>
                  </a:solidFill>
                </a:endParaRPr>
              </a:p>
              <a:p>
                <a:pPr marL="114300" indent="0">
                  <a:buNone/>
                </a:pPr>
                <a14:m>
                  <m:oMathPara xmlns:m="http://schemas.openxmlformats.org/officeDocument/2006/math">
                    <m:oMathParaPr>
                      <m:jc m:val="centerGroup"/>
                    </m:oMathParaPr>
                    <m:oMath xmlns:m="http://schemas.openxmlformats.org/officeDocument/2006/math">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𝜙</m:t>
                          </m:r>
                        </m:e>
                        <m:sub>
                          <m:r>
                            <a:rPr lang="en-US" sz="2400" i="1">
                              <a:solidFill>
                                <a:schemeClr val="tx1"/>
                              </a:solidFill>
                              <a:latin typeface="Cambria Math" panose="02040503050406030204" pitchFamily="18" charset="0"/>
                            </a:rPr>
                            <m:t>𝑛𝑘</m:t>
                          </m:r>
                        </m:sub>
                      </m:sSub>
                      <m:r>
                        <a:rPr lang="en-US" sz="2400" i="1">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𝜙</m:t>
                          </m:r>
                        </m:e>
                        <m:sub>
                          <m:r>
                            <a:rPr lang="en-US" sz="2400" i="1">
                              <a:solidFill>
                                <a:schemeClr val="tx1"/>
                              </a:solidFill>
                              <a:latin typeface="Cambria Math" panose="02040503050406030204" pitchFamily="18" charset="0"/>
                            </a:rPr>
                            <m:t>𝑛</m:t>
                          </m:r>
                          <m:r>
                            <a:rPr lang="en-US" sz="2400" i="1">
                              <a:solidFill>
                                <a:schemeClr val="tx1"/>
                              </a:solidFill>
                              <a:latin typeface="Cambria Math" panose="02040503050406030204" pitchFamily="18" charset="0"/>
                            </a:rPr>
                            <m:t>−1,</m:t>
                          </m:r>
                          <m:r>
                            <a:rPr lang="en-US" sz="2400" i="1">
                              <a:solidFill>
                                <a:schemeClr val="tx1"/>
                              </a:solidFill>
                              <a:latin typeface="Cambria Math" panose="02040503050406030204" pitchFamily="18" charset="0"/>
                            </a:rPr>
                            <m:t>𝑘</m:t>
                          </m:r>
                        </m:sub>
                      </m:sSub>
                      <m:r>
                        <a:rPr lang="en-US" sz="2400" i="1">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𝜙</m:t>
                          </m:r>
                        </m:e>
                        <m:sub>
                          <m:r>
                            <a:rPr lang="en-US" sz="2400" i="1">
                              <a:solidFill>
                                <a:schemeClr val="tx1"/>
                              </a:solidFill>
                              <a:latin typeface="Cambria Math" panose="02040503050406030204" pitchFamily="18" charset="0"/>
                            </a:rPr>
                            <m:t>𝑛𝑛</m:t>
                          </m:r>
                        </m:sub>
                      </m:sSub>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𝜙</m:t>
                          </m:r>
                        </m:e>
                        <m:sub>
                          <m:r>
                            <a:rPr lang="en-US" sz="2400" i="1">
                              <a:solidFill>
                                <a:schemeClr val="tx1"/>
                              </a:solidFill>
                              <a:latin typeface="Cambria Math" panose="02040503050406030204" pitchFamily="18" charset="0"/>
                            </a:rPr>
                            <m:t>𝑛</m:t>
                          </m:r>
                          <m:r>
                            <a:rPr lang="en-US" sz="2400" i="1">
                              <a:solidFill>
                                <a:schemeClr val="tx1"/>
                              </a:solidFill>
                              <a:latin typeface="Cambria Math" panose="02040503050406030204" pitchFamily="18" charset="0"/>
                            </a:rPr>
                            <m:t>−1,</m:t>
                          </m:r>
                          <m:r>
                            <a:rPr lang="en-US" sz="2400" i="1">
                              <a:solidFill>
                                <a:schemeClr val="tx1"/>
                              </a:solidFill>
                              <a:latin typeface="Cambria Math" panose="02040503050406030204" pitchFamily="18" charset="0"/>
                            </a:rPr>
                            <m:t>𝑛</m:t>
                          </m:r>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m:t>
                          </m:r>
                        </m:sub>
                      </m:sSub>
                      <m:r>
                        <a:rPr lang="en-US" sz="2400" i="1">
                          <a:solidFill>
                            <a:schemeClr val="tx1"/>
                          </a:solidFill>
                          <a:latin typeface="Cambria Math" panose="02040503050406030204" pitchFamily="18" charset="0"/>
                        </a:rPr>
                        <m:t>  </m:t>
                      </m:r>
                      <m:r>
                        <a:rPr lang="en-US" sz="2400" i="1">
                          <a:solidFill>
                            <a:schemeClr val="tx1"/>
                          </a:solidFill>
                          <a:latin typeface="Cambria Math" panose="02040503050406030204" pitchFamily="18" charset="0"/>
                        </a:rPr>
                        <m:t>𝑘</m:t>
                      </m:r>
                      <m:r>
                        <a:rPr lang="en-US" sz="2400" i="1">
                          <a:solidFill>
                            <a:schemeClr val="tx1"/>
                          </a:solidFill>
                          <a:latin typeface="Cambria Math" panose="02040503050406030204" pitchFamily="18" charset="0"/>
                        </a:rPr>
                        <m:t>=1,2,…</m:t>
                      </m:r>
                      <m:r>
                        <a:rPr lang="en-US" sz="2400" i="1">
                          <a:solidFill>
                            <a:schemeClr val="tx1"/>
                          </a:solidFill>
                          <a:latin typeface="Cambria Math" panose="02040503050406030204" pitchFamily="18" charset="0"/>
                        </a:rPr>
                        <m:t>𝑛</m:t>
                      </m:r>
                      <m:r>
                        <a:rPr lang="en-US" sz="2400" i="1">
                          <a:solidFill>
                            <a:schemeClr val="tx1"/>
                          </a:solidFill>
                          <a:latin typeface="Cambria Math" panose="02040503050406030204" pitchFamily="18" charset="0"/>
                        </a:rPr>
                        <m:t>−1.</m:t>
                      </m:r>
                    </m:oMath>
                  </m:oMathPara>
                </a14:m>
                <a:endParaRPr lang="en-US" sz="2400" dirty="0">
                  <a:solidFill>
                    <a:schemeClr val="tx1"/>
                  </a:solidFill>
                </a:endParaRPr>
              </a:p>
              <a:p>
                <a:pPr marL="114300" indent="0">
                  <a:buNone/>
                </a:pPr>
                <a:endParaRPr lang="en-US" sz="2400" i="1" dirty="0">
                  <a:solidFill>
                    <a:srgbClr val="002060"/>
                  </a:solidFill>
                  <a:latin typeface="Cambria Math" panose="02040503050406030204" pitchFamily="18" charset="0"/>
                </a:endParaRPr>
              </a:p>
              <a:p>
                <a:r>
                  <a:rPr lang="en-US" sz="2400" dirty="0">
                    <a:solidFill>
                      <a:schemeClr val="tx1"/>
                    </a:solidFill>
                  </a:rPr>
                  <a:t>Find </a:t>
                </a:r>
                <a14:m>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𝜙</m:t>
                        </m:r>
                      </m:e>
                      <m:sub>
                        <m:r>
                          <a:rPr lang="en-US" sz="2400" b="0" i="1" smtClean="0">
                            <a:solidFill>
                              <a:schemeClr val="tx1"/>
                            </a:solidFill>
                            <a:latin typeface="Cambria Math" panose="02040503050406030204" pitchFamily="18" charset="0"/>
                          </a:rPr>
                          <m:t>21</m:t>
                        </m:r>
                      </m:sub>
                    </m:sSub>
                    <m:r>
                      <a:rPr lang="en-US" sz="2400" b="0" i="1" smtClean="0">
                        <a:solidFill>
                          <a:schemeClr val="tx1"/>
                        </a:solidFill>
                        <a:latin typeface="Cambria Math" panose="02040503050406030204" pitchFamily="18" charset="0"/>
                      </a:rPr>
                      <m:t>,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𝜙</m:t>
                        </m:r>
                      </m:e>
                      <m:sub>
                        <m:r>
                          <a:rPr lang="en-US" sz="2400" b="0" i="1" smtClean="0">
                            <a:solidFill>
                              <a:schemeClr val="tx1"/>
                            </a:solidFill>
                            <a:latin typeface="Cambria Math" panose="02040503050406030204" pitchFamily="18" charset="0"/>
                          </a:rPr>
                          <m:t>22</m:t>
                        </m:r>
                      </m:sub>
                    </m:sSub>
                    <m:r>
                      <a:rPr lang="en-US" sz="2400" b="0" i="1" smtClean="0">
                        <a:solidFill>
                          <a:schemeClr val="tx1"/>
                        </a:solidFill>
                        <a:latin typeface="Cambria Math" panose="02040503050406030204" pitchFamily="18" charset="0"/>
                      </a:rPr>
                      <m:t>, </m:t>
                    </m:r>
                  </m:oMath>
                </a14:m>
                <a:r>
                  <a:rPr lang="en-US" sz="2400" dirty="0">
                    <a:solidFill>
                      <a:schemeClr val="tx1"/>
                    </a:solidFill>
                  </a:rPr>
                  <a:t>if it is known that</a:t>
                </a:r>
                <a14:m>
                  <m:oMath xmlns:m="http://schemas.openxmlformats.org/officeDocument/2006/math">
                    <m:r>
                      <a:rPr lang="en-US" sz="2400" b="0" i="0" smtClean="0">
                        <a:solidFill>
                          <a:schemeClr val="tx1"/>
                        </a:solidFill>
                        <a:latin typeface="Cambria Math" panose="02040503050406030204" pitchFamily="18" charset="0"/>
                      </a:rPr>
                      <m:t> </m:t>
                    </m:r>
                    <m:r>
                      <m:rPr>
                        <m:sty m:val="p"/>
                      </m:rPr>
                      <a:rPr lang="el-GR" sz="2400">
                        <a:solidFill>
                          <a:schemeClr val="tx1"/>
                        </a:solidFill>
                        <a:latin typeface="Cambria Math" panose="02040503050406030204" pitchFamily="18" charset="0"/>
                      </a:rPr>
                      <m:t>γ</m:t>
                    </m:r>
                    <m:r>
                      <a:rPr lang="el-GR" sz="2400">
                        <a:solidFill>
                          <a:schemeClr val="tx1"/>
                        </a:solidFill>
                        <a:latin typeface="Cambria Math" panose="02040503050406030204" pitchFamily="18" charset="0"/>
                      </a:rPr>
                      <m:t>(0) = 2, </m:t>
                    </m:r>
                    <m:r>
                      <m:rPr>
                        <m:sty m:val="p"/>
                      </m:rPr>
                      <a:rPr lang="el-GR" sz="2400">
                        <a:solidFill>
                          <a:schemeClr val="tx1"/>
                        </a:solidFill>
                        <a:latin typeface="Cambria Math" panose="02040503050406030204" pitchFamily="18" charset="0"/>
                      </a:rPr>
                      <m:t>γ</m:t>
                    </m:r>
                    <m:r>
                      <a:rPr lang="el-GR" sz="2400">
                        <a:solidFill>
                          <a:schemeClr val="tx1"/>
                        </a:solidFill>
                        <a:latin typeface="Cambria Math" panose="02040503050406030204" pitchFamily="18" charset="0"/>
                      </a:rPr>
                      <m:t>(1)= −1, </m:t>
                    </m:r>
                    <m:r>
                      <m:rPr>
                        <m:sty m:val="p"/>
                      </m:rPr>
                      <a:rPr lang="el-GR" sz="2400">
                        <a:solidFill>
                          <a:schemeClr val="tx1"/>
                        </a:solidFill>
                        <a:latin typeface="Cambria Math" panose="02040503050406030204" pitchFamily="18" charset="0"/>
                      </a:rPr>
                      <m:t>γ</m:t>
                    </m:r>
                    <m:r>
                      <a:rPr lang="el-GR" sz="2400">
                        <a:solidFill>
                          <a:schemeClr val="tx1"/>
                        </a:solidFill>
                        <a:latin typeface="Cambria Math" panose="02040503050406030204" pitchFamily="18" charset="0"/>
                      </a:rPr>
                      <m:t>(2) = 1/2</m:t>
                    </m:r>
                  </m:oMath>
                </a14:m>
                <a:endParaRPr lang="ru-RU" sz="2400" dirty="0">
                  <a:solidFill>
                    <a:schemeClr val="tx1"/>
                  </a:solidFill>
                </a:endParaRPr>
              </a:p>
              <a:p>
                <a:r>
                  <a:rPr lang="en-US" sz="2400" dirty="0">
                    <a:solidFill>
                      <a:schemeClr val="tx1"/>
                    </a:solidFill>
                  </a:rPr>
                  <a:t>Find one-step-ahead forecast</a:t>
                </a:r>
                <a:r>
                  <a:rPr lang="en-CA" sz="2400" dirty="0"/>
                  <a:t> </a:t>
                </a:r>
                <a14:m>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𝑥</m:t>
                        </m:r>
                      </m:e>
                      <m:sub>
                        <m:r>
                          <a:rPr lang="en-US" sz="2400" b="0" i="1" smtClean="0">
                            <a:latin typeface="Cambria Math" panose="02040503050406030204" pitchFamily="18" charset="0"/>
                          </a:rPr>
                          <m:t>2+1</m:t>
                        </m:r>
                      </m:sub>
                      <m:sup>
                        <m:r>
                          <a:rPr lang="en-US" sz="2400" b="0" i="1" smtClean="0">
                            <a:latin typeface="Cambria Math" panose="02040503050406030204" pitchFamily="18" charset="0"/>
                          </a:rPr>
                          <m:t>2</m:t>
                        </m:r>
                      </m:sup>
                    </m:sSubSup>
                  </m:oMath>
                </a14:m>
                <a:r>
                  <a:rPr lang="en-CA" sz="2400" dirty="0"/>
                  <a:t> if it is known that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=1,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CA" sz="2400" b="0" i="1" smtClean="0">
                        <a:latin typeface="Cambria Math" panose="02040503050406030204" pitchFamily="18" charset="0"/>
                      </a:rPr>
                      <m:t>2</m:t>
                    </m:r>
                    <m:r>
                      <a:rPr lang="en-US" sz="2400" b="0" i="1" smtClean="0">
                        <a:latin typeface="Cambria Math" panose="02040503050406030204" pitchFamily="18" charset="0"/>
                      </a:rPr>
                      <m:t>.</m:t>
                    </m:r>
                  </m:oMath>
                </a14:m>
                <a:endParaRPr lang="en-CA" sz="2400" dirty="0"/>
              </a:p>
              <a:p>
                <a:r>
                  <a:rPr lang="en-CA" sz="2400" dirty="0"/>
                  <a:t>Find </a:t>
                </a:r>
                <a:r>
                  <a:rPr lang="en-US" sz="2400" dirty="0"/>
                  <a:t>the mean square one-step-ahead prediction error </a:t>
                </a:r>
                <a14:m>
                  <m:oMath xmlns:m="http://schemas.openxmlformats.org/officeDocument/2006/math">
                    <m:sSubSup>
                      <m:sSubSupPr>
                        <m:ctrlPr>
                          <a:rPr lang="en-US" sz="2400" i="1">
                            <a:latin typeface="Cambria Math" panose="02040503050406030204" pitchFamily="18" charset="0"/>
                          </a:rPr>
                        </m:ctrlPr>
                      </m:sSubSupPr>
                      <m:e>
                        <m:r>
                          <a:rPr lang="en-US" sz="2400" b="0" i="1" smtClean="0">
                            <a:latin typeface="Cambria Math" panose="02040503050406030204" pitchFamily="18" charset="0"/>
                          </a:rPr>
                          <m:t>𝑃</m:t>
                        </m:r>
                      </m:e>
                      <m:sub>
                        <m:r>
                          <a:rPr lang="en-US" sz="2400" i="1">
                            <a:latin typeface="Cambria Math" panose="02040503050406030204" pitchFamily="18" charset="0"/>
                          </a:rPr>
                          <m:t>2+1</m:t>
                        </m:r>
                      </m:sub>
                      <m:sup>
                        <m:r>
                          <a:rPr lang="en-US" sz="2400" i="1">
                            <a:latin typeface="Cambria Math" panose="02040503050406030204" pitchFamily="18" charset="0"/>
                          </a:rPr>
                          <m:t>2</m:t>
                        </m:r>
                      </m:sup>
                    </m:sSubSup>
                  </m:oMath>
                </a14:m>
                <a:r>
                  <a:rPr lang="en-CA" sz="2400" dirty="0"/>
                  <a:t> </a:t>
                </a:r>
                <a:endParaRPr lang="en-US" sz="2400" dirty="0"/>
              </a:p>
              <a:p>
                <a:pPr marL="114300" indent="0">
                  <a:buNone/>
                </a:pPr>
                <a:br>
                  <a:rPr lang="en-US" sz="1600" dirty="0"/>
                </a:br>
                <a:endParaRPr lang="en-CA" sz="1600" dirty="0"/>
              </a:p>
            </p:txBody>
          </p:sp>
        </mc:Choice>
        <mc:Fallback xmlns="">
          <p:sp>
            <p:nvSpPr>
              <p:cNvPr id="4" name="Text Placeholder 3">
                <a:extLst>
                  <a:ext uri="{FF2B5EF4-FFF2-40B4-BE49-F238E27FC236}">
                    <a16:creationId xmlns:a16="http://schemas.microsoft.com/office/drawing/2014/main" id="{B55D5992-F914-4DDD-A629-5380C16D69B7}"/>
                  </a:ext>
                </a:extLst>
              </p:cNvPr>
              <p:cNvSpPr>
                <a:spLocks noGrp="1" noRot="1" noChangeAspect="1" noMove="1" noResize="1" noEditPoints="1" noAdjustHandles="1" noChangeArrowheads="1" noChangeShapeType="1" noTextEdit="1"/>
              </p:cNvSpPr>
              <p:nvPr>
                <p:ph type="body" idx="2"/>
              </p:nvPr>
            </p:nvSpPr>
            <p:spPr>
              <a:xfrm>
                <a:off x="189471" y="1079928"/>
                <a:ext cx="11813060" cy="5641545"/>
              </a:xfrm>
              <a:blipFill>
                <a:blip r:embed="rId2"/>
                <a:stretch>
                  <a:fillRect/>
                </a:stretch>
              </a:blipFill>
            </p:spPr>
            <p:txBody>
              <a:bodyPr/>
              <a:lstStyle/>
              <a:p>
                <a:r>
                  <a:rPr lang="ru-UA">
                    <a:noFill/>
                  </a:rPr>
                  <a:t> </a:t>
                </a:r>
              </a:p>
            </p:txBody>
          </p:sp>
        </mc:Fallback>
      </mc:AlternateContent>
      <p:sp>
        <p:nvSpPr>
          <p:cNvPr id="7" name="Slide Number Placeholder 6">
            <a:extLst>
              <a:ext uri="{FF2B5EF4-FFF2-40B4-BE49-F238E27FC236}">
                <a16:creationId xmlns:a16="http://schemas.microsoft.com/office/drawing/2014/main" id="{E8DBC34A-7C0B-411B-B0C0-543C7690AF2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79</a:t>
            </a:fld>
            <a:endParaRPr lang="en-US"/>
          </a:p>
        </p:txBody>
      </p:sp>
    </p:spTree>
    <p:extLst>
      <p:ext uri="{BB962C8B-B14F-4D97-AF65-F5344CB8AC3E}">
        <p14:creationId xmlns:p14="http://schemas.microsoft.com/office/powerpoint/2010/main" val="4164543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0515600" cy="1325563"/>
          </a:xfrm>
        </p:spPr>
        <p:txBody>
          <a:bodyPr/>
          <a:lstStyle/>
          <a:p>
            <a:r>
              <a:rPr lang="en-US" dirty="0"/>
              <a:t>Example 3.14 The ACF of an ARMA(1,1)</a:t>
            </a:r>
            <a:endParaRPr lang="ru-RU" dirty="0"/>
          </a:p>
        </p:txBody>
      </p:sp>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710214" y="1381327"/>
                <a:ext cx="11176986" cy="4975023"/>
              </a:xfrm>
            </p:spPr>
            <p:txBody>
              <a:bodyPr>
                <a:normAutofit/>
              </a:bodyPr>
              <a:lstStyle/>
              <a:p>
                <a:pPr marL="114300" indent="0">
                  <a:buNone/>
                </a:pPr>
                <a:r>
                  <a:rPr lang="en-US" dirty="0">
                    <a:latin typeface="Cambria Math" panose="02040503050406030204" pitchFamily="18" charset="0"/>
                  </a:rPr>
                  <a:t>Consider the ARMA(1,1) process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𝜙</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where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𝜙</m:t>
                        </m:r>
                      </m:e>
                    </m:d>
                    <m:r>
                      <a:rPr lang="en-US" b="0" i="1" smtClean="0">
                        <a:latin typeface="Cambria Math" panose="02040503050406030204" pitchFamily="18" charset="0"/>
                      </a:rPr>
                      <m:t>&lt;1.</m:t>
                    </m:r>
                  </m:oMath>
                </a14:m>
                <a:endParaRPr lang="en-US" dirty="0"/>
              </a:p>
              <a:p>
                <a:pPr marL="114300" indent="0">
                  <a:buNone/>
                </a:pPr>
                <a:r>
                  <a:rPr lang="en-US" dirty="0"/>
                  <a:t>ACF  satisfies</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𝛾</m:t>
                      </m:r>
                      <m:d>
                        <m:dPr>
                          <m:ctrlPr>
                            <a:rPr lang="en-US" b="0" i="1" smtClean="0">
                              <a:latin typeface="Cambria Math" panose="02040503050406030204" pitchFamily="18" charset="0"/>
                            </a:rPr>
                          </m:ctrlPr>
                        </m:dPr>
                        <m:e>
                          <m:r>
                            <a:rPr lang="en-US" b="0" i="1" smtClean="0">
                              <a:latin typeface="Cambria Math" panose="02040503050406030204" pitchFamily="18" charset="0"/>
                            </a:rPr>
                            <m:t>h</m:t>
                          </m:r>
                        </m:e>
                      </m:d>
                      <m:r>
                        <a:rPr lang="en-US" b="0" i="1" smtClean="0">
                          <a:latin typeface="Cambria Math" panose="02040503050406030204" pitchFamily="18" charset="0"/>
                        </a:rPr>
                        <m:t>−</m:t>
                      </m:r>
                      <m:r>
                        <a:rPr lang="en-US" b="0" i="1" smtClean="0">
                          <a:latin typeface="Cambria Math" panose="02040503050406030204" pitchFamily="18" charset="0"/>
                        </a:rPr>
                        <m:t>𝜙𝛾</m:t>
                      </m:r>
                      <m:d>
                        <m:dPr>
                          <m:ctrlPr>
                            <a:rPr lang="en-US" b="0" i="1" smtClean="0">
                              <a:latin typeface="Cambria Math" panose="02040503050406030204" pitchFamily="18" charset="0"/>
                            </a:rPr>
                          </m:ctrlPr>
                        </m:dPr>
                        <m:e>
                          <m:r>
                            <a:rPr lang="en-US" b="0" i="1" smtClean="0">
                              <a:latin typeface="Cambria Math" panose="02040503050406030204" pitchFamily="18" charset="0"/>
                            </a:rPr>
                            <m:t>h</m:t>
                          </m:r>
                          <m:r>
                            <a:rPr lang="en-US" b="0" i="1" smtClean="0">
                              <a:latin typeface="Cambria Math" panose="02040503050406030204" pitchFamily="18" charset="0"/>
                            </a:rPr>
                            <m:t>−1</m:t>
                          </m:r>
                        </m:e>
                      </m:d>
                      <m:r>
                        <a:rPr lang="en-US" b="0" i="1" smtClean="0">
                          <a:latin typeface="Cambria Math" panose="02040503050406030204" pitchFamily="18" charset="0"/>
                        </a:rPr>
                        <m:t>=0,  </m:t>
                      </m:r>
                      <m:r>
                        <a:rPr lang="en-US" b="0" i="1" smtClean="0">
                          <a:latin typeface="Cambria Math" panose="02040503050406030204" pitchFamily="18" charset="0"/>
                        </a:rPr>
                        <m:t>h</m:t>
                      </m:r>
                      <m:r>
                        <a:rPr lang="en-US" b="0" i="1" smtClean="0">
                          <a:latin typeface="Cambria Math" panose="02040503050406030204" pitchFamily="18" charset="0"/>
                        </a:rPr>
                        <m:t>=2,3,…,</m:t>
                      </m:r>
                    </m:oMath>
                  </m:oMathPara>
                </a14:m>
                <a:endParaRPr lang="en-US" b="0" dirty="0"/>
              </a:p>
              <a:p>
                <a:pPr marL="114300" indent="0">
                  <a:buNone/>
                </a:pPr>
                <a:r>
                  <a:rPr lang="en-US" dirty="0"/>
                  <a:t>and the general solution is</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𝛾</m:t>
                      </m:r>
                      <m:d>
                        <m:dPr>
                          <m:ctrlPr>
                            <a:rPr lang="en-US" b="0" i="1" smtClean="0">
                              <a:latin typeface="Cambria Math" panose="02040503050406030204" pitchFamily="18" charset="0"/>
                            </a:rPr>
                          </m:ctrlPr>
                        </m:dPr>
                        <m:e>
                          <m:r>
                            <a:rPr lang="en-US" b="0" i="1" smtClean="0">
                              <a:latin typeface="Cambria Math" panose="02040503050406030204" pitchFamily="18" charset="0"/>
                            </a:rPr>
                            <m:t>h</m:t>
                          </m:r>
                        </m:e>
                      </m:d>
                      <m:r>
                        <a:rPr lang="en-US" b="0" i="1" smtClean="0">
                          <a:latin typeface="Cambria Math" panose="02040503050406030204" pitchFamily="18" charset="0"/>
                        </a:rPr>
                        <m:t>=</m:t>
                      </m:r>
                      <m:r>
                        <a:rPr lang="en-US" b="0" i="1" smtClean="0">
                          <a:latin typeface="Cambria Math" panose="02040503050406030204" pitchFamily="18" charset="0"/>
                        </a:rPr>
                        <m:t>𝑐</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𝜙</m:t>
                          </m:r>
                        </m:e>
                        <m:sup>
                          <m:r>
                            <a:rPr lang="en-US" b="0" i="1" smtClean="0">
                              <a:latin typeface="Cambria Math" panose="02040503050406030204" pitchFamily="18" charset="0"/>
                            </a:rPr>
                            <m:t>h</m:t>
                          </m:r>
                        </m:sup>
                      </m:sSup>
                      <m:r>
                        <a:rPr lang="en-US" b="0" i="1" smtClean="0">
                          <a:latin typeface="Cambria Math" panose="02040503050406030204" pitchFamily="18" charset="0"/>
                        </a:rPr>
                        <m:t>, </m:t>
                      </m:r>
                      <m:r>
                        <a:rPr lang="en-US" b="0" i="0" smtClean="0">
                          <a:latin typeface="Cambria Math" panose="02040503050406030204" pitchFamily="18" charset="0"/>
                        </a:rPr>
                        <m:t> </m:t>
                      </m:r>
                      <m:r>
                        <m:rPr>
                          <m:sty m:val="p"/>
                        </m:rPr>
                        <a:rPr lang="en-US" b="0" i="0" smtClean="0">
                          <a:latin typeface="Cambria Math" panose="02040503050406030204" pitchFamily="18" charset="0"/>
                        </a:rPr>
                        <m:t>h</m:t>
                      </m:r>
                      <m:r>
                        <a:rPr lang="en-US" b="0" i="0" smtClean="0">
                          <a:latin typeface="Cambria Math" panose="02040503050406030204" pitchFamily="18" charset="0"/>
                        </a:rPr>
                        <m:t>=1,2,…</m:t>
                      </m:r>
                    </m:oMath>
                  </m:oMathPara>
                </a14:m>
                <a:endParaRPr lang="en-US" b="0" dirty="0"/>
              </a:p>
              <a:p>
                <a:pPr marL="114300" indent="0">
                  <a:buNone/>
                </a:pPr>
                <a:r>
                  <a:rPr lang="en-US" dirty="0"/>
                  <a:t>To obtain the initial conditions, we use:</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𝛾</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latin typeface="Cambria Math" panose="02040503050406030204" pitchFamily="18" charset="0"/>
                        </a:rPr>
                        <m:t>𝜙𝛾</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𝑤</m:t>
                          </m:r>
                        </m:sub>
                        <m:sup>
                          <m:r>
                            <a:rPr lang="en-US" b="0" i="1" smtClean="0">
                              <a:latin typeface="Cambria Math" panose="02040503050406030204" pitchFamily="18" charset="0"/>
                            </a:rPr>
                            <m:t>2</m:t>
                          </m:r>
                        </m:sup>
                      </m:sSubSup>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𝜃𝜙</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2</m:t>
                              </m:r>
                            </m:sup>
                          </m:sSup>
                        </m:e>
                      </m:d>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𝛾</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𝜙𝛾</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𝑤</m:t>
                          </m:r>
                        </m:sub>
                        <m:sup>
                          <m:r>
                            <a:rPr lang="en-US" b="0" i="1" smtClean="0">
                              <a:latin typeface="Cambria Math" panose="02040503050406030204" pitchFamily="18" charset="0"/>
                            </a:rPr>
                            <m:t>2</m:t>
                          </m:r>
                        </m:sup>
                      </m:sSubSup>
                      <m:r>
                        <a:rPr lang="en-US" b="0" i="1" smtClean="0">
                          <a:latin typeface="Cambria Math" panose="02040503050406030204" pitchFamily="18" charset="0"/>
                        </a:rPr>
                        <m:t>𝜃</m:t>
                      </m:r>
                      <m:r>
                        <a:rPr lang="en-US" b="0" i="1" smtClean="0">
                          <a:latin typeface="Cambria Math" panose="02040503050406030204" pitchFamily="18" charset="0"/>
                        </a:rPr>
                        <m:t>.</m:t>
                      </m:r>
                    </m:oMath>
                  </m:oMathPara>
                </a14:m>
                <a:endParaRPr lang="en-US" dirty="0"/>
              </a:p>
              <a:p>
                <a:pPr marL="114300" indent="0">
                  <a:buNone/>
                </a:pPr>
                <a:r>
                  <a:rPr lang="en-US" dirty="0"/>
                  <a:t>Solving for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(0)</m:t>
                    </m:r>
                  </m:oMath>
                </a14:m>
                <a:r>
                  <a:rPr lang="en-US" dirty="0"/>
                  <a:t> and </a:t>
                </a:r>
                <a14:m>
                  <m:oMath xmlns:m="http://schemas.openxmlformats.org/officeDocument/2006/math">
                    <m:r>
                      <a:rPr lang="en-US" b="0" i="1" smtClean="0">
                        <a:latin typeface="Cambria Math" panose="02040503050406030204" pitchFamily="18" charset="0"/>
                      </a:rPr>
                      <m:t>𝛾</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m:t>
                    </m:r>
                  </m:oMath>
                </a14:m>
                <a:r>
                  <a:rPr lang="en-US" dirty="0"/>
                  <a:t> we obtain:</a:t>
                </a:r>
              </a:p>
              <a:p>
                <a:pPr marL="114300" indent="0">
                  <a:buNone/>
                </a:pPr>
                <a:r>
                  <a:rPr lang="en-US" dirty="0"/>
                  <a:t> </a:t>
                </a:r>
                <a14:m>
                  <m:oMath xmlns:m="http://schemas.openxmlformats.org/officeDocument/2006/math">
                    <m:r>
                      <a:rPr lang="en-US" b="0" i="1" smtClean="0">
                        <a:latin typeface="Cambria Math" panose="02040503050406030204" pitchFamily="18" charset="0"/>
                      </a:rPr>
                      <m:t>𝛾</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𝑤</m:t>
                        </m:r>
                      </m:sub>
                      <m:sup>
                        <m:r>
                          <a:rPr lang="en-US" b="0" i="1" smtClean="0">
                            <a:latin typeface="Cambria Math" panose="02040503050406030204" pitchFamily="18" charset="0"/>
                          </a:rPr>
                          <m:t>2</m:t>
                        </m:r>
                      </m:sup>
                    </m:sSubSup>
                    <m:f>
                      <m:fPr>
                        <m:ctrlPr>
                          <a:rPr lang="en-US" b="0" i="1" smtClean="0">
                            <a:latin typeface="Cambria Math" panose="02040503050406030204" pitchFamily="18" charset="0"/>
                          </a:rPr>
                        </m:ctrlPr>
                      </m:fPr>
                      <m:num>
                        <m:r>
                          <a:rPr lang="en-US" b="0" i="1" smtClean="0">
                            <a:latin typeface="Cambria Math" panose="02040503050406030204" pitchFamily="18" charset="0"/>
                          </a:rPr>
                          <m:t>1+2</m:t>
                        </m:r>
                        <m:r>
                          <a:rPr lang="en-US" b="0" i="1" smtClean="0">
                            <a:latin typeface="Cambria Math" panose="02040503050406030204" pitchFamily="18" charset="0"/>
                          </a:rPr>
                          <m:t>𝜃𝜙</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2</m:t>
                            </m:r>
                          </m:sup>
                        </m:sSup>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𝜙</m:t>
                            </m:r>
                          </m:e>
                          <m:sup>
                            <m:r>
                              <a:rPr lang="en-US" b="0" i="1" smtClean="0">
                                <a:latin typeface="Cambria Math" panose="02040503050406030204" pitchFamily="18" charset="0"/>
                              </a:rPr>
                              <m:t>2</m:t>
                            </m:r>
                          </m:sup>
                        </m:sSup>
                      </m:den>
                    </m:f>
                  </m:oMath>
                </a14:m>
                <a:r>
                  <a:rPr lang="en-US" dirty="0"/>
                  <a:t> and </a:t>
                </a:r>
                <a14:m>
                  <m:oMath xmlns:m="http://schemas.openxmlformats.org/officeDocument/2006/math">
                    <m:r>
                      <a:rPr lang="en-US" b="0" i="1" smtClean="0">
                        <a:latin typeface="Cambria Math" panose="02040503050406030204" pitchFamily="18" charset="0"/>
                      </a:rPr>
                      <m:t>𝛾</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𝑤</m:t>
                        </m:r>
                      </m:sub>
                      <m:sup>
                        <m:r>
                          <a:rPr lang="en-US" b="0" i="1" smtClean="0">
                            <a:latin typeface="Cambria Math" panose="02040503050406030204" pitchFamily="18" charset="0"/>
                          </a:rPr>
                          <m:t>2</m:t>
                        </m:r>
                      </m:sup>
                    </m:sSubSup>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𝜃𝜙</m:t>
                            </m:r>
                          </m:e>
                        </m:d>
                        <m:d>
                          <m:dPr>
                            <m:ctrlPr>
                              <a:rPr lang="en-US" b="0" i="1" smtClean="0">
                                <a:latin typeface="Cambria Math" panose="02040503050406030204" pitchFamily="18" charset="0"/>
                              </a:rPr>
                            </m:ctrlPr>
                          </m:dPr>
                          <m:e>
                            <m:r>
                              <a:rPr lang="en-US" b="0" i="1" smtClean="0">
                                <a:latin typeface="Cambria Math" panose="02040503050406030204" pitchFamily="18" charset="0"/>
                              </a:rPr>
                              <m:t>𝜙</m:t>
                            </m:r>
                            <m:r>
                              <a:rPr lang="en-US" b="0" i="1" smtClean="0">
                                <a:latin typeface="Cambria Math" panose="02040503050406030204" pitchFamily="18" charset="0"/>
                              </a:rPr>
                              <m:t>+</m:t>
                            </m:r>
                            <m:r>
                              <a:rPr lang="en-US" b="0" i="1" smtClean="0">
                                <a:latin typeface="Cambria Math" panose="02040503050406030204" pitchFamily="18" charset="0"/>
                              </a:rPr>
                              <m:t>𝜃</m:t>
                            </m:r>
                          </m:e>
                        </m:d>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𝜙</m:t>
                            </m:r>
                          </m:e>
                          <m:sup>
                            <m:r>
                              <a:rPr lang="en-US" b="0" i="1" smtClean="0">
                                <a:latin typeface="Cambria Math" panose="02040503050406030204" pitchFamily="18" charset="0"/>
                              </a:rPr>
                              <m:t>2</m:t>
                            </m:r>
                          </m:sup>
                        </m:sSup>
                      </m:den>
                    </m:f>
                  </m:oMath>
                </a14:m>
                <a:r>
                  <a:rPr lang="en-US" dirty="0"/>
                  <a:t>.</a:t>
                </a:r>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710214" y="1381327"/>
                <a:ext cx="11176986" cy="4975023"/>
              </a:xfrm>
              <a:blipFill>
                <a:blip r:embed="rId2"/>
                <a:stretch>
                  <a:fillRect l="-109" b="-858"/>
                </a:stretch>
              </a:blipFill>
            </p:spPr>
            <p:txBody>
              <a:bodyPr/>
              <a:lstStyle/>
              <a:p>
                <a:r>
                  <a:rPr lang="ru-UA">
                    <a:noFill/>
                  </a:rPr>
                  <a:t> </a:t>
                </a:r>
              </a:p>
            </p:txBody>
          </p:sp>
        </mc:Fallback>
      </mc:AlternateContent>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8</a:t>
            </a:fld>
            <a:endParaRPr lang="en-US"/>
          </a:p>
        </p:txBody>
      </p:sp>
    </p:spTree>
    <p:extLst>
      <p:ext uri="{BB962C8B-B14F-4D97-AF65-F5344CB8AC3E}">
        <p14:creationId xmlns:p14="http://schemas.microsoft.com/office/powerpoint/2010/main" val="34364518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63551-8F58-4BD3-9A87-A5EECD03E518}"/>
              </a:ext>
            </a:extLst>
          </p:cNvPr>
          <p:cNvSpPr>
            <a:spLocks noGrp="1"/>
          </p:cNvSpPr>
          <p:nvPr>
            <p:ph type="title"/>
          </p:nvPr>
        </p:nvSpPr>
        <p:spPr>
          <a:xfrm>
            <a:off x="189471" y="136526"/>
            <a:ext cx="11813060" cy="835540"/>
          </a:xfrm>
        </p:spPr>
        <p:txBody>
          <a:bodyPr>
            <a:normAutofit/>
          </a:bodyPr>
          <a:lstStyle/>
          <a:p>
            <a:pPr algn="ctr"/>
            <a:r>
              <a:rPr lang="en-US" dirty="0">
                <a:solidFill>
                  <a:srgbClr val="0070C0"/>
                </a:solidFill>
              </a:rPr>
              <a:t>Final’s practice</a:t>
            </a:r>
            <a:r>
              <a:rPr lang="en-CA" sz="4400" dirty="0">
                <a:solidFill>
                  <a:srgbClr val="0070C0"/>
                </a:solidFill>
              </a:rPr>
              <a:t>. </a:t>
            </a:r>
            <a:r>
              <a:rPr lang="en-CA" dirty="0">
                <a:solidFill>
                  <a:srgbClr val="0070C0"/>
                </a:solidFill>
              </a:rPr>
              <a:t>F</a:t>
            </a:r>
            <a:r>
              <a:rPr lang="en-CA" sz="4400" dirty="0">
                <a:solidFill>
                  <a:srgbClr val="0070C0"/>
                </a:solidFill>
              </a:rPr>
              <a:t>orecasting</a:t>
            </a:r>
            <a:endParaRPr lang="en-US"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B55D5992-F914-4DDD-A629-5380C16D69B7}"/>
                  </a:ext>
                </a:extLst>
              </p:cNvPr>
              <p:cNvSpPr>
                <a:spLocks noGrp="1"/>
              </p:cNvSpPr>
              <p:nvPr>
                <p:ph type="body" idx="2"/>
              </p:nvPr>
            </p:nvSpPr>
            <p:spPr>
              <a:xfrm>
                <a:off x="189471" y="1079928"/>
                <a:ext cx="11813060" cy="5641545"/>
              </a:xfrm>
            </p:spPr>
            <p:txBody>
              <a:bodyPr>
                <a:normAutofit fontScale="70000" lnSpcReduction="20000"/>
              </a:bodyPr>
              <a:lstStyle/>
              <a:p>
                <a:pPr marL="114300" lvl="0" indent="0">
                  <a:buClr>
                    <a:srgbClr val="000000"/>
                  </a:buClr>
                  <a:buNone/>
                </a:pPr>
                <a:r>
                  <a:rPr lang="en-US" dirty="0"/>
                  <a:t>Using the  Innovations Algorithm given by the formulas:</a:t>
                </a:r>
              </a:p>
              <a:p>
                <a:pPr marL="114300" lvl="0" indent="0">
                  <a:buClr>
                    <a:srgbClr val="000000"/>
                  </a:buClr>
                  <a:buNone/>
                </a:pPr>
                <a:br>
                  <a:rPr lang="en-US" dirty="0"/>
                </a:br>
                <a14:m>
                  <m:oMathPara xmlns:m="http://schemas.openxmlformats.org/officeDocument/2006/math">
                    <m:oMathParaPr>
                      <m:jc m:val="centerGroup"/>
                    </m:oMathParaPr>
                    <m:oMath xmlns:m="http://schemas.openxmlformats.org/officeDocument/2006/math">
                      <m:sSubSup>
                        <m:sSubSupPr>
                          <m:ctrlPr>
                            <a:rPr lang="en-US" i="1">
                              <a:solidFill>
                                <a:srgbClr val="000000"/>
                              </a:solidFill>
                              <a:latin typeface="Cambria Math" panose="02040503050406030204" pitchFamily="18" charset="0"/>
                            </a:rPr>
                          </m:ctrlPr>
                        </m:sSubSupPr>
                        <m:e>
                          <m:r>
                            <a:rPr lang="en-US" i="1">
                              <a:solidFill>
                                <a:srgbClr val="000000"/>
                              </a:solidFill>
                              <a:latin typeface="Cambria Math" panose="02040503050406030204" pitchFamily="18" charset="0"/>
                            </a:rPr>
                            <m:t>𝑥</m:t>
                          </m:r>
                        </m:e>
                        <m:sub>
                          <m:r>
                            <a:rPr lang="en-US" i="1">
                              <a:solidFill>
                                <a:srgbClr val="000000"/>
                              </a:solidFill>
                              <a:latin typeface="Cambria Math" panose="02040503050406030204" pitchFamily="18" charset="0"/>
                            </a:rPr>
                            <m:t>1</m:t>
                          </m:r>
                        </m:sub>
                        <m:sup>
                          <m:r>
                            <a:rPr lang="en-US" i="1">
                              <a:solidFill>
                                <a:srgbClr val="000000"/>
                              </a:solidFill>
                              <a:latin typeface="Cambria Math" panose="02040503050406030204" pitchFamily="18" charset="0"/>
                            </a:rPr>
                            <m:t>0</m:t>
                          </m:r>
                        </m:sup>
                      </m:sSubSup>
                      <m:r>
                        <a:rPr lang="en-US" i="1">
                          <a:solidFill>
                            <a:srgbClr val="000000"/>
                          </a:solidFill>
                          <a:latin typeface="Cambria Math" panose="02040503050406030204" pitchFamily="18" charset="0"/>
                        </a:rPr>
                        <m:t>=0,  </m:t>
                      </m:r>
                      <m:sSubSup>
                        <m:sSubSupPr>
                          <m:ctrlPr>
                            <a:rPr lang="en-US" i="1">
                              <a:solidFill>
                                <a:srgbClr val="000000"/>
                              </a:solidFill>
                              <a:latin typeface="Cambria Math" panose="02040503050406030204" pitchFamily="18" charset="0"/>
                            </a:rPr>
                          </m:ctrlPr>
                        </m:sSubSup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1</m:t>
                          </m:r>
                        </m:sub>
                        <m:sup>
                          <m:r>
                            <a:rPr lang="en-US" i="1">
                              <a:solidFill>
                                <a:srgbClr val="000000"/>
                              </a:solidFill>
                              <a:latin typeface="Cambria Math" panose="02040503050406030204" pitchFamily="18" charset="0"/>
                            </a:rPr>
                            <m:t>0</m:t>
                          </m:r>
                        </m:sup>
                      </m:sSubSup>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𝛾</m:t>
                      </m:r>
                      <m:r>
                        <a:rPr lang="en-US" i="1">
                          <a:solidFill>
                            <a:srgbClr val="000000"/>
                          </a:solidFill>
                          <a:latin typeface="Cambria Math" panose="02040503050406030204" pitchFamily="18" charset="0"/>
                        </a:rPr>
                        <m:t>(0)</m:t>
                      </m:r>
                    </m:oMath>
                  </m:oMathPara>
                </a14:m>
                <a:endParaRPr lang="en-US" dirty="0">
                  <a:solidFill>
                    <a:srgbClr val="000000"/>
                  </a:solidFill>
                </a:endParaRPr>
              </a:p>
              <a:p>
                <a:pPr marL="114300" lvl="0" indent="0">
                  <a:buClr>
                    <a:srgbClr val="000000"/>
                  </a:buClr>
                  <a:buNone/>
                </a:pPr>
                <a14:m>
                  <m:oMathPara xmlns:m="http://schemas.openxmlformats.org/officeDocument/2006/math">
                    <m:oMathParaPr>
                      <m:jc m:val="centerGroup"/>
                    </m:oMathParaPr>
                    <m:oMath xmlns:m="http://schemas.openxmlformats.org/officeDocument/2006/math">
                      <m:sSubSup>
                        <m:sSubSupPr>
                          <m:ctrlPr>
                            <a:rPr lang="en-US" i="1">
                              <a:solidFill>
                                <a:srgbClr val="000000"/>
                              </a:solidFill>
                              <a:latin typeface="Cambria Math" panose="02040503050406030204" pitchFamily="18" charset="0"/>
                            </a:rPr>
                          </m:ctrlPr>
                        </m:sSubSupPr>
                        <m:e>
                          <m:r>
                            <a:rPr lang="en-US" i="1">
                              <a:solidFill>
                                <a:srgbClr val="000000"/>
                              </a:solidFill>
                              <a:latin typeface="Cambria Math" panose="02040503050406030204" pitchFamily="18" charset="0"/>
                            </a:rPr>
                            <m:t>𝑥</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up>
                          <m:r>
                            <a:rPr lang="en-US" i="1">
                              <a:solidFill>
                                <a:srgbClr val="000000"/>
                              </a:solidFill>
                              <a:latin typeface="Cambria Math" panose="02040503050406030204" pitchFamily="18" charset="0"/>
                            </a:rPr>
                            <m:t>𝑡</m:t>
                          </m:r>
                        </m:sup>
                      </m:sSubSup>
                      <m:r>
                        <a:rPr lang="en-US" i="1">
                          <a:solidFill>
                            <a:srgbClr val="000000"/>
                          </a:solidFill>
                          <a:latin typeface="Cambria Math" panose="02040503050406030204" pitchFamily="18" charset="0"/>
                        </a:rPr>
                        <m:t>= </m:t>
                      </m:r>
                      <m:nary>
                        <m:naryPr>
                          <m:chr m:val="∑"/>
                          <m:ctrlPr>
                            <a:rPr lang="en-US" i="1">
                              <a:solidFill>
                                <a:srgbClr val="000000"/>
                              </a:solidFill>
                              <a:latin typeface="Cambria Math" panose="02040503050406030204" pitchFamily="18" charset="0"/>
                            </a:rPr>
                          </m:ctrlPr>
                        </m:naryPr>
                        <m:sub>
                          <m:r>
                            <m:rPr>
                              <m:brk m:alnAt="23"/>
                            </m:rPr>
                            <a:rPr lang="en-US" i="1">
                              <a:solidFill>
                                <a:srgbClr val="000000"/>
                              </a:solidFill>
                              <a:latin typeface="Cambria Math" panose="02040503050406030204" pitchFamily="18" charset="0"/>
                            </a:rPr>
                            <m:t>𝑗</m:t>
                          </m:r>
                          <m:r>
                            <a:rPr lang="en-US" i="1">
                              <a:solidFill>
                                <a:srgbClr val="000000"/>
                              </a:solidFill>
                              <a:latin typeface="Cambria Math" panose="02040503050406030204" pitchFamily="18" charset="0"/>
                            </a:rPr>
                            <m:t>=1</m:t>
                          </m:r>
                        </m:sub>
                        <m:sup>
                          <m:r>
                            <a:rPr lang="en-US" i="1">
                              <a:solidFill>
                                <a:srgbClr val="000000"/>
                              </a:solidFill>
                              <a:latin typeface="Cambria Math" panose="02040503050406030204" pitchFamily="18" charset="0"/>
                            </a:rPr>
                            <m:t>𝑡</m:t>
                          </m:r>
                        </m:sup>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𝜃</m:t>
                              </m:r>
                            </m:e>
                            <m:sub>
                              <m:r>
                                <a:rPr lang="en-US" i="1">
                                  <a:solidFill>
                                    <a:srgbClr val="000000"/>
                                  </a:solidFill>
                                  <a:latin typeface="Cambria Math" panose="02040503050406030204" pitchFamily="18" charset="0"/>
                                </a:rPr>
                                <m:t>𝑡𝑗</m:t>
                              </m:r>
                            </m:sub>
                          </m:sSub>
                          <m:d>
                            <m:dPr>
                              <m:ctrlPr>
                                <a:rPr lang="en-US" i="1">
                                  <a:solidFill>
                                    <a:srgbClr val="000000"/>
                                  </a:solidFill>
                                  <a:latin typeface="Cambria Math" panose="02040503050406030204" pitchFamily="18" charset="0"/>
                                </a:rPr>
                              </m:ctrlPr>
                            </m:dPr>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𝑥</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𝑗</m:t>
                                  </m:r>
                                </m:sub>
                              </m:sSub>
                              <m:r>
                                <a:rPr lang="en-US" i="1">
                                  <a:solidFill>
                                    <a:srgbClr val="000000"/>
                                  </a:solidFill>
                                  <a:latin typeface="Cambria Math" panose="02040503050406030204" pitchFamily="18" charset="0"/>
                                </a:rPr>
                                <m:t>−</m:t>
                              </m:r>
                              <m:sSubSup>
                                <m:sSubSupPr>
                                  <m:ctrlPr>
                                    <a:rPr lang="en-US" i="1">
                                      <a:solidFill>
                                        <a:srgbClr val="000000"/>
                                      </a:solidFill>
                                      <a:latin typeface="Cambria Math" panose="02040503050406030204" pitchFamily="18" charset="0"/>
                                    </a:rPr>
                                  </m:ctrlPr>
                                </m:sSubSupPr>
                                <m:e>
                                  <m:r>
                                    <a:rPr lang="en-US" i="1">
                                      <a:solidFill>
                                        <a:srgbClr val="000000"/>
                                      </a:solidFill>
                                      <a:latin typeface="Cambria Math" panose="02040503050406030204" pitchFamily="18" charset="0"/>
                                    </a:rPr>
                                    <m:t>𝑥</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𝑗</m:t>
                                  </m:r>
                                </m:sub>
                                <m:sup>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bSup>
                            </m:e>
                          </m:d>
                        </m:e>
                      </m:nary>
                      <m:r>
                        <a:rPr lang="en-US">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t</m:t>
                      </m:r>
                      <m:r>
                        <a:rPr lang="en-US">
                          <a:solidFill>
                            <a:srgbClr val="000000"/>
                          </a:solidFill>
                          <a:latin typeface="Cambria Math" panose="02040503050406030204" pitchFamily="18" charset="0"/>
                        </a:rPr>
                        <m:t>=1,2,…</m:t>
                      </m:r>
                    </m:oMath>
                  </m:oMathPara>
                </a14:m>
                <a:endParaRPr lang="en-US" dirty="0">
                  <a:solidFill>
                    <a:srgbClr val="000000"/>
                  </a:solidFill>
                </a:endParaRPr>
              </a:p>
              <a:p>
                <a:pPr marL="114300" lvl="0" indent="0">
                  <a:buClr>
                    <a:srgbClr val="000000"/>
                  </a:buClr>
                  <a:buNone/>
                </a:pPr>
                <a14:m>
                  <m:oMathPara xmlns:m="http://schemas.openxmlformats.org/officeDocument/2006/math">
                    <m:oMathParaPr>
                      <m:jc m:val="centerGroup"/>
                    </m:oMathParaPr>
                    <m:oMath xmlns:m="http://schemas.openxmlformats.org/officeDocument/2006/math">
                      <m:sSubSup>
                        <m:sSubSupPr>
                          <m:ctrlPr>
                            <a:rPr lang="en-US" i="1">
                              <a:solidFill>
                                <a:srgbClr val="000000"/>
                              </a:solidFill>
                              <a:latin typeface="Cambria Math" panose="02040503050406030204" pitchFamily="18" charset="0"/>
                            </a:rPr>
                          </m:ctrlPr>
                        </m:sSubSup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b>
                        <m:sup>
                          <m:r>
                            <a:rPr lang="en-US" i="1">
                              <a:solidFill>
                                <a:srgbClr val="000000"/>
                              </a:solidFill>
                              <a:latin typeface="Cambria Math" panose="02040503050406030204" pitchFamily="18" charset="0"/>
                            </a:rPr>
                            <m:t>𝑡</m:t>
                          </m:r>
                        </m:sup>
                      </m:sSubSup>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𝛾</m:t>
                      </m:r>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0</m:t>
                          </m:r>
                        </m:e>
                      </m:d>
                      <m:r>
                        <a:rPr lang="en-US" i="1">
                          <a:solidFill>
                            <a:srgbClr val="000000"/>
                          </a:solidFill>
                          <a:latin typeface="Cambria Math" panose="02040503050406030204" pitchFamily="18" charset="0"/>
                        </a:rPr>
                        <m:t>−</m:t>
                      </m:r>
                      <m:nary>
                        <m:naryPr>
                          <m:chr m:val="∑"/>
                          <m:ctrlPr>
                            <a:rPr lang="en-US" i="1">
                              <a:solidFill>
                                <a:srgbClr val="000000"/>
                              </a:solidFill>
                              <a:latin typeface="Cambria Math" panose="02040503050406030204" pitchFamily="18" charset="0"/>
                            </a:rPr>
                          </m:ctrlPr>
                        </m:naryPr>
                        <m:sub>
                          <m:r>
                            <m:rPr>
                              <m:brk m:alnAt="23"/>
                            </m:rPr>
                            <a:rPr lang="en-US" i="1">
                              <a:solidFill>
                                <a:srgbClr val="000000"/>
                              </a:solidFill>
                              <a:latin typeface="Cambria Math" panose="02040503050406030204" pitchFamily="18" charset="0"/>
                            </a:rPr>
                            <m:t>𝑗</m:t>
                          </m:r>
                          <m:r>
                            <a:rPr lang="en-US" i="1">
                              <a:solidFill>
                                <a:srgbClr val="000000"/>
                              </a:solidFill>
                              <a:latin typeface="Cambria Math" panose="02040503050406030204" pitchFamily="18" charset="0"/>
                            </a:rPr>
                            <m:t>=0</m:t>
                          </m:r>
                        </m:sub>
                        <m:sup>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sup>
                        <m:e>
                          <m:sSubSup>
                            <m:sSubSupPr>
                              <m:ctrlPr>
                                <a:rPr lang="en-US" i="1">
                                  <a:solidFill>
                                    <a:srgbClr val="000000"/>
                                  </a:solidFill>
                                  <a:latin typeface="Cambria Math" panose="02040503050406030204" pitchFamily="18" charset="0"/>
                                </a:rPr>
                              </m:ctrlPr>
                            </m:sSubSupPr>
                            <m:e>
                              <m:r>
                                <a:rPr lang="en-US" i="1">
                                  <a:solidFill>
                                    <a:srgbClr val="000000"/>
                                  </a:solidFill>
                                  <a:latin typeface="Cambria Math" panose="02040503050406030204" pitchFamily="18" charset="0"/>
                                </a:rPr>
                                <m:t>𝜃</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b>
                            <m:sup>
                              <m:r>
                                <a:rPr lang="en-US" i="1">
                                  <a:solidFill>
                                    <a:srgbClr val="000000"/>
                                  </a:solidFill>
                                  <a:latin typeface="Cambria Math" panose="02040503050406030204" pitchFamily="18" charset="0"/>
                                </a:rPr>
                                <m:t>2</m:t>
                              </m:r>
                            </m:sup>
                          </m:sSubSup>
                          <m:sSubSup>
                            <m:sSubSupPr>
                              <m:ctrlPr>
                                <a:rPr lang="en-US" i="1">
                                  <a:solidFill>
                                    <a:srgbClr val="000000"/>
                                  </a:solidFill>
                                  <a:latin typeface="Cambria Math" panose="02040503050406030204" pitchFamily="18" charset="0"/>
                                </a:rPr>
                              </m:ctrlPr>
                            </m:sSubSup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𝑗</m:t>
                              </m:r>
                              <m:r>
                                <a:rPr lang="en-US" i="1">
                                  <a:solidFill>
                                    <a:srgbClr val="000000"/>
                                  </a:solidFill>
                                  <a:latin typeface="Cambria Math" panose="02040503050406030204" pitchFamily="18" charset="0"/>
                                </a:rPr>
                                <m:t>+1</m:t>
                              </m:r>
                            </m:sub>
                            <m:sup>
                              <m:r>
                                <a:rPr lang="en-US" i="1">
                                  <a:solidFill>
                                    <a:srgbClr val="000000"/>
                                  </a:solidFill>
                                  <a:latin typeface="Cambria Math" panose="02040503050406030204" pitchFamily="18" charset="0"/>
                                </a:rPr>
                                <m:t>𝑗</m:t>
                              </m:r>
                            </m:sup>
                          </m:sSubSup>
                        </m:e>
                      </m:nary>
                      <m:r>
                        <a:rPr lang="en-US" i="1">
                          <a:solidFill>
                            <a:srgbClr val="000000"/>
                          </a:solidFill>
                          <a:latin typeface="Cambria Math" panose="02040503050406030204" pitchFamily="18" charset="0"/>
                        </a:rPr>
                        <m:t>,</m:t>
                      </m:r>
                      <m:r>
                        <a:rPr lang="en-US">
                          <a:solidFill>
                            <a:srgbClr val="000000"/>
                          </a:solidFill>
                          <a:latin typeface="Cambria Math" panose="02040503050406030204" pitchFamily="18" charset="0"/>
                        </a:rPr>
                        <m:t>  </m:t>
                      </m:r>
                      <m:r>
                        <m:rPr>
                          <m:sty m:val="p"/>
                        </m:rPr>
                        <a:rPr lang="en-US">
                          <a:solidFill>
                            <a:srgbClr val="000000"/>
                          </a:solidFill>
                          <a:latin typeface="Cambria Math" panose="02040503050406030204" pitchFamily="18" charset="0"/>
                        </a:rPr>
                        <m:t>t</m:t>
                      </m:r>
                      <m:r>
                        <a:rPr lang="en-US">
                          <a:solidFill>
                            <a:srgbClr val="000000"/>
                          </a:solidFill>
                          <a:latin typeface="Cambria Math" panose="02040503050406030204" pitchFamily="18" charset="0"/>
                        </a:rPr>
                        <m:t>=1,2,…</m:t>
                      </m:r>
                    </m:oMath>
                  </m:oMathPara>
                </a14:m>
                <a:endParaRPr lang="en-US" dirty="0">
                  <a:solidFill>
                    <a:srgbClr val="000000"/>
                  </a:solidFill>
                </a:endParaRPr>
              </a:p>
              <a:p>
                <a:pPr marL="114300" lvl="0" indent="0">
                  <a:buClr>
                    <a:srgbClr val="000000"/>
                  </a:buClr>
                  <a:buNone/>
                </a:pPr>
                <a:r>
                  <a:rPr lang="en-US" dirty="0">
                    <a:solidFill>
                      <a:srgbClr val="000000"/>
                    </a:solidFill>
                  </a:rPr>
                  <a:t>where, for </a:t>
                </a:r>
                <a14:m>
                  <m:oMath xmlns:m="http://schemas.openxmlformats.org/officeDocument/2006/math">
                    <m:r>
                      <a:rPr lang="en-US" i="1">
                        <a:solidFill>
                          <a:srgbClr val="000000"/>
                        </a:solidFill>
                        <a:latin typeface="Cambria Math" panose="02040503050406030204" pitchFamily="18" charset="0"/>
                      </a:rPr>
                      <m:t>𝑗</m:t>
                    </m:r>
                    <m:r>
                      <a:rPr lang="en-US" i="1">
                        <a:solidFill>
                          <a:srgbClr val="000000"/>
                        </a:solidFill>
                        <a:latin typeface="Cambria Math" panose="02040503050406030204" pitchFamily="18" charset="0"/>
                      </a:rPr>
                      <m:t>=0,1,…</m:t>
                    </m:r>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−1,</m:t>
                    </m:r>
                  </m:oMath>
                </a14:m>
                <a:endParaRPr lang="en-US" dirty="0">
                  <a:solidFill>
                    <a:srgbClr val="000000"/>
                  </a:solidFill>
                </a:endParaRPr>
              </a:p>
              <a:p>
                <a:pPr marL="114300" lvl="0" indent="0">
                  <a:buClr>
                    <a:srgbClr val="000000"/>
                  </a:buClr>
                  <a:buNone/>
                </a:pPr>
                <a14:m>
                  <m:oMathPara xmlns:m="http://schemas.openxmlformats.org/officeDocument/2006/math">
                    <m:oMathParaPr>
                      <m:jc m:val="centerGroup"/>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𝜃</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b>
                      </m:sSub>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𝛾</m:t>
                              </m:r>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e>
                              </m:d>
                              <m:r>
                                <a:rPr lang="en-US" i="1">
                                  <a:solidFill>
                                    <a:srgbClr val="000000"/>
                                  </a:solidFill>
                                  <a:latin typeface="Cambria Math" panose="02040503050406030204" pitchFamily="18" charset="0"/>
                                </a:rPr>
                                <m:t>−</m:t>
                              </m:r>
                              <m:nary>
                                <m:naryPr>
                                  <m:chr m:val="∑"/>
                                  <m:ctrlPr>
                                    <a:rPr lang="en-US" i="1">
                                      <a:solidFill>
                                        <a:srgbClr val="000000"/>
                                      </a:solidFill>
                                      <a:latin typeface="Cambria Math" panose="02040503050406030204" pitchFamily="18" charset="0"/>
                                    </a:rPr>
                                  </m:ctrlPr>
                                </m:naryPr>
                                <m:sub>
                                  <m:r>
                                    <m:rPr>
                                      <m:brk m:alnAt="23"/>
                                    </m:rPr>
                                    <a:rPr lang="en-US" i="1">
                                      <a:solidFill>
                                        <a:srgbClr val="000000"/>
                                      </a:solidFill>
                                      <a:latin typeface="Cambria Math" panose="02040503050406030204" pitchFamily="18" charset="0"/>
                                    </a:rPr>
                                    <m:t>𝑘</m:t>
                                  </m:r>
                                  <m:r>
                                    <a:rPr lang="en-US" i="1">
                                      <a:solidFill>
                                        <a:srgbClr val="000000"/>
                                      </a:solidFill>
                                      <a:latin typeface="Cambria Math" panose="02040503050406030204" pitchFamily="18" charset="0"/>
                                    </a:rPr>
                                    <m:t>=0</m:t>
                                  </m:r>
                                </m:sub>
                                <m:sup>
                                  <m:r>
                                    <a:rPr lang="en-US" i="1">
                                      <a:solidFill>
                                        <a:srgbClr val="000000"/>
                                      </a:solidFill>
                                      <a:latin typeface="Cambria Math" panose="02040503050406030204" pitchFamily="18" charset="0"/>
                                    </a:rPr>
                                    <m:t>𝑗</m:t>
                                  </m:r>
                                  <m:r>
                                    <a:rPr lang="en-US" i="1">
                                      <a:solidFill>
                                        <a:srgbClr val="000000"/>
                                      </a:solidFill>
                                      <a:latin typeface="Cambria Math" panose="02040503050406030204" pitchFamily="18" charset="0"/>
                                    </a:rPr>
                                    <m:t>−1</m:t>
                                  </m:r>
                                </m:sup>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𝜃</m:t>
                                      </m:r>
                                    </m:e>
                                    <m:sub>
                                      <m:r>
                                        <a:rPr lang="en-US" i="1">
                                          <a:solidFill>
                                            <a:srgbClr val="000000"/>
                                          </a:solidFill>
                                          <a:latin typeface="Cambria Math" panose="02040503050406030204" pitchFamily="18" charset="0"/>
                                        </a:rPr>
                                        <m:t>𝑗</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𝑘</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𝜃</m:t>
                                      </m:r>
                                    </m:e>
                                    <m:sub>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𝑘</m:t>
                                      </m:r>
                                    </m:sub>
                                  </m:sSub>
                                  <m:sSubSup>
                                    <m:sSubSupPr>
                                      <m:ctrlPr>
                                        <a:rPr lang="en-US" i="1">
                                          <a:solidFill>
                                            <a:srgbClr val="000000"/>
                                          </a:solidFill>
                                          <a:latin typeface="Cambria Math" panose="02040503050406030204" pitchFamily="18" charset="0"/>
                                        </a:rPr>
                                      </m:ctrlPr>
                                    </m:sSubSup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𝑘</m:t>
                                      </m:r>
                                      <m:r>
                                        <a:rPr lang="en-US" i="1">
                                          <a:solidFill>
                                            <a:srgbClr val="000000"/>
                                          </a:solidFill>
                                          <a:latin typeface="Cambria Math" panose="02040503050406030204" pitchFamily="18" charset="0"/>
                                        </a:rPr>
                                        <m:t>+1</m:t>
                                      </m:r>
                                    </m:sub>
                                    <m:sup>
                                      <m:r>
                                        <a:rPr lang="en-US" i="1">
                                          <a:solidFill>
                                            <a:srgbClr val="000000"/>
                                          </a:solidFill>
                                          <a:latin typeface="Cambria Math" panose="02040503050406030204" pitchFamily="18" charset="0"/>
                                        </a:rPr>
                                        <m:t>𝑘</m:t>
                                      </m:r>
                                    </m:sup>
                                  </m:sSubSup>
                                </m:e>
                              </m:nary>
                            </m:e>
                          </m:d>
                        </m:num>
                        <m:den>
                          <m:sSubSup>
                            <m:sSubSupPr>
                              <m:ctrlPr>
                                <a:rPr lang="en-US" i="1">
                                  <a:solidFill>
                                    <a:srgbClr val="000000"/>
                                  </a:solidFill>
                                  <a:latin typeface="Cambria Math" panose="02040503050406030204" pitchFamily="18" charset="0"/>
                                </a:rPr>
                              </m:ctrlPr>
                            </m:sSubSup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𝑗</m:t>
                              </m:r>
                              <m:r>
                                <a:rPr lang="en-US" i="1">
                                  <a:solidFill>
                                    <a:srgbClr val="000000"/>
                                  </a:solidFill>
                                  <a:latin typeface="Cambria Math" panose="02040503050406030204" pitchFamily="18" charset="0"/>
                                </a:rPr>
                                <m:t>+1</m:t>
                              </m:r>
                            </m:sub>
                            <m:sup>
                              <m:r>
                                <a:rPr lang="en-US" i="1">
                                  <a:solidFill>
                                    <a:srgbClr val="000000"/>
                                  </a:solidFill>
                                  <a:latin typeface="Cambria Math" panose="02040503050406030204" pitchFamily="18" charset="0"/>
                                </a:rPr>
                                <m:t>𝑗</m:t>
                              </m:r>
                            </m:sup>
                          </m:sSubSup>
                        </m:den>
                      </m:f>
                    </m:oMath>
                  </m:oMathPara>
                </a14:m>
                <a:endParaRPr lang="en-US" i="1" dirty="0">
                  <a:solidFill>
                    <a:srgbClr val="002060"/>
                  </a:solidFill>
                  <a:latin typeface="Cambria Math" panose="02040503050406030204" pitchFamily="18" charset="0"/>
                </a:endParaRPr>
              </a:p>
              <a:p>
                <a:r>
                  <a:rPr lang="en-US" dirty="0">
                    <a:solidFill>
                      <a:schemeClr val="tx1"/>
                    </a:solidFill>
                  </a:rPr>
                  <a:t>Find one-step-ahead forecast</a:t>
                </a:r>
                <a:r>
                  <a:rPr lang="en-CA" dirty="0"/>
                  <a:t>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2+1</m:t>
                        </m:r>
                      </m:sub>
                      <m:sup>
                        <m:r>
                          <a:rPr lang="en-US" b="0" i="1" smtClean="0">
                            <a:latin typeface="Cambria Math" panose="02040503050406030204" pitchFamily="18" charset="0"/>
                          </a:rPr>
                          <m:t>2</m:t>
                        </m:r>
                      </m:sup>
                    </m:sSubSup>
                  </m:oMath>
                </a14:m>
                <a:r>
                  <a:rPr lang="en-CA" dirty="0"/>
                  <a:t> if it is known that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=1,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CA" b="0" i="1" smtClean="0">
                        <a:latin typeface="Cambria Math" panose="02040503050406030204" pitchFamily="18" charset="0"/>
                      </a:rPr>
                      <m:t>2</m:t>
                    </m:r>
                    <m:r>
                      <a:rPr lang="en-US" b="0" i="1" smtClean="0">
                        <a:latin typeface="Cambria Math" panose="02040503050406030204" pitchFamily="18" charset="0"/>
                      </a:rPr>
                      <m:t>,  </m:t>
                    </m:r>
                    <m:r>
                      <a:rPr lang="en-US" b="0" i="1" smtClean="0">
                        <a:latin typeface="Cambria Math" panose="02040503050406030204" pitchFamily="18" charset="0"/>
                      </a:rPr>
                      <m:t>𝛾</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=2,  </m:t>
                    </m:r>
                    <m:r>
                      <a:rPr lang="en-US" b="0" i="1" smtClean="0">
                        <a:latin typeface="Cambria Math" panose="02040503050406030204" pitchFamily="18" charset="0"/>
                      </a:rPr>
                      <m:t>𝛾</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=−1,  </m:t>
                    </m:r>
                    <m:r>
                      <a:rPr lang="en-US" b="0" i="1" smtClean="0">
                        <a:latin typeface="Cambria Math" panose="02040503050406030204" pitchFamily="18" charset="0"/>
                      </a:rPr>
                      <m:t>𝛾</m:t>
                    </m:r>
                    <m:d>
                      <m:dPr>
                        <m:ctrlPr>
                          <a:rPr lang="en-US" b="0" i="1" smtClean="0">
                            <a:latin typeface="Cambria Math" panose="02040503050406030204" pitchFamily="18" charset="0"/>
                          </a:rPr>
                        </m:ctrlPr>
                      </m:dPr>
                      <m:e>
                        <m:r>
                          <a:rPr lang="en-US" b="0" i="1" smtClean="0">
                            <a:latin typeface="Cambria Math" panose="02040503050406030204" pitchFamily="18" charset="0"/>
                          </a:rPr>
                          <m:t>2</m:t>
                        </m:r>
                      </m:e>
                    </m:d>
                    <m:r>
                      <a:rPr lang="en-US" b="0" i="1" smtClean="0">
                        <a:latin typeface="Cambria Math" panose="02040503050406030204" pitchFamily="18" charset="0"/>
                      </a:rPr>
                      <m:t>=1/2.</m:t>
                    </m:r>
                  </m:oMath>
                </a14:m>
                <a:endParaRPr lang="en-CA" dirty="0"/>
              </a:p>
              <a:p>
                <a:r>
                  <a:rPr lang="en-CA" dirty="0"/>
                  <a:t>Find </a:t>
                </a:r>
                <a:r>
                  <a:rPr lang="en-US" dirty="0"/>
                  <a:t>the mean square one-step-ahead prediction error </a:t>
                </a:r>
                <a14:m>
                  <m:oMath xmlns:m="http://schemas.openxmlformats.org/officeDocument/2006/math">
                    <m:sSubSup>
                      <m:sSubSupPr>
                        <m:ctrlPr>
                          <a:rPr lang="en-US" i="1">
                            <a:latin typeface="Cambria Math" panose="02040503050406030204" pitchFamily="18" charset="0"/>
                          </a:rPr>
                        </m:ctrlPr>
                      </m:sSubSupPr>
                      <m:e>
                        <m:r>
                          <a:rPr lang="en-US" b="0" i="1" smtClean="0">
                            <a:latin typeface="Cambria Math" panose="02040503050406030204" pitchFamily="18" charset="0"/>
                          </a:rPr>
                          <m:t>𝑃</m:t>
                        </m:r>
                      </m:e>
                      <m:sub>
                        <m:r>
                          <a:rPr lang="en-US" i="1">
                            <a:latin typeface="Cambria Math" panose="02040503050406030204" pitchFamily="18" charset="0"/>
                          </a:rPr>
                          <m:t>2+1</m:t>
                        </m:r>
                      </m:sub>
                      <m:sup>
                        <m:r>
                          <a:rPr lang="en-US" i="1">
                            <a:latin typeface="Cambria Math" panose="02040503050406030204" pitchFamily="18" charset="0"/>
                          </a:rPr>
                          <m:t>2</m:t>
                        </m:r>
                      </m:sup>
                    </m:sSubSup>
                  </m:oMath>
                </a14:m>
                <a:r>
                  <a:rPr lang="en-CA" dirty="0"/>
                  <a:t> </a:t>
                </a:r>
                <a:endParaRPr lang="en-US" dirty="0"/>
              </a:p>
              <a:p>
                <a:pPr marL="114300" indent="0">
                  <a:buNone/>
                </a:pPr>
                <a:br>
                  <a:rPr lang="en-US" dirty="0"/>
                </a:br>
                <a:endParaRPr lang="en-CA" dirty="0"/>
              </a:p>
            </p:txBody>
          </p:sp>
        </mc:Choice>
        <mc:Fallback xmlns="">
          <p:sp>
            <p:nvSpPr>
              <p:cNvPr id="4" name="Text Placeholder 3">
                <a:extLst>
                  <a:ext uri="{FF2B5EF4-FFF2-40B4-BE49-F238E27FC236}">
                    <a16:creationId xmlns:a16="http://schemas.microsoft.com/office/drawing/2014/main" id="{B55D5992-F914-4DDD-A629-5380C16D69B7}"/>
                  </a:ext>
                </a:extLst>
              </p:cNvPr>
              <p:cNvSpPr>
                <a:spLocks noGrp="1" noRot="1" noChangeAspect="1" noMove="1" noResize="1" noEditPoints="1" noAdjustHandles="1" noChangeArrowheads="1" noChangeShapeType="1" noTextEdit="1"/>
              </p:cNvSpPr>
              <p:nvPr>
                <p:ph type="body" idx="2"/>
              </p:nvPr>
            </p:nvSpPr>
            <p:spPr>
              <a:xfrm>
                <a:off x="189471" y="1079928"/>
                <a:ext cx="11813060" cy="5641545"/>
              </a:xfrm>
              <a:blipFill>
                <a:blip r:embed="rId2"/>
                <a:stretch>
                  <a:fillRect/>
                </a:stretch>
              </a:blipFill>
            </p:spPr>
            <p:txBody>
              <a:bodyPr/>
              <a:lstStyle/>
              <a:p>
                <a:r>
                  <a:rPr lang="en-CA">
                    <a:noFill/>
                  </a:rPr>
                  <a:t> </a:t>
                </a:r>
              </a:p>
            </p:txBody>
          </p:sp>
        </mc:Fallback>
      </mc:AlternateContent>
      <p:sp>
        <p:nvSpPr>
          <p:cNvPr id="7" name="Slide Number Placeholder 6">
            <a:extLst>
              <a:ext uri="{FF2B5EF4-FFF2-40B4-BE49-F238E27FC236}">
                <a16:creationId xmlns:a16="http://schemas.microsoft.com/office/drawing/2014/main" id="{E8DBC34A-7C0B-411B-B0C0-543C7690AF2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80</a:t>
            </a:fld>
            <a:endParaRPr lang="en-US"/>
          </a:p>
        </p:txBody>
      </p:sp>
    </p:spTree>
    <p:extLst>
      <p:ext uri="{BB962C8B-B14F-4D97-AF65-F5344CB8AC3E}">
        <p14:creationId xmlns:p14="http://schemas.microsoft.com/office/powerpoint/2010/main" val="19112054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63551-8F58-4BD3-9A87-A5EECD03E518}"/>
              </a:ext>
            </a:extLst>
          </p:cNvPr>
          <p:cNvSpPr>
            <a:spLocks noGrp="1"/>
          </p:cNvSpPr>
          <p:nvPr>
            <p:ph type="title"/>
          </p:nvPr>
        </p:nvSpPr>
        <p:spPr>
          <a:xfrm>
            <a:off x="189471" y="136526"/>
            <a:ext cx="11813060" cy="835540"/>
          </a:xfrm>
        </p:spPr>
        <p:txBody>
          <a:bodyPr>
            <a:normAutofit/>
          </a:bodyPr>
          <a:lstStyle/>
          <a:p>
            <a:pPr algn="ctr"/>
            <a:r>
              <a:rPr lang="en-US" dirty="0">
                <a:solidFill>
                  <a:srgbClr val="0070C0"/>
                </a:solidFill>
              </a:rPr>
              <a:t>Final’s practice</a:t>
            </a:r>
            <a:r>
              <a:rPr lang="en-CA" sz="4400" dirty="0">
                <a:solidFill>
                  <a:srgbClr val="0070C0"/>
                </a:solidFill>
              </a:rPr>
              <a:t>. </a:t>
            </a:r>
            <a:r>
              <a:rPr lang="en-CA" dirty="0">
                <a:solidFill>
                  <a:srgbClr val="0070C0"/>
                </a:solidFill>
              </a:rPr>
              <a:t>F</a:t>
            </a:r>
            <a:r>
              <a:rPr lang="en-CA" sz="4400" dirty="0">
                <a:solidFill>
                  <a:srgbClr val="0070C0"/>
                </a:solidFill>
              </a:rPr>
              <a:t>orecasting. R.</a:t>
            </a:r>
            <a:endParaRPr lang="en-US" dirty="0"/>
          </a:p>
        </p:txBody>
      </p:sp>
      <p:sp>
        <p:nvSpPr>
          <p:cNvPr id="4" name="Text Placeholder 3">
            <a:extLst>
              <a:ext uri="{FF2B5EF4-FFF2-40B4-BE49-F238E27FC236}">
                <a16:creationId xmlns:a16="http://schemas.microsoft.com/office/drawing/2014/main" id="{B55D5992-F914-4DDD-A629-5380C16D69B7}"/>
              </a:ext>
            </a:extLst>
          </p:cNvPr>
          <p:cNvSpPr>
            <a:spLocks noGrp="1"/>
          </p:cNvSpPr>
          <p:nvPr>
            <p:ph type="body" idx="2"/>
          </p:nvPr>
        </p:nvSpPr>
        <p:spPr>
          <a:xfrm>
            <a:off x="189471" y="1079928"/>
            <a:ext cx="11813060" cy="5641545"/>
          </a:xfrm>
        </p:spPr>
        <p:txBody>
          <a:bodyPr>
            <a:normAutofit/>
          </a:bodyPr>
          <a:lstStyle/>
          <a:p>
            <a:pPr marL="0" marR="0" indent="0">
              <a:spcBef>
                <a:spcPts val="0"/>
              </a:spcBef>
              <a:spcAft>
                <a:spcPts val="0"/>
              </a:spcAft>
              <a:buNone/>
            </a:pPr>
            <a:r>
              <a:rPr lang="en-US" sz="2000" dirty="0">
                <a:effectLst/>
                <a:latin typeface="Times New Roman" panose="02020603050405020304" pitchFamily="18" charset="0"/>
              </a:rPr>
              <a:t>The following code simulates the series and fits the model.</a:t>
            </a:r>
          </a:p>
          <a:p>
            <a:pPr marL="0" marR="0" indent="0">
              <a:spcBef>
                <a:spcPts val="0"/>
              </a:spcBef>
              <a:spcAft>
                <a:spcPts val="0"/>
              </a:spcAft>
              <a:buNone/>
            </a:pPr>
            <a:endParaRPr lang="en-US" sz="2000" dirty="0">
              <a:effectLst/>
              <a:latin typeface="Times New Roman" panose="02020603050405020304" pitchFamily="18" charset="0"/>
            </a:endParaRPr>
          </a:p>
          <a:p>
            <a:pPr marL="0" marR="0" indent="0">
              <a:spcBef>
                <a:spcPts val="0"/>
              </a:spcBef>
              <a:spcAft>
                <a:spcPts val="0"/>
              </a:spcAft>
              <a:buNone/>
            </a:pPr>
            <a:r>
              <a:rPr lang="en-US" sz="2000" dirty="0">
                <a:solidFill>
                  <a:srgbClr val="2F0BE3"/>
                </a:solidFill>
                <a:effectLst/>
                <a:latin typeface="Consolas" panose="020B0609020204030204" pitchFamily="49" charset="0"/>
              </a:rPr>
              <a:t>p &lt;- 1</a:t>
            </a:r>
          </a:p>
          <a:p>
            <a:pPr marL="0" marR="0" indent="0">
              <a:spcBef>
                <a:spcPts val="0"/>
              </a:spcBef>
              <a:spcAft>
                <a:spcPts val="0"/>
              </a:spcAft>
              <a:buNone/>
            </a:pPr>
            <a:r>
              <a:rPr lang="en-US" sz="2000" dirty="0">
                <a:solidFill>
                  <a:srgbClr val="2F0BE3"/>
                </a:solidFill>
                <a:effectLst/>
                <a:latin typeface="Consolas" panose="020B0609020204030204" pitchFamily="49" charset="0"/>
              </a:rPr>
              <a:t>d &lt;- 0</a:t>
            </a:r>
          </a:p>
          <a:p>
            <a:pPr marL="0" marR="0" indent="0">
              <a:spcBef>
                <a:spcPts val="0"/>
              </a:spcBef>
              <a:spcAft>
                <a:spcPts val="0"/>
              </a:spcAft>
              <a:buNone/>
            </a:pPr>
            <a:r>
              <a:rPr lang="en-US" sz="2000" dirty="0">
                <a:solidFill>
                  <a:srgbClr val="2F0BE3"/>
                </a:solidFill>
                <a:effectLst/>
                <a:latin typeface="Consolas" panose="020B0609020204030204" pitchFamily="49" charset="0"/>
              </a:rPr>
              <a:t>q &lt;- 1</a:t>
            </a:r>
          </a:p>
          <a:p>
            <a:pPr marL="0" marR="0" indent="0">
              <a:spcBef>
                <a:spcPts val="0"/>
              </a:spcBef>
              <a:spcAft>
                <a:spcPts val="0"/>
              </a:spcAft>
              <a:buNone/>
            </a:pPr>
            <a:r>
              <a:rPr lang="en-US" sz="2000" dirty="0">
                <a:solidFill>
                  <a:srgbClr val="2F0BE3"/>
                </a:solidFill>
                <a:effectLst/>
                <a:latin typeface="Consolas" panose="020B0609020204030204" pitchFamily="49" charset="0"/>
              </a:rPr>
              <a:t>theta &lt;- 1</a:t>
            </a:r>
          </a:p>
          <a:p>
            <a:pPr marL="0" marR="0" indent="0">
              <a:spcBef>
                <a:spcPts val="0"/>
              </a:spcBef>
              <a:spcAft>
                <a:spcPts val="0"/>
              </a:spcAft>
              <a:buNone/>
            </a:pPr>
            <a:r>
              <a:rPr lang="en-US" sz="2000" dirty="0">
                <a:solidFill>
                  <a:srgbClr val="2F0BE3"/>
                </a:solidFill>
                <a:effectLst/>
                <a:latin typeface="Consolas" panose="020B0609020204030204" pitchFamily="49" charset="0"/>
              </a:rPr>
              <a:t>phi &lt;- .8</a:t>
            </a:r>
          </a:p>
          <a:p>
            <a:pPr marL="0" marR="0" indent="0">
              <a:spcBef>
                <a:spcPts val="0"/>
              </a:spcBef>
              <a:spcAft>
                <a:spcPts val="0"/>
              </a:spcAft>
              <a:buNone/>
            </a:pPr>
            <a:r>
              <a:rPr lang="en-CA" sz="2000" dirty="0">
                <a:solidFill>
                  <a:srgbClr val="2F0BE3"/>
                </a:solidFill>
                <a:effectLst/>
                <a:latin typeface="Consolas" panose="020B0609020204030204" pitchFamily="49" charset="0"/>
              </a:rPr>
              <a:t>x &lt;- </a:t>
            </a:r>
            <a:r>
              <a:rPr lang="en-CA" sz="2000" dirty="0" err="1">
                <a:solidFill>
                  <a:srgbClr val="2F0BE3"/>
                </a:solidFill>
                <a:effectLst/>
                <a:latin typeface="Consolas" panose="020B0609020204030204" pitchFamily="49" charset="0"/>
              </a:rPr>
              <a:t>arima.sim</a:t>
            </a:r>
            <a:r>
              <a:rPr lang="en-CA" sz="2000" dirty="0">
                <a:solidFill>
                  <a:srgbClr val="2F0BE3"/>
                </a:solidFill>
                <a:effectLst/>
                <a:latin typeface="Consolas" panose="020B0609020204030204" pitchFamily="49" charset="0"/>
              </a:rPr>
              <a:t>(list(order = c(p, d, q), </a:t>
            </a:r>
            <a:r>
              <a:rPr lang="en-CA" sz="2000" dirty="0" err="1">
                <a:solidFill>
                  <a:srgbClr val="2F0BE3"/>
                </a:solidFill>
                <a:effectLst/>
                <a:latin typeface="Consolas" panose="020B0609020204030204" pitchFamily="49" charset="0"/>
              </a:rPr>
              <a:t>ar</a:t>
            </a:r>
            <a:r>
              <a:rPr lang="en-CA" sz="2000" dirty="0">
                <a:solidFill>
                  <a:srgbClr val="2F0BE3"/>
                </a:solidFill>
                <a:effectLst/>
                <a:latin typeface="Consolas" panose="020B0609020204030204" pitchFamily="49" charset="0"/>
              </a:rPr>
              <a:t> = phi, ma = theta), n = 100)</a:t>
            </a:r>
          </a:p>
          <a:p>
            <a:pPr marL="0" marR="0" indent="0">
              <a:spcBef>
                <a:spcPts val="0"/>
              </a:spcBef>
              <a:spcAft>
                <a:spcPts val="0"/>
              </a:spcAft>
              <a:buNone/>
            </a:pPr>
            <a:r>
              <a:rPr lang="en-CA" sz="2000" dirty="0" err="1">
                <a:solidFill>
                  <a:srgbClr val="2F0BE3"/>
                </a:solidFill>
                <a:effectLst/>
                <a:latin typeface="Consolas" panose="020B0609020204030204" pitchFamily="49" charset="0"/>
              </a:rPr>
              <a:t>arma_fit</a:t>
            </a:r>
            <a:r>
              <a:rPr lang="en-CA" sz="2000" dirty="0">
                <a:solidFill>
                  <a:srgbClr val="2F0BE3"/>
                </a:solidFill>
                <a:effectLst/>
                <a:latin typeface="Consolas" panose="020B0609020204030204" pitchFamily="49" charset="0"/>
              </a:rPr>
              <a:t> &lt;- </a:t>
            </a:r>
            <a:r>
              <a:rPr lang="en-CA" sz="2000" dirty="0" err="1">
                <a:solidFill>
                  <a:srgbClr val="2F0BE3"/>
                </a:solidFill>
                <a:effectLst/>
                <a:latin typeface="Consolas" panose="020B0609020204030204" pitchFamily="49" charset="0"/>
              </a:rPr>
              <a:t>arima</a:t>
            </a:r>
            <a:r>
              <a:rPr lang="en-CA" sz="2000" dirty="0">
                <a:solidFill>
                  <a:srgbClr val="2F0BE3"/>
                </a:solidFill>
                <a:effectLst/>
                <a:latin typeface="Consolas" panose="020B0609020204030204" pitchFamily="49" charset="0"/>
              </a:rPr>
              <a:t>(</a:t>
            </a:r>
            <a:r>
              <a:rPr lang="en-US" sz="2000" dirty="0">
                <a:solidFill>
                  <a:srgbClr val="2F0BE3"/>
                </a:solidFill>
                <a:effectLst/>
                <a:latin typeface="Consolas" panose="020B0609020204030204" pitchFamily="49" charset="0"/>
              </a:rPr>
              <a:t>x, order = c(p, d, q))</a:t>
            </a:r>
          </a:p>
          <a:p>
            <a:pPr marL="0" marR="0" indent="0">
              <a:spcBef>
                <a:spcPts val="0"/>
              </a:spcBef>
              <a:spcAft>
                <a:spcPts val="0"/>
              </a:spcAft>
              <a:buNone/>
            </a:pPr>
            <a:endParaRPr lang="en-US" sz="2000" dirty="0">
              <a:effectLst/>
              <a:latin typeface="Times New Roman" panose="02020603050405020304" pitchFamily="18" charset="0"/>
            </a:endParaRPr>
          </a:p>
          <a:p>
            <a:pPr marL="0" marR="0" indent="0">
              <a:spcBef>
                <a:spcPts val="0"/>
              </a:spcBef>
              <a:spcAft>
                <a:spcPts val="0"/>
              </a:spcAft>
              <a:buNone/>
            </a:pPr>
            <a:r>
              <a:rPr lang="en-US" sz="2000" dirty="0">
                <a:effectLst/>
                <a:latin typeface="Times New Roman" panose="02020603050405020304" pitchFamily="18" charset="0"/>
              </a:rPr>
              <a:t>Based on your fit, how to forecast 5 future values of this process?</a:t>
            </a:r>
          </a:p>
          <a:p>
            <a:pPr marL="0" marR="0" indent="0">
              <a:spcBef>
                <a:spcPts val="0"/>
              </a:spcBef>
              <a:spcAft>
                <a:spcPts val="0"/>
              </a:spcAft>
              <a:buNone/>
            </a:pPr>
            <a:endParaRPr lang="en-US" sz="2000" dirty="0">
              <a:effectLst/>
              <a:latin typeface="Times New Roman" panose="02020603050405020304" pitchFamily="18" charset="0"/>
            </a:endParaRPr>
          </a:p>
          <a:p>
            <a:pPr marL="342900" marR="0">
              <a:spcBef>
                <a:spcPts val="0"/>
              </a:spcBef>
              <a:spcAft>
                <a:spcPts val="0"/>
              </a:spcAft>
              <a:buFont typeface="+mj-lt"/>
              <a:buAutoNum type="alphaLcParenR"/>
            </a:pPr>
            <a:r>
              <a:rPr lang="en-US" sz="2000" dirty="0">
                <a:solidFill>
                  <a:srgbClr val="2F0BE3"/>
                </a:solidFill>
                <a:effectLst/>
                <a:latin typeface="Consolas" panose="020B0609020204030204" pitchFamily="49" charset="0"/>
              </a:rPr>
              <a:t>predict(</a:t>
            </a:r>
            <a:r>
              <a:rPr lang="en-US" sz="2000" dirty="0" err="1">
                <a:solidFill>
                  <a:srgbClr val="2F0BE3"/>
                </a:solidFill>
                <a:effectLst/>
                <a:latin typeface="Consolas" panose="020B0609020204030204" pitchFamily="49" charset="0"/>
              </a:rPr>
              <a:t>arma_fit</a:t>
            </a:r>
            <a:r>
              <a:rPr lang="en-US" sz="2000" dirty="0">
                <a:solidFill>
                  <a:srgbClr val="2F0BE3"/>
                </a:solidFill>
                <a:effectLst/>
                <a:latin typeface="Consolas" panose="020B0609020204030204" pitchFamily="49" charset="0"/>
              </a:rPr>
              <a:t>, </a:t>
            </a:r>
            <a:r>
              <a:rPr lang="en-US" sz="2000" dirty="0" err="1">
                <a:solidFill>
                  <a:srgbClr val="2F0BE3"/>
                </a:solidFill>
                <a:effectLst/>
                <a:latin typeface="Consolas" panose="020B0609020204030204" pitchFamily="49" charset="0"/>
              </a:rPr>
              <a:t>n.ahead</a:t>
            </a:r>
            <a:r>
              <a:rPr lang="en-US" sz="2000" dirty="0">
                <a:solidFill>
                  <a:srgbClr val="2F0BE3"/>
                </a:solidFill>
                <a:effectLst/>
                <a:latin typeface="Consolas" panose="020B0609020204030204" pitchFamily="49" charset="0"/>
              </a:rPr>
              <a:t> = 5)</a:t>
            </a:r>
          </a:p>
          <a:p>
            <a:pPr marL="342900" marR="0">
              <a:spcBef>
                <a:spcPts val="0"/>
              </a:spcBef>
              <a:spcAft>
                <a:spcPts val="0"/>
              </a:spcAft>
              <a:buFont typeface="+mj-lt"/>
              <a:buAutoNum type="alphaLcParenR"/>
            </a:pPr>
            <a:r>
              <a:rPr lang="en-US" sz="2000" dirty="0">
                <a:solidFill>
                  <a:srgbClr val="2F0BE3"/>
                </a:solidFill>
                <a:effectLst/>
                <a:latin typeface="Consolas" panose="020B0609020204030204" pitchFamily="49" charset="0"/>
              </a:rPr>
              <a:t>forecast(</a:t>
            </a:r>
            <a:r>
              <a:rPr lang="en-US" sz="2000" dirty="0" err="1">
                <a:solidFill>
                  <a:srgbClr val="2F0BE3"/>
                </a:solidFill>
                <a:effectLst/>
                <a:latin typeface="Consolas" panose="020B0609020204030204" pitchFamily="49" charset="0"/>
              </a:rPr>
              <a:t>arma_fit</a:t>
            </a:r>
            <a:r>
              <a:rPr lang="en-US" sz="2000" dirty="0">
                <a:solidFill>
                  <a:srgbClr val="2F0BE3"/>
                </a:solidFill>
                <a:effectLst/>
                <a:latin typeface="Consolas" panose="020B0609020204030204" pitchFamily="49" charset="0"/>
              </a:rPr>
              <a:t>, </a:t>
            </a:r>
            <a:r>
              <a:rPr lang="en-US" sz="2000" dirty="0" err="1">
                <a:solidFill>
                  <a:srgbClr val="2F0BE3"/>
                </a:solidFill>
                <a:effectLst/>
                <a:latin typeface="Consolas" panose="020B0609020204030204" pitchFamily="49" charset="0"/>
              </a:rPr>
              <a:t>n.future</a:t>
            </a:r>
            <a:r>
              <a:rPr lang="en-US" sz="2000" dirty="0">
                <a:solidFill>
                  <a:srgbClr val="2F0BE3"/>
                </a:solidFill>
                <a:effectLst/>
                <a:latin typeface="Consolas" panose="020B0609020204030204" pitchFamily="49" charset="0"/>
              </a:rPr>
              <a:t> = 5)</a:t>
            </a:r>
          </a:p>
          <a:p>
            <a:pPr marL="342900" marR="0">
              <a:spcBef>
                <a:spcPts val="0"/>
              </a:spcBef>
              <a:spcAft>
                <a:spcPts val="0"/>
              </a:spcAft>
              <a:buFont typeface="+mj-lt"/>
              <a:buAutoNum type="alphaLcParenR"/>
            </a:pPr>
            <a:r>
              <a:rPr lang="en-CA" sz="2000" dirty="0">
                <a:solidFill>
                  <a:srgbClr val="2F0BE3"/>
                </a:solidFill>
                <a:effectLst/>
                <a:latin typeface="Consolas" panose="020B0609020204030204" pitchFamily="49" charset="0"/>
              </a:rPr>
              <a:t>predict(</a:t>
            </a:r>
            <a:r>
              <a:rPr lang="en-CA" sz="2000" dirty="0" err="1">
                <a:solidFill>
                  <a:srgbClr val="2F0BE3"/>
                </a:solidFill>
                <a:effectLst/>
                <a:latin typeface="Consolas" panose="020B0609020204030204" pitchFamily="49" charset="0"/>
              </a:rPr>
              <a:t>arma_fit</a:t>
            </a:r>
            <a:r>
              <a:rPr lang="en-CA" sz="2000" dirty="0">
                <a:solidFill>
                  <a:srgbClr val="2F0BE3"/>
                </a:solidFill>
                <a:effectLst/>
                <a:latin typeface="Consolas" panose="020B0609020204030204" pitchFamily="49" charset="0"/>
              </a:rPr>
              <a:t>, h = 5)</a:t>
            </a:r>
          </a:p>
          <a:p>
            <a:pPr marL="342900" marR="0">
              <a:spcBef>
                <a:spcPts val="0"/>
              </a:spcBef>
              <a:spcAft>
                <a:spcPts val="0"/>
              </a:spcAft>
              <a:buFont typeface="+mj-lt"/>
              <a:buAutoNum type="alphaLcParenR"/>
            </a:pPr>
            <a:r>
              <a:rPr lang="en-US" sz="2000" dirty="0" err="1">
                <a:solidFill>
                  <a:srgbClr val="2F0BE3"/>
                </a:solidFill>
                <a:effectLst/>
                <a:latin typeface="Consolas" panose="020B0609020204030204" pitchFamily="49" charset="0"/>
              </a:rPr>
              <a:t>predict.arima</a:t>
            </a:r>
            <a:r>
              <a:rPr lang="en-US" sz="2000" dirty="0">
                <a:solidFill>
                  <a:srgbClr val="2F0BE3"/>
                </a:solidFill>
                <a:effectLst/>
                <a:latin typeface="Consolas" panose="020B0609020204030204" pitchFamily="49" charset="0"/>
              </a:rPr>
              <a:t>(</a:t>
            </a:r>
            <a:r>
              <a:rPr lang="en-CA" sz="2000" dirty="0" err="1">
                <a:solidFill>
                  <a:srgbClr val="2F0BE3"/>
                </a:solidFill>
                <a:effectLst/>
                <a:latin typeface="Consolas" panose="020B0609020204030204" pitchFamily="49" charset="0"/>
              </a:rPr>
              <a:t>arma_fit</a:t>
            </a:r>
            <a:r>
              <a:rPr lang="en-US" sz="2000" dirty="0">
                <a:solidFill>
                  <a:srgbClr val="2F0BE3"/>
                </a:solidFill>
                <a:effectLst/>
                <a:latin typeface="Consolas" panose="020B0609020204030204" pitchFamily="49" charset="0"/>
              </a:rPr>
              <a:t>, </a:t>
            </a:r>
            <a:r>
              <a:rPr lang="en-US" sz="2000" dirty="0" err="1">
                <a:solidFill>
                  <a:srgbClr val="2F0BE3"/>
                </a:solidFill>
                <a:effectLst/>
                <a:latin typeface="Consolas" panose="020B0609020204030204" pitchFamily="49" charset="0"/>
              </a:rPr>
              <a:t>n.ahead</a:t>
            </a:r>
            <a:r>
              <a:rPr lang="en-US" sz="2000" dirty="0">
                <a:solidFill>
                  <a:srgbClr val="2F0BE3"/>
                </a:solidFill>
                <a:effectLst/>
                <a:latin typeface="Consolas" panose="020B0609020204030204" pitchFamily="49" charset="0"/>
              </a:rPr>
              <a:t> = 5)</a:t>
            </a:r>
          </a:p>
        </p:txBody>
      </p:sp>
      <p:sp>
        <p:nvSpPr>
          <p:cNvPr id="7" name="Slide Number Placeholder 6">
            <a:extLst>
              <a:ext uri="{FF2B5EF4-FFF2-40B4-BE49-F238E27FC236}">
                <a16:creationId xmlns:a16="http://schemas.microsoft.com/office/drawing/2014/main" id="{E8DBC34A-7C0B-411B-B0C0-543C7690AF2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81</a:t>
            </a:fld>
            <a:endParaRPr lang="en-US"/>
          </a:p>
        </p:txBody>
      </p:sp>
    </p:spTree>
    <p:extLst>
      <p:ext uri="{BB962C8B-B14F-4D97-AF65-F5344CB8AC3E}">
        <p14:creationId xmlns:p14="http://schemas.microsoft.com/office/powerpoint/2010/main" val="41205711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63551-8F58-4BD3-9A87-A5EECD03E518}"/>
              </a:ext>
            </a:extLst>
          </p:cNvPr>
          <p:cNvSpPr>
            <a:spLocks noGrp="1"/>
          </p:cNvSpPr>
          <p:nvPr>
            <p:ph type="title"/>
          </p:nvPr>
        </p:nvSpPr>
        <p:spPr>
          <a:xfrm>
            <a:off x="189471" y="136526"/>
            <a:ext cx="11813060" cy="835540"/>
          </a:xfrm>
        </p:spPr>
        <p:txBody>
          <a:bodyPr>
            <a:normAutofit/>
          </a:bodyPr>
          <a:lstStyle/>
          <a:p>
            <a:pPr algn="ctr"/>
            <a:r>
              <a:rPr lang="en-US" dirty="0">
                <a:solidFill>
                  <a:srgbClr val="0070C0"/>
                </a:solidFill>
              </a:rPr>
              <a:t>Final’s practice</a:t>
            </a:r>
            <a:r>
              <a:rPr lang="en-CA" sz="4400" dirty="0">
                <a:solidFill>
                  <a:srgbClr val="0070C0"/>
                </a:solidFill>
              </a:rPr>
              <a:t>. </a:t>
            </a:r>
            <a:r>
              <a:rPr lang="en-CA" dirty="0">
                <a:solidFill>
                  <a:srgbClr val="0070C0"/>
                </a:solidFill>
              </a:rPr>
              <a:t>F</a:t>
            </a:r>
            <a:r>
              <a:rPr lang="en-CA" sz="4400" dirty="0">
                <a:solidFill>
                  <a:srgbClr val="0070C0"/>
                </a:solidFill>
              </a:rPr>
              <a:t>orecasting. R</a:t>
            </a:r>
            <a:endParaRPr lang="en-US" dirty="0"/>
          </a:p>
        </p:txBody>
      </p:sp>
      <p:sp>
        <p:nvSpPr>
          <p:cNvPr id="4" name="Text Placeholder 3">
            <a:extLst>
              <a:ext uri="{FF2B5EF4-FFF2-40B4-BE49-F238E27FC236}">
                <a16:creationId xmlns:a16="http://schemas.microsoft.com/office/drawing/2014/main" id="{B55D5992-F914-4DDD-A629-5380C16D69B7}"/>
              </a:ext>
            </a:extLst>
          </p:cNvPr>
          <p:cNvSpPr>
            <a:spLocks noGrp="1"/>
          </p:cNvSpPr>
          <p:nvPr>
            <p:ph type="body" idx="2"/>
          </p:nvPr>
        </p:nvSpPr>
        <p:spPr>
          <a:xfrm>
            <a:off x="189471" y="1079928"/>
            <a:ext cx="11813060" cy="5641545"/>
          </a:xfrm>
        </p:spPr>
        <p:txBody>
          <a:bodyPr>
            <a:normAutofit/>
          </a:bodyPr>
          <a:lstStyle/>
          <a:p>
            <a:pPr marL="0" marR="0" indent="0">
              <a:spcBef>
                <a:spcPts val="0"/>
              </a:spcBef>
              <a:spcAft>
                <a:spcPts val="0"/>
              </a:spcAft>
              <a:buNone/>
            </a:pPr>
            <a:r>
              <a:rPr lang="en-US" sz="1800" dirty="0">
                <a:effectLst/>
                <a:latin typeface="Times New Roman" panose="02020603050405020304" pitchFamily="18" charset="0"/>
              </a:rPr>
              <a:t>The following code simulates the series and fits the model.</a:t>
            </a:r>
          </a:p>
          <a:p>
            <a:pPr marL="0" marR="0" indent="0">
              <a:spcBef>
                <a:spcPts val="0"/>
              </a:spcBef>
              <a:spcAft>
                <a:spcPts val="0"/>
              </a:spcAft>
              <a:buNone/>
            </a:pPr>
            <a:endParaRPr lang="en-US" sz="1800" dirty="0">
              <a:effectLst/>
              <a:latin typeface="Times New Roman" panose="02020603050405020304" pitchFamily="18" charset="0"/>
            </a:endParaRPr>
          </a:p>
          <a:p>
            <a:pPr marL="0" marR="0" indent="0">
              <a:spcBef>
                <a:spcPts val="0"/>
              </a:spcBef>
              <a:spcAft>
                <a:spcPts val="0"/>
              </a:spcAft>
              <a:buNone/>
            </a:pPr>
            <a:r>
              <a:rPr lang="en-US" sz="1800" dirty="0">
                <a:solidFill>
                  <a:srgbClr val="2F0BE3"/>
                </a:solidFill>
                <a:effectLst/>
                <a:latin typeface="Consolas" panose="020B0609020204030204" pitchFamily="49" charset="0"/>
              </a:rPr>
              <a:t>p &lt;- 1</a:t>
            </a:r>
          </a:p>
          <a:p>
            <a:pPr marL="0" marR="0" indent="0">
              <a:spcBef>
                <a:spcPts val="0"/>
              </a:spcBef>
              <a:spcAft>
                <a:spcPts val="0"/>
              </a:spcAft>
              <a:buNone/>
            </a:pPr>
            <a:r>
              <a:rPr lang="en-US" sz="1800" dirty="0">
                <a:solidFill>
                  <a:srgbClr val="2F0BE3"/>
                </a:solidFill>
                <a:effectLst/>
                <a:latin typeface="Consolas" panose="020B0609020204030204" pitchFamily="49" charset="0"/>
              </a:rPr>
              <a:t>d &lt;- 0</a:t>
            </a:r>
          </a:p>
          <a:p>
            <a:pPr marL="0" marR="0" indent="0">
              <a:spcBef>
                <a:spcPts val="0"/>
              </a:spcBef>
              <a:spcAft>
                <a:spcPts val="0"/>
              </a:spcAft>
              <a:buNone/>
            </a:pPr>
            <a:r>
              <a:rPr lang="en-US" sz="1800" dirty="0">
                <a:solidFill>
                  <a:srgbClr val="2F0BE3"/>
                </a:solidFill>
                <a:effectLst/>
                <a:latin typeface="Consolas" panose="020B0609020204030204" pitchFamily="49" charset="0"/>
              </a:rPr>
              <a:t>q &lt;- 1</a:t>
            </a:r>
          </a:p>
          <a:p>
            <a:pPr marL="0" marR="0" indent="0">
              <a:spcBef>
                <a:spcPts val="0"/>
              </a:spcBef>
              <a:spcAft>
                <a:spcPts val="0"/>
              </a:spcAft>
              <a:buNone/>
            </a:pPr>
            <a:r>
              <a:rPr lang="en-US" sz="1800" dirty="0">
                <a:solidFill>
                  <a:srgbClr val="2F0BE3"/>
                </a:solidFill>
                <a:effectLst/>
                <a:latin typeface="Consolas" panose="020B0609020204030204" pitchFamily="49" charset="0"/>
              </a:rPr>
              <a:t>theta &lt;- 1</a:t>
            </a:r>
          </a:p>
          <a:p>
            <a:pPr marL="0" marR="0" indent="0">
              <a:spcBef>
                <a:spcPts val="0"/>
              </a:spcBef>
              <a:spcAft>
                <a:spcPts val="0"/>
              </a:spcAft>
              <a:buNone/>
            </a:pPr>
            <a:r>
              <a:rPr lang="en-US" sz="1800" dirty="0">
                <a:solidFill>
                  <a:srgbClr val="2F0BE3"/>
                </a:solidFill>
                <a:effectLst/>
                <a:latin typeface="Consolas" panose="020B0609020204030204" pitchFamily="49" charset="0"/>
              </a:rPr>
              <a:t>phi &lt;- .8</a:t>
            </a:r>
          </a:p>
          <a:p>
            <a:pPr marL="0" marR="0" indent="0">
              <a:spcBef>
                <a:spcPts val="0"/>
              </a:spcBef>
              <a:spcAft>
                <a:spcPts val="0"/>
              </a:spcAft>
              <a:buNone/>
            </a:pPr>
            <a:r>
              <a:rPr lang="en-CA" sz="1800" dirty="0">
                <a:solidFill>
                  <a:srgbClr val="2F0BE3"/>
                </a:solidFill>
                <a:effectLst/>
                <a:latin typeface="Consolas" panose="020B0609020204030204" pitchFamily="49" charset="0"/>
              </a:rPr>
              <a:t>x &lt;- </a:t>
            </a:r>
            <a:r>
              <a:rPr lang="en-CA" sz="1800" dirty="0" err="1">
                <a:solidFill>
                  <a:srgbClr val="2F0BE3"/>
                </a:solidFill>
                <a:effectLst/>
                <a:latin typeface="Consolas" panose="020B0609020204030204" pitchFamily="49" charset="0"/>
              </a:rPr>
              <a:t>arima.sim</a:t>
            </a:r>
            <a:r>
              <a:rPr lang="en-CA" sz="1800" dirty="0">
                <a:solidFill>
                  <a:srgbClr val="2F0BE3"/>
                </a:solidFill>
                <a:effectLst/>
                <a:latin typeface="Consolas" panose="020B0609020204030204" pitchFamily="49" charset="0"/>
              </a:rPr>
              <a:t>(list(order = c(p, d, q), </a:t>
            </a:r>
            <a:r>
              <a:rPr lang="en-CA" sz="1800" dirty="0" err="1">
                <a:solidFill>
                  <a:srgbClr val="2F0BE3"/>
                </a:solidFill>
                <a:effectLst/>
                <a:latin typeface="Consolas" panose="020B0609020204030204" pitchFamily="49" charset="0"/>
              </a:rPr>
              <a:t>ar</a:t>
            </a:r>
            <a:r>
              <a:rPr lang="en-CA" sz="1800" dirty="0">
                <a:solidFill>
                  <a:srgbClr val="2F0BE3"/>
                </a:solidFill>
                <a:effectLst/>
                <a:latin typeface="Consolas" panose="020B0609020204030204" pitchFamily="49" charset="0"/>
              </a:rPr>
              <a:t> = phi, ma = theta), n = 100)</a:t>
            </a:r>
          </a:p>
          <a:p>
            <a:pPr marL="0" marR="0" indent="0">
              <a:spcBef>
                <a:spcPts val="0"/>
              </a:spcBef>
              <a:spcAft>
                <a:spcPts val="0"/>
              </a:spcAft>
              <a:buNone/>
            </a:pPr>
            <a:r>
              <a:rPr lang="en-CA" sz="1800" dirty="0" err="1">
                <a:solidFill>
                  <a:srgbClr val="2F0BE3"/>
                </a:solidFill>
                <a:effectLst/>
                <a:latin typeface="Consolas" panose="020B0609020204030204" pitchFamily="49" charset="0"/>
              </a:rPr>
              <a:t>arma_fit</a:t>
            </a:r>
            <a:r>
              <a:rPr lang="en-CA" sz="1800" dirty="0">
                <a:solidFill>
                  <a:srgbClr val="2F0BE3"/>
                </a:solidFill>
                <a:effectLst/>
                <a:latin typeface="Consolas" panose="020B0609020204030204" pitchFamily="49" charset="0"/>
              </a:rPr>
              <a:t> &lt;- </a:t>
            </a:r>
            <a:r>
              <a:rPr lang="en-CA" sz="1800" dirty="0" err="1">
                <a:solidFill>
                  <a:srgbClr val="2F0BE3"/>
                </a:solidFill>
                <a:effectLst/>
                <a:latin typeface="Consolas" panose="020B0609020204030204" pitchFamily="49" charset="0"/>
              </a:rPr>
              <a:t>arima</a:t>
            </a:r>
            <a:r>
              <a:rPr lang="en-CA" sz="1800" dirty="0">
                <a:solidFill>
                  <a:srgbClr val="2F0BE3"/>
                </a:solidFill>
                <a:effectLst/>
                <a:latin typeface="Consolas" panose="020B0609020204030204" pitchFamily="49" charset="0"/>
              </a:rPr>
              <a:t>(</a:t>
            </a:r>
            <a:r>
              <a:rPr lang="en-US" sz="1800" dirty="0">
                <a:solidFill>
                  <a:srgbClr val="2F0BE3"/>
                </a:solidFill>
                <a:effectLst/>
                <a:latin typeface="Consolas" panose="020B0609020204030204" pitchFamily="49" charset="0"/>
              </a:rPr>
              <a:t>x, order = c(p, d, q))</a:t>
            </a:r>
          </a:p>
          <a:p>
            <a:pPr marL="0" marR="0" indent="0">
              <a:spcBef>
                <a:spcPts val="0"/>
              </a:spcBef>
              <a:spcAft>
                <a:spcPts val="0"/>
              </a:spcAft>
              <a:buNone/>
            </a:pPr>
            <a:r>
              <a:rPr lang="en-US" sz="1800" dirty="0" err="1">
                <a:solidFill>
                  <a:srgbClr val="2F0BE3"/>
                </a:solidFill>
                <a:effectLst/>
                <a:latin typeface="Consolas" panose="020B0609020204030204" pitchFamily="49" charset="0"/>
              </a:rPr>
              <a:t>arma_pred</a:t>
            </a:r>
            <a:r>
              <a:rPr lang="en-US" sz="1800" dirty="0">
                <a:solidFill>
                  <a:srgbClr val="2F0BE3"/>
                </a:solidFill>
                <a:effectLst/>
                <a:latin typeface="Consolas" panose="020B0609020204030204" pitchFamily="49" charset="0"/>
              </a:rPr>
              <a:t> &lt;- predict(</a:t>
            </a:r>
            <a:r>
              <a:rPr lang="en-US" sz="1800" dirty="0" err="1">
                <a:solidFill>
                  <a:srgbClr val="2F0BE3"/>
                </a:solidFill>
                <a:effectLst/>
                <a:latin typeface="Consolas" panose="020B0609020204030204" pitchFamily="49" charset="0"/>
              </a:rPr>
              <a:t>arma_fit</a:t>
            </a:r>
            <a:r>
              <a:rPr lang="en-US" sz="1800" dirty="0">
                <a:solidFill>
                  <a:srgbClr val="2F0BE3"/>
                </a:solidFill>
                <a:effectLst/>
                <a:latin typeface="Consolas" panose="020B0609020204030204" pitchFamily="49" charset="0"/>
              </a:rPr>
              <a:t>, </a:t>
            </a:r>
            <a:r>
              <a:rPr lang="en-US" sz="1800" dirty="0" err="1">
                <a:solidFill>
                  <a:srgbClr val="2F0BE3"/>
                </a:solidFill>
                <a:effectLst/>
                <a:latin typeface="Consolas" panose="020B0609020204030204" pitchFamily="49" charset="0"/>
              </a:rPr>
              <a:t>n.ahead</a:t>
            </a:r>
            <a:r>
              <a:rPr lang="en-US" sz="1800" dirty="0">
                <a:solidFill>
                  <a:srgbClr val="2F0BE3"/>
                </a:solidFill>
                <a:effectLst/>
                <a:latin typeface="Consolas" panose="020B0609020204030204" pitchFamily="49" charset="0"/>
              </a:rPr>
              <a:t> = 1)</a:t>
            </a:r>
          </a:p>
          <a:p>
            <a:pPr marL="0" marR="0" indent="0">
              <a:spcBef>
                <a:spcPts val="0"/>
              </a:spcBef>
              <a:spcAft>
                <a:spcPts val="0"/>
              </a:spcAft>
              <a:buNone/>
            </a:pPr>
            <a:r>
              <a:rPr lang="en-US" sz="1800" dirty="0">
                <a:effectLst/>
                <a:latin typeface="Times New Roman" panose="02020603050405020304" pitchFamily="18" charset="0"/>
              </a:rPr>
              <a:t> </a:t>
            </a:r>
          </a:p>
          <a:p>
            <a:pPr marL="0" marR="0" indent="0">
              <a:spcBef>
                <a:spcPts val="0"/>
              </a:spcBef>
              <a:spcAft>
                <a:spcPts val="0"/>
              </a:spcAft>
              <a:buNone/>
            </a:pPr>
            <a:r>
              <a:rPr lang="en-US" sz="1800" dirty="0">
                <a:latin typeface="Times New Roman" panose="02020603050405020304" pitchFamily="18" charset="0"/>
              </a:rPr>
              <a:t>Choose the right command to compute </a:t>
            </a:r>
            <a:r>
              <a:rPr lang="en-US" sz="1800" dirty="0">
                <a:effectLst/>
                <a:latin typeface="Times New Roman" panose="02020603050405020304" pitchFamily="18" charset="0"/>
              </a:rPr>
              <a:t>upper and lower bound of .95 confidence interval for predicted value</a:t>
            </a:r>
          </a:p>
          <a:p>
            <a:pPr marL="0" marR="0" indent="0">
              <a:spcBef>
                <a:spcPts val="0"/>
              </a:spcBef>
              <a:spcAft>
                <a:spcPts val="0"/>
              </a:spcAft>
              <a:buNone/>
            </a:pPr>
            <a:r>
              <a:rPr lang="en-CA" sz="1800" dirty="0">
                <a:effectLst/>
                <a:latin typeface="Times New Roman" panose="02020603050405020304" pitchFamily="18" charset="0"/>
              </a:rPr>
              <a:t> </a:t>
            </a:r>
          </a:p>
          <a:p>
            <a:pPr marL="342900" marR="0">
              <a:spcBef>
                <a:spcPts val="0"/>
              </a:spcBef>
              <a:spcAft>
                <a:spcPts val="0"/>
              </a:spcAft>
              <a:buFont typeface="+mj-lt"/>
              <a:buAutoNum type="alphaLcParenR"/>
            </a:pPr>
            <a:r>
              <a:rPr lang="en-CA" sz="1600" dirty="0" err="1">
                <a:solidFill>
                  <a:srgbClr val="2F0BE3"/>
                </a:solidFill>
                <a:effectLst/>
                <a:latin typeface="Consolas" panose="020B0609020204030204" pitchFamily="49" charset="0"/>
              </a:rPr>
              <a:t>u_bound</a:t>
            </a:r>
            <a:r>
              <a:rPr lang="en-CA" sz="1600" dirty="0">
                <a:solidFill>
                  <a:srgbClr val="2F0BE3"/>
                </a:solidFill>
                <a:effectLst/>
                <a:latin typeface="Consolas" panose="020B0609020204030204" pitchFamily="49" charset="0"/>
              </a:rPr>
              <a:t> &lt;- </a:t>
            </a:r>
            <a:r>
              <a:rPr lang="en-CA" sz="1600" dirty="0" err="1">
                <a:solidFill>
                  <a:srgbClr val="2F0BE3"/>
                </a:solidFill>
                <a:effectLst/>
                <a:latin typeface="Consolas" panose="020B0609020204030204" pitchFamily="49" charset="0"/>
              </a:rPr>
              <a:t>arma_</a:t>
            </a:r>
            <a:r>
              <a:rPr lang="en-CA" sz="1600" dirty="0" err="1">
                <a:solidFill>
                  <a:srgbClr val="2F0BE3"/>
                </a:solidFill>
                <a:latin typeface="Consolas" panose="020B0609020204030204" pitchFamily="49" charset="0"/>
              </a:rPr>
              <a:t>pred</a:t>
            </a:r>
            <a:r>
              <a:rPr lang="en-CA" sz="1600" dirty="0" err="1">
                <a:solidFill>
                  <a:srgbClr val="2F0BE3"/>
                </a:solidFill>
                <a:effectLst/>
                <a:latin typeface="Consolas" panose="020B0609020204030204" pitchFamily="49" charset="0"/>
              </a:rPr>
              <a:t>$pred</a:t>
            </a:r>
            <a:r>
              <a:rPr lang="en-CA" sz="1600" dirty="0">
                <a:solidFill>
                  <a:srgbClr val="2F0BE3"/>
                </a:solidFill>
                <a:effectLst/>
                <a:latin typeface="Consolas" panose="020B0609020204030204" pitchFamily="49" charset="0"/>
              </a:rPr>
              <a:t> + </a:t>
            </a:r>
            <a:r>
              <a:rPr lang="en-CA" sz="1600" dirty="0" err="1">
                <a:solidFill>
                  <a:srgbClr val="2F0BE3"/>
                </a:solidFill>
                <a:effectLst/>
                <a:latin typeface="Consolas" panose="020B0609020204030204" pitchFamily="49" charset="0"/>
              </a:rPr>
              <a:t>arma_</a:t>
            </a:r>
            <a:r>
              <a:rPr lang="en-CA" sz="1600" dirty="0" err="1">
                <a:solidFill>
                  <a:srgbClr val="2F0BE3"/>
                </a:solidFill>
                <a:latin typeface="Consolas" panose="020B0609020204030204" pitchFamily="49" charset="0"/>
              </a:rPr>
              <a:t>pred</a:t>
            </a:r>
            <a:r>
              <a:rPr lang="en-CA" sz="1600" dirty="0" err="1">
                <a:solidFill>
                  <a:srgbClr val="2F0BE3"/>
                </a:solidFill>
                <a:effectLst/>
                <a:latin typeface="Consolas" panose="020B0609020204030204" pitchFamily="49" charset="0"/>
              </a:rPr>
              <a:t>$se</a:t>
            </a:r>
            <a:r>
              <a:rPr lang="en-CA" sz="1600" dirty="0">
                <a:solidFill>
                  <a:srgbClr val="2F0BE3"/>
                </a:solidFill>
                <a:effectLst/>
                <a:latin typeface="Consolas" panose="020B0609020204030204" pitchFamily="49" charset="0"/>
              </a:rPr>
              <a:t>; </a:t>
            </a:r>
            <a:r>
              <a:rPr lang="en-CA" sz="1600" dirty="0" err="1">
                <a:solidFill>
                  <a:srgbClr val="2F0BE3"/>
                </a:solidFill>
                <a:effectLst/>
                <a:latin typeface="Consolas" panose="020B0609020204030204" pitchFamily="49" charset="0"/>
              </a:rPr>
              <a:t>l_bound</a:t>
            </a:r>
            <a:r>
              <a:rPr lang="en-CA" sz="1600" dirty="0">
                <a:solidFill>
                  <a:srgbClr val="2F0BE3"/>
                </a:solidFill>
                <a:effectLst/>
                <a:latin typeface="Consolas" panose="020B0609020204030204" pitchFamily="49" charset="0"/>
              </a:rPr>
              <a:t> &lt;- </a:t>
            </a:r>
            <a:r>
              <a:rPr lang="en-CA" sz="1600" dirty="0" err="1">
                <a:solidFill>
                  <a:srgbClr val="2F0BE3"/>
                </a:solidFill>
                <a:effectLst/>
                <a:latin typeface="Consolas" panose="020B0609020204030204" pitchFamily="49" charset="0"/>
              </a:rPr>
              <a:t>arma_</a:t>
            </a:r>
            <a:r>
              <a:rPr lang="en-CA" sz="1600" dirty="0" err="1">
                <a:solidFill>
                  <a:srgbClr val="2F0BE3"/>
                </a:solidFill>
                <a:latin typeface="Consolas" panose="020B0609020204030204" pitchFamily="49" charset="0"/>
              </a:rPr>
              <a:t>pred</a:t>
            </a:r>
            <a:r>
              <a:rPr lang="en-CA" sz="1600" dirty="0" err="1">
                <a:solidFill>
                  <a:srgbClr val="2F0BE3"/>
                </a:solidFill>
                <a:effectLst/>
                <a:latin typeface="Consolas" panose="020B0609020204030204" pitchFamily="49" charset="0"/>
              </a:rPr>
              <a:t>$pred</a:t>
            </a:r>
            <a:r>
              <a:rPr lang="en-CA" sz="1600" dirty="0">
                <a:solidFill>
                  <a:srgbClr val="2F0BE3"/>
                </a:solidFill>
                <a:effectLst/>
                <a:latin typeface="Consolas" panose="020B0609020204030204" pitchFamily="49" charset="0"/>
              </a:rPr>
              <a:t> - </a:t>
            </a:r>
            <a:r>
              <a:rPr lang="en-CA" sz="1600" dirty="0" err="1">
                <a:solidFill>
                  <a:srgbClr val="2F0BE3"/>
                </a:solidFill>
                <a:effectLst/>
                <a:latin typeface="Consolas" panose="020B0609020204030204" pitchFamily="49" charset="0"/>
              </a:rPr>
              <a:t>arma_</a:t>
            </a:r>
            <a:r>
              <a:rPr lang="en-CA" sz="1600" dirty="0" err="1">
                <a:solidFill>
                  <a:srgbClr val="2F0BE3"/>
                </a:solidFill>
                <a:latin typeface="Consolas" panose="020B0609020204030204" pitchFamily="49" charset="0"/>
              </a:rPr>
              <a:t>pred</a:t>
            </a:r>
            <a:r>
              <a:rPr lang="en-CA" sz="1600" dirty="0" err="1">
                <a:solidFill>
                  <a:srgbClr val="2F0BE3"/>
                </a:solidFill>
                <a:effectLst/>
                <a:latin typeface="Consolas" panose="020B0609020204030204" pitchFamily="49" charset="0"/>
              </a:rPr>
              <a:t>$se</a:t>
            </a:r>
            <a:endParaRPr lang="en-CA" sz="1600" dirty="0">
              <a:solidFill>
                <a:srgbClr val="2F0BE3"/>
              </a:solidFill>
              <a:latin typeface="Consolas" panose="020B0609020204030204" pitchFamily="49" charset="0"/>
            </a:endParaRPr>
          </a:p>
          <a:p>
            <a:pPr marL="342900" marR="0">
              <a:spcBef>
                <a:spcPts val="0"/>
              </a:spcBef>
              <a:spcAft>
                <a:spcPts val="0"/>
              </a:spcAft>
              <a:buFont typeface="+mj-lt"/>
              <a:buAutoNum type="alphaLcParenR"/>
            </a:pPr>
            <a:r>
              <a:rPr lang="en-CA" sz="1600" dirty="0" err="1">
                <a:solidFill>
                  <a:srgbClr val="2F0BE3"/>
                </a:solidFill>
                <a:effectLst/>
                <a:latin typeface="Consolas" panose="020B0609020204030204" pitchFamily="49" charset="0"/>
              </a:rPr>
              <a:t>u_bound</a:t>
            </a:r>
            <a:r>
              <a:rPr lang="en-CA" sz="1600" dirty="0">
                <a:solidFill>
                  <a:srgbClr val="2F0BE3"/>
                </a:solidFill>
                <a:effectLst/>
                <a:latin typeface="Consolas" panose="020B0609020204030204" pitchFamily="49" charset="0"/>
              </a:rPr>
              <a:t> &lt;- </a:t>
            </a:r>
            <a:r>
              <a:rPr lang="en-CA" sz="1600" dirty="0" err="1">
                <a:solidFill>
                  <a:srgbClr val="2F0BE3"/>
                </a:solidFill>
                <a:effectLst/>
                <a:latin typeface="Consolas" panose="020B0609020204030204" pitchFamily="49" charset="0"/>
              </a:rPr>
              <a:t>arma_</a:t>
            </a:r>
            <a:r>
              <a:rPr lang="en-CA" sz="1600" dirty="0" err="1">
                <a:solidFill>
                  <a:srgbClr val="2F0BE3"/>
                </a:solidFill>
                <a:latin typeface="Consolas" panose="020B0609020204030204" pitchFamily="49" charset="0"/>
              </a:rPr>
              <a:t>pred</a:t>
            </a:r>
            <a:r>
              <a:rPr lang="en-CA" sz="1600" dirty="0" err="1">
                <a:solidFill>
                  <a:srgbClr val="2F0BE3"/>
                </a:solidFill>
                <a:effectLst/>
                <a:latin typeface="Consolas" panose="020B0609020204030204" pitchFamily="49" charset="0"/>
              </a:rPr>
              <a:t>$pred</a:t>
            </a:r>
            <a:r>
              <a:rPr lang="en-CA" sz="1600" dirty="0">
                <a:solidFill>
                  <a:srgbClr val="2F0BE3"/>
                </a:solidFill>
                <a:effectLst/>
                <a:latin typeface="Consolas" panose="020B0609020204030204" pitchFamily="49" charset="0"/>
              </a:rPr>
              <a:t> + </a:t>
            </a:r>
            <a:r>
              <a:rPr lang="en-CA" sz="1600" dirty="0" err="1">
                <a:solidFill>
                  <a:srgbClr val="2F0BE3"/>
                </a:solidFill>
                <a:effectLst/>
                <a:latin typeface="Consolas" panose="020B0609020204030204" pitchFamily="49" charset="0"/>
              </a:rPr>
              <a:t>arma_</a:t>
            </a:r>
            <a:r>
              <a:rPr lang="en-CA" sz="1600" dirty="0" err="1">
                <a:solidFill>
                  <a:srgbClr val="2F0BE3"/>
                </a:solidFill>
                <a:latin typeface="Consolas" panose="020B0609020204030204" pitchFamily="49" charset="0"/>
              </a:rPr>
              <a:t>pred</a:t>
            </a:r>
            <a:r>
              <a:rPr lang="en-CA" sz="1600" dirty="0" err="1">
                <a:solidFill>
                  <a:srgbClr val="2F0BE3"/>
                </a:solidFill>
                <a:effectLst/>
                <a:latin typeface="Consolas" panose="020B0609020204030204" pitchFamily="49" charset="0"/>
              </a:rPr>
              <a:t>$std</a:t>
            </a:r>
            <a:r>
              <a:rPr lang="en-CA" sz="1600" dirty="0">
                <a:solidFill>
                  <a:srgbClr val="2F0BE3"/>
                </a:solidFill>
                <a:effectLst/>
                <a:latin typeface="Consolas" panose="020B0609020204030204" pitchFamily="49" charset="0"/>
              </a:rPr>
              <a:t>; </a:t>
            </a:r>
            <a:r>
              <a:rPr lang="en-CA" sz="1600" dirty="0" err="1">
                <a:solidFill>
                  <a:srgbClr val="2F0BE3"/>
                </a:solidFill>
                <a:effectLst/>
                <a:latin typeface="Consolas" panose="020B0609020204030204" pitchFamily="49" charset="0"/>
              </a:rPr>
              <a:t>l_bound</a:t>
            </a:r>
            <a:r>
              <a:rPr lang="en-CA" sz="1600" dirty="0">
                <a:solidFill>
                  <a:srgbClr val="2F0BE3"/>
                </a:solidFill>
                <a:effectLst/>
                <a:latin typeface="Consolas" panose="020B0609020204030204" pitchFamily="49" charset="0"/>
              </a:rPr>
              <a:t> &lt;- </a:t>
            </a:r>
            <a:r>
              <a:rPr lang="en-CA" sz="1600" dirty="0" err="1">
                <a:solidFill>
                  <a:srgbClr val="2F0BE3"/>
                </a:solidFill>
                <a:effectLst/>
                <a:latin typeface="Consolas" panose="020B0609020204030204" pitchFamily="49" charset="0"/>
              </a:rPr>
              <a:t>arma_</a:t>
            </a:r>
            <a:r>
              <a:rPr lang="en-CA" sz="1600" dirty="0" err="1">
                <a:solidFill>
                  <a:srgbClr val="2F0BE3"/>
                </a:solidFill>
                <a:latin typeface="Consolas" panose="020B0609020204030204" pitchFamily="49" charset="0"/>
              </a:rPr>
              <a:t>pred</a:t>
            </a:r>
            <a:r>
              <a:rPr lang="en-CA" sz="1600" dirty="0" err="1">
                <a:solidFill>
                  <a:srgbClr val="2F0BE3"/>
                </a:solidFill>
                <a:effectLst/>
                <a:latin typeface="Consolas" panose="020B0609020204030204" pitchFamily="49" charset="0"/>
              </a:rPr>
              <a:t>$pred</a:t>
            </a:r>
            <a:r>
              <a:rPr lang="en-CA" sz="1600" dirty="0">
                <a:solidFill>
                  <a:srgbClr val="2F0BE3"/>
                </a:solidFill>
                <a:effectLst/>
                <a:latin typeface="Consolas" panose="020B0609020204030204" pitchFamily="49" charset="0"/>
              </a:rPr>
              <a:t> - </a:t>
            </a:r>
            <a:r>
              <a:rPr lang="en-CA" sz="1600" dirty="0" err="1">
                <a:solidFill>
                  <a:srgbClr val="2F0BE3"/>
                </a:solidFill>
                <a:effectLst/>
                <a:latin typeface="Consolas" panose="020B0609020204030204" pitchFamily="49" charset="0"/>
              </a:rPr>
              <a:t>arma_</a:t>
            </a:r>
            <a:r>
              <a:rPr lang="en-CA" sz="1600" dirty="0" err="1">
                <a:solidFill>
                  <a:srgbClr val="2F0BE3"/>
                </a:solidFill>
                <a:latin typeface="Consolas" panose="020B0609020204030204" pitchFamily="49" charset="0"/>
              </a:rPr>
              <a:t>pred</a:t>
            </a:r>
            <a:r>
              <a:rPr lang="en-CA" sz="1600" dirty="0" err="1">
                <a:solidFill>
                  <a:srgbClr val="2F0BE3"/>
                </a:solidFill>
                <a:effectLst/>
                <a:latin typeface="Consolas" panose="020B0609020204030204" pitchFamily="49" charset="0"/>
              </a:rPr>
              <a:t>$std</a:t>
            </a:r>
            <a:endParaRPr lang="en-CA" sz="1600" dirty="0">
              <a:solidFill>
                <a:srgbClr val="2F0BE3"/>
              </a:solidFill>
              <a:latin typeface="Consolas" panose="020B0609020204030204" pitchFamily="49" charset="0"/>
            </a:endParaRPr>
          </a:p>
          <a:p>
            <a:pPr marL="342900" marR="0">
              <a:spcBef>
                <a:spcPts val="0"/>
              </a:spcBef>
              <a:spcAft>
                <a:spcPts val="0"/>
              </a:spcAft>
              <a:buFont typeface="+mj-lt"/>
              <a:buAutoNum type="alphaLcParenR"/>
            </a:pPr>
            <a:r>
              <a:rPr lang="en-CA" sz="1600" dirty="0" err="1">
                <a:solidFill>
                  <a:srgbClr val="2F0BE3"/>
                </a:solidFill>
                <a:effectLst/>
                <a:latin typeface="Consolas" panose="020B0609020204030204" pitchFamily="49" charset="0"/>
              </a:rPr>
              <a:t>u_bound</a:t>
            </a:r>
            <a:r>
              <a:rPr lang="en-CA" sz="1600" dirty="0">
                <a:solidFill>
                  <a:srgbClr val="2F0BE3"/>
                </a:solidFill>
                <a:effectLst/>
                <a:latin typeface="Consolas" panose="020B0609020204030204" pitchFamily="49" charset="0"/>
              </a:rPr>
              <a:t> &lt;- </a:t>
            </a:r>
            <a:r>
              <a:rPr lang="en-CA" sz="1600" dirty="0" err="1">
                <a:solidFill>
                  <a:srgbClr val="2F0BE3"/>
                </a:solidFill>
                <a:effectLst/>
                <a:latin typeface="Consolas" panose="020B0609020204030204" pitchFamily="49" charset="0"/>
              </a:rPr>
              <a:t>arma_</a:t>
            </a:r>
            <a:r>
              <a:rPr lang="en-CA" sz="1600" dirty="0" err="1">
                <a:solidFill>
                  <a:srgbClr val="2F0BE3"/>
                </a:solidFill>
                <a:latin typeface="Consolas" panose="020B0609020204030204" pitchFamily="49" charset="0"/>
              </a:rPr>
              <a:t>pred</a:t>
            </a:r>
            <a:r>
              <a:rPr lang="en-CA" sz="1600" dirty="0" err="1">
                <a:solidFill>
                  <a:srgbClr val="2F0BE3"/>
                </a:solidFill>
                <a:effectLst/>
                <a:latin typeface="Consolas" panose="020B0609020204030204" pitchFamily="49" charset="0"/>
              </a:rPr>
              <a:t>$pred</a:t>
            </a:r>
            <a:r>
              <a:rPr lang="en-CA" sz="1600" dirty="0">
                <a:solidFill>
                  <a:srgbClr val="2F0BE3"/>
                </a:solidFill>
                <a:effectLst/>
                <a:latin typeface="Consolas" panose="020B0609020204030204" pitchFamily="49" charset="0"/>
              </a:rPr>
              <a:t> + </a:t>
            </a:r>
            <a:r>
              <a:rPr lang="en-CA" sz="1600" dirty="0" err="1">
                <a:solidFill>
                  <a:srgbClr val="2F0BE3"/>
                </a:solidFill>
                <a:effectLst/>
                <a:latin typeface="Consolas" panose="020B0609020204030204" pitchFamily="49" charset="0"/>
              </a:rPr>
              <a:t>arma_</a:t>
            </a:r>
            <a:r>
              <a:rPr lang="en-CA" sz="1600" dirty="0" err="1">
                <a:solidFill>
                  <a:srgbClr val="2F0BE3"/>
                </a:solidFill>
                <a:latin typeface="Consolas" panose="020B0609020204030204" pitchFamily="49" charset="0"/>
              </a:rPr>
              <a:t>pred</a:t>
            </a:r>
            <a:r>
              <a:rPr lang="en-CA" sz="1600" dirty="0" err="1">
                <a:solidFill>
                  <a:srgbClr val="2F0BE3"/>
                </a:solidFill>
                <a:effectLst/>
                <a:latin typeface="Consolas" panose="020B0609020204030204" pitchFamily="49" charset="0"/>
              </a:rPr>
              <a:t>$se</a:t>
            </a:r>
            <a:r>
              <a:rPr lang="en-CA" sz="1600" dirty="0">
                <a:solidFill>
                  <a:srgbClr val="2F0BE3"/>
                </a:solidFill>
                <a:effectLst/>
                <a:latin typeface="Consolas" panose="020B0609020204030204" pitchFamily="49" charset="0"/>
              </a:rPr>
              <a:t> * 1.96; </a:t>
            </a:r>
            <a:r>
              <a:rPr lang="en-CA" sz="1600" dirty="0" err="1">
                <a:solidFill>
                  <a:srgbClr val="2F0BE3"/>
                </a:solidFill>
                <a:effectLst/>
                <a:latin typeface="Consolas" panose="020B0609020204030204" pitchFamily="49" charset="0"/>
              </a:rPr>
              <a:t>l_bound</a:t>
            </a:r>
            <a:r>
              <a:rPr lang="en-CA" sz="1600" dirty="0">
                <a:solidFill>
                  <a:srgbClr val="2F0BE3"/>
                </a:solidFill>
                <a:effectLst/>
                <a:latin typeface="Consolas" panose="020B0609020204030204" pitchFamily="49" charset="0"/>
              </a:rPr>
              <a:t> &lt;- </a:t>
            </a:r>
            <a:r>
              <a:rPr lang="en-CA" sz="1600" dirty="0" err="1">
                <a:solidFill>
                  <a:srgbClr val="2F0BE3"/>
                </a:solidFill>
                <a:effectLst/>
                <a:latin typeface="Consolas" panose="020B0609020204030204" pitchFamily="49" charset="0"/>
              </a:rPr>
              <a:t>arma_</a:t>
            </a:r>
            <a:r>
              <a:rPr lang="en-CA" sz="1600" dirty="0" err="1">
                <a:solidFill>
                  <a:srgbClr val="2F0BE3"/>
                </a:solidFill>
                <a:latin typeface="Consolas" panose="020B0609020204030204" pitchFamily="49" charset="0"/>
              </a:rPr>
              <a:t>pred</a:t>
            </a:r>
            <a:r>
              <a:rPr lang="en-CA" sz="1600" dirty="0" err="1">
                <a:solidFill>
                  <a:srgbClr val="2F0BE3"/>
                </a:solidFill>
                <a:effectLst/>
                <a:latin typeface="Consolas" panose="020B0609020204030204" pitchFamily="49" charset="0"/>
              </a:rPr>
              <a:t>$pred</a:t>
            </a:r>
            <a:r>
              <a:rPr lang="en-CA" sz="1600" dirty="0">
                <a:solidFill>
                  <a:srgbClr val="2F0BE3"/>
                </a:solidFill>
                <a:effectLst/>
                <a:latin typeface="Consolas" panose="020B0609020204030204" pitchFamily="49" charset="0"/>
              </a:rPr>
              <a:t> - </a:t>
            </a:r>
            <a:r>
              <a:rPr lang="en-CA" sz="1600" dirty="0" err="1">
                <a:solidFill>
                  <a:srgbClr val="2F0BE3"/>
                </a:solidFill>
                <a:effectLst/>
                <a:latin typeface="Consolas" panose="020B0609020204030204" pitchFamily="49" charset="0"/>
              </a:rPr>
              <a:t>arma_</a:t>
            </a:r>
            <a:r>
              <a:rPr lang="en-CA" sz="1600" dirty="0" err="1">
                <a:solidFill>
                  <a:srgbClr val="2F0BE3"/>
                </a:solidFill>
                <a:latin typeface="Consolas" panose="020B0609020204030204" pitchFamily="49" charset="0"/>
              </a:rPr>
              <a:t>pred</a:t>
            </a:r>
            <a:r>
              <a:rPr lang="en-CA" sz="1600" dirty="0" err="1">
                <a:solidFill>
                  <a:srgbClr val="2F0BE3"/>
                </a:solidFill>
                <a:effectLst/>
                <a:latin typeface="Consolas" panose="020B0609020204030204" pitchFamily="49" charset="0"/>
              </a:rPr>
              <a:t>$se</a:t>
            </a:r>
            <a:r>
              <a:rPr lang="en-CA" sz="1600" dirty="0">
                <a:solidFill>
                  <a:srgbClr val="2F0BE3"/>
                </a:solidFill>
                <a:effectLst/>
                <a:latin typeface="Consolas" panose="020B0609020204030204" pitchFamily="49" charset="0"/>
              </a:rPr>
              <a:t> * 1.96</a:t>
            </a:r>
          </a:p>
          <a:p>
            <a:pPr marL="342900" marR="0">
              <a:spcBef>
                <a:spcPts val="0"/>
              </a:spcBef>
              <a:spcAft>
                <a:spcPts val="0"/>
              </a:spcAft>
              <a:buFont typeface="+mj-lt"/>
              <a:buAutoNum type="alphaLcParenR"/>
            </a:pPr>
            <a:r>
              <a:rPr lang="en-CA" sz="1600" dirty="0" err="1">
                <a:solidFill>
                  <a:srgbClr val="2F0BE3"/>
                </a:solidFill>
                <a:effectLst/>
                <a:latin typeface="Consolas" panose="020B0609020204030204" pitchFamily="49" charset="0"/>
              </a:rPr>
              <a:t>u_bound</a:t>
            </a:r>
            <a:r>
              <a:rPr lang="en-CA" sz="1600" dirty="0">
                <a:solidFill>
                  <a:srgbClr val="2F0BE3"/>
                </a:solidFill>
                <a:effectLst/>
                <a:latin typeface="Consolas" panose="020B0609020204030204" pitchFamily="49" charset="0"/>
              </a:rPr>
              <a:t> &lt;- </a:t>
            </a:r>
            <a:r>
              <a:rPr lang="en-CA" sz="1600" dirty="0" err="1">
                <a:solidFill>
                  <a:srgbClr val="2F0BE3"/>
                </a:solidFill>
                <a:effectLst/>
                <a:latin typeface="Consolas" panose="020B0609020204030204" pitchFamily="49" charset="0"/>
              </a:rPr>
              <a:t>arma_</a:t>
            </a:r>
            <a:r>
              <a:rPr lang="en-CA" sz="1600" dirty="0" err="1">
                <a:solidFill>
                  <a:srgbClr val="2F0BE3"/>
                </a:solidFill>
                <a:latin typeface="Consolas" panose="020B0609020204030204" pitchFamily="49" charset="0"/>
              </a:rPr>
              <a:t>pred</a:t>
            </a:r>
            <a:r>
              <a:rPr lang="en-CA" sz="1600" dirty="0" err="1">
                <a:solidFill>
                  <a:srgbClr val="2F0BE3"/>
                </a:solidFill>
                <a:effectLst/>
                <a:latin typeface="Consolas" panose="020B0609020204030204" pitchFamily="49" charset="0"/>
              </a:rPr>
              <a:t>$pred</a:t>
            </a:r>
            <a:r>
              <a:rPr lang="en-CA" sz="1600" dirty="0">
                <a:solidFill>
                  <a:srgbClr val="2F0BE3"/>
                </a:solidFill>
                <a:effectLst/>
                <a:latin typeface="Consolas" panose="020B0609020204030204" pitchFamily="49" charset="0"/>
              </a:rPr>
              <a:t> + </a:t>
            </a:r>
            <a:r>
              <a:rPr lang="en-CA" sz="1600" dirty="0" err="1">
                <a:solidFill>
                  <a:srgbClr val="2F0BE3"/>
                </a:solidFill>
                <a:effectLst/>
                <a:latin typeface="Consolas" panose="020B0609020204030204" pitchFamily="49" charset="0"/>
              </a:rPr>
              <a:t>arma_</a:t>
            </a:r>
            <a:r>
              <a:rPr lang="en-CA" sz="1600" dirty="0" err="1">
                <a:solidFill>
                  <a:srgbClr val="2F0BE3"/>
                </a:solidFill>
                <a:latin typeface="Consolas" panose="020B0609020204030204" pitchFamily="49" charset="0"/>
              </a:rPr>
              <a:t>pred</a:t>
            </a:r>
            <a:r>
              <a:rPr lang="en-CA" sz="1600" dirty="0" err="1">
                <a:solidFill>
                  <a:srgbClr val="2F0BE3"/>
                </a:solidFill>
                <a:effectLst/>
                <a:latin typeface="Consolas" panose="020B0609020204030204" pitchFamily="49" charset="0"/>
              </a:rPr>
              <a:t>$std</a:t>
            </a:r>
            <a:r>
              <a:rPr lang="en-CA" sz="1600" dirty="0">
                <a:solidFill>
                  <a:srgbClr val="2F0BE3"/>
                </a:solidFill>
                <a:effectLst/>
                <a:latin typeface="Consolas" panose="020B0609020204030204" pitchFamily="49" charset="0"/>
              </a:rPr>
              <a:t> * 1.96; </a:t>
            </a:r>
            <a:r>
              <a:rPr lang="en-CA" sz="1600" dirty="0" err="1">
                <a:solidFill>
                  <a:srgbClr val="2F0BE3"/>
                </a:solidFill>
                <a:effectLst/>
                <a:latin typeface="Consolas" panose="020B0609020204030204" pitchFamily="49" charset="0"/>
              </a:rPr>
              <a:t>l_bound</a:t>
            </a:r>
            <a:r>
              <a:rPr lang="en-CA" sz="1600" dirty="0">
                <a:solidFill>
                  <a:srgbClr val="2F0BE3"/>
                </a:solidFill>
                <a:effectLst/>
                <a:latin typeface="Consolas" panose="020B0609020204030204" pitchFamily="49" charset="0"/>
              </a:rPr>
              <a:t> &lt;- </a:t>
            </a:r>
            <a:r>
              <a:rPr lang="en-CA" sz="1600" dirty="0" err="1">
                <a:solidFill>
                  <a:srgbClr val="2F0BE3"/>
                </a:solidFill>
                <a:effectLst/>
                <a:latin typeface="Consolas" panose="020B0609020204030204" pitchFamily="49" charset="0"/>
              </a:rPr>
              <a:t>arma_</a:t>
            </a:r>
            <a:r>
              <a:rPr lang="en-CA" sz="1600" dirty="0" err="1">
                <a:solidFill>
                  <a:srgbClr val="2F0BE3"/>
                </a:solidFill>
                <a:latin typeface="Consolas" panose="020B0609020204030204" pitchFamily="49" charset="0"/>
              </a:rPr>
              <a:t>pred</a:t>
            </a:r>
            <a:r>
              <a:rPr lang="en-CA" sz="1600" dirty="0" err="1">
                <a:solidFill>
                  <a:srgbClr val="2F0BE3"/>
                </a:solidFill>
                <a:effectLst/>
                <a:latin typeface="Consolas" panose="020B0609020204030204" pitchFamily="49" charset="0"/>
              </a:rPr>
              <a:t>$pred</a:t>
            </a:r>
            <a:r>
              <a:rPr lang="en-CA" sz="1600" dirty="0">
                <a:solidFill>
                  <a:srgbClr val="2F0BE3"/>
                </a:solidFill>
                <a:effectLst/>
                <a:latin typeface="Consolas" panose="020B0609020204030204" pitchFamily="49" charset="0"/>
              </a:rPr>
              <a:t> - </a:t>
            </a:r>
            <a:r>
              <a:rPr lang="en-CA" sz="1600" dirty="0" err="1">
                <a:solidFill>
                  <a:srgbClr val="2F0BE3"/>
                </a:solidFill>
                <a:effectLst/>
                <a:latin typeface="Consolas" panose="020B0609020204030204" pitchFamily="49" charset="0"/>
              </a:rPr>
              <a:t>arma_</a:t>
            </a:r>
            <a:r>
              <a:rPr lang="en-CA" sz="1600" dirty="0" err="1">
                <a:solidFill>
                  <a:srgbClr val="2F0BE3"/>
                </a:solidFill>
                <a:latin typeface="Consolas" panose="020B0609020204030204" pitchFamily="49" charset="0"/>
              </a:rPr>
              <a:t>pred</a:t>
            </a:r>
            <a:r>
              <a:rPr lang="en-CA" sz="1600" dirty="0" err="1">
                <a:solidFill>
                  <a:srgbClr val="2F0BE3"/>
                </a:solidFill>
                <a:effectLst/>
                <a:latin typeface="Consolas" panose="020B0609020204030204" pitchFamily="49" charset="0"/>
              </a:rPr>
              <a:t>$std</a:t>
            </a:r>
            <a:r>
              <a:rPr lang="en-CA" sz="1600" dirty="0">
                <a:solidFill>
                  <a:srgbClr val="2F0BE3"/>
                </a:solidFill>
                <a:effectLst/>
                <a:latin typeface="Consolas" panose="020B0609020204030204" pitchFamily="49" charset="0"/>
              </a:rPr>
              <a:t> * 1.96</a:t>
            </a:r>
          </a:p>
        </p:txBody>
      </p:sp>
      <p:sp>
        <p:nvSpPr>
          <p:cNvPr id="7" name="Slide Number Placeholder 6">
            <a:extLst>
              <a:ext uri="{FF2B5EF4-FFF2-40B4-BE49-F238E27FC236}">
                <a16:creationId xmlns:a16="http://schemas.microsoft.com/office/drawing/2014/main" id="{E8DBC34A-7C0B-411B-B0C0-543C7690AF2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82</a:t>
            </a:fld>
            <a:endParaRPr lang="en-US"/>
          </a:p>
        </p:txBody>
      </p:sp>
    </p:spTree>
    <p:extLst>
      <p:ext uri="{BB962C8B-B14F-4D97-AF65-F5344CB8AC3E}">
        <p14:creationId xmlns:p14="http://schemas.microsoft.com/office/powerpoint/2010/main" val="918303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63551-8F58-4BD3-9A87-A5EECD03E518}"/>
              </a:ext>
            </a:extLst>
          </p:cNvPr>
          <p:cNvSpPr>
            <a:spLocks noGrp="1"/>
          </p:cNvSpPr>
          <p:nvPr>
            <p:ph type="title"/>
          </p:nvPr>
        </p:nvSpPr>
        <p:spPr>
          <a:xfrm>
            <a:off x="189471" y="136526"/>
            <a:ext cx="11813060" cy="835540"/>
          </a:xfrm>
        </p:spPr>
        <p:txBody>
          <a:bodyPr>
            <a:normAutofit/>
          </a:bodyPr>
          <a:lstStyle/>
          <a:p>
            <a:pPr algn="ctr"/>
            <a:r>
              <a:rPr lang="en-US" dirty="0">
                <a:solidFill>
                  <a:srgbClr val="0070C0"/>
                </a:solidFill>
              </a:rPr>
              <a:t>Final’s practice</a:t>
            </a:r>
            <a:r>
              <a:rPr lang="en-CA" sz="4400" dirty="0">
                <a:solidFill>
                  <a:srgbClr val="0070C0"/>
                </a:solidFill>
              </a:rPr>
              <a:t>. </a:t>
            </a:r>
            <a:r>
              <a:rPr lang="en-CA" dirty="0">
                <a:solidFill>
                  <a:srgbClr val="0070C0"/>
                </a:solidFill>
              </a:rPr>
              <a:t>F</a:t>
            </a:r>
            <a:r>
              <a:rPr lang="en-CA" sz="4400" dirty="0">
                <a:solidFill>
                  <a:srgbClr val="0070C0"/>
                </a:solidFill>
              </a:rPr>
              <a:t>orecasting. R</a:t>
            </a:r>
            <a:endParaRPr lang="en-US" dirty="0"/>
          </a:p>
        </p:txBody>
      </p:sp>
      <p:sp>
        <p:nvSpPr>
          <p:cNvPr id="4" name="Text Placeholder 3">
            <a:extLst>
              <a:ext uri="{FF2B5EF4-FFF2-40B4-BE49-F238E27FC236}">
                <a16:creationId xmlns:a16="http://schemas.microsoft.com/office/drawing/2014/main" id="{B55D5992-F914-4DDD-A629-5380C16D69B7}"/>
              </a:ext>
            </a:extLst>
          </p:cNvPr>
          <p:cNvSpPr>
            <a:spLocks noGrp="1"/>
          </p:cNvSpPr>
          <p:nvPr>
            <p:ph type="body" idx="2"/>
          </p:nvPr>
        </p:nvSpPr>
        <p:spPr>
          <a:xfrm>
            <a:off x="189471" y="1079928"/>
            <a:ext cx="11813060" cy="5641545"/>
          </a:xfrm>
        </p:spPr>
        <p:txBody>
          <a:bodyPr>
            <a:normAutofit/>
          </a:bodyPr>
          <a:lstStyle/>
          <a:p>
            <a:pPr marL="0" marR="0" indent="0">
              <a:spcBef>
                <a:spcPts val="0"/>
              </a:spcBef>
              <a:spcAft>
                <a:spcPts val="0"/>
              </a:spcAft>
              <a:buNone/>
            </a:pPr>
            <a:r>
              <a:rPr lang="en-US" sz="1800" dirty="0">
                <a:effectLst/>
                <a:latin typeface="Times New Roman" panose="02020603050405020304" pitchFamily="18" charset="0"/>
              </a:rPr>
              <a:t>Consider the following code:</a:t>
            </a:r>
          </a:p>
          <a:p>
            <a:pPr marL="0" marR="0" indent="0">
              <a:spcBef>
                <a:spcPts val="0"/>
              </a:spcBef>
              <a:spcAft>
                <a:spcPts val="0"/>
              </a:spcAft>
              <a:buNone/>
            </a:pPr>
            <a:endParaRPr lang="en-US" sz="1800" dirty="0">
              <a:effectLst/>
              <a:latin typeface="Times New Roman" panose="02020603050405020304" pitchFamily="18" charset="0"/>
            </a:endParaRPr>
          </a:p>
          <a:p>
            <a:pPr marL="0" marR="0" indent="0">
              <a:spcBef>
                <a:spcPts val="0"/>
              </a:spcBef>
              <a:spcAft>
                <a:spcPts val="0"/>
              </a:spcAft>
              <a:buNone/>
            </a:pPr>
            <a:r>
              <a:rPr lang="en-US" sz="1800" dirty="0">
                <a:solidFill>
                  <a:srgbClr val="2F0BE3"/>
                </a:solidFill>
                <a:effectLst/>
                <a:latin typeface="Consolas" panose="020B0609020204030204" pitchFamily="49" charset="0"/>
              </a:rPr>
              <a:t>x &lt;- </a:t>
            </a:r>
            <a:r>
              <a:rPr lang="en-US" sz="1800" dirty="0" err="1">
                <a:solidFill>
                  <a:srgbClr val="2F0BE3"/>
                </a:solidFill>
                <a:effectLst/>
                <a:latin typeface="Consolas" panose="020B0609020204030204" pitchFamily="49" charset="0"/>
              </a:rPr>
              <a:t>arima.sim</a:t>
            </a:r>
            <a:r>
              <a:rPr lang="en-US" sz="1800" dirty="0">
                <a:solidFill>
                  <a:srgbClr val="2F0BE3"/>
                </a:solidFill>
                <a:effectLst/>
                <a:latin typeface="Consolas" panose="020B0609020204030204" pitchFamily="49" charset="0"/>
              </a:rPr>
              <a:t>(list(order = c(1, 0, 0), </a:t>
            </a:r>
            <a:r>
              <a:rPr lang="en-US" sz="1800" dirty="0" err="1">
                <a:solidFill>
                  <a:srgbClr val="2F0BE3"/>
                </a:solidFill>
                <a:effectLst/>
                <a:latin typeface="Consolas" panose="020B0609020204030204" pitchFamily="49" charset="0"/>
              </a:rPr>
              <a:t>ar</a:t>
            </a:r>
            <a:r>
              <a:rPr lang="en-US" sz="1800" dirty="0">
                <a:solidFill>
                  <a:srgbClr val="2F0BE3"/>
                </a:solidFill>
                <a:effectLst/>
                <a:latin typeface="Consolas" panose="020B0609020204030204" pitchFamily="49" charset="0"/>
              </a:rPr>
              <a:t> = .8), n = 30)</a:t>
            </a:r>
          </a:p>
          <a:p>
            <a:pPr marL="0" marR="0" indent="0">
              <a:spcBef>
                <a:spcPts val="0"/>
              </a:spcBef>
              <a:spcAft>
                <a:spcPts val="0"/>
              </a:spcAft>
              <a:buNone/>
            </a:pPr>
            <a:r>
              <a:rPr lang="en-US" sz="1800" dirty="0">
                <a:solidFill>
                  <a:srgbClr val="2F0BE3"/>
                </a:solidFill>
                <a:effectLst/>
                <a:latin typeface="Consolas" panose="020B0609020204030204" pitchFamily="49" charset="0"/>
              </a:rPr>
              <a:t>…</a:t>
            </a:r>
          </a:p>
          <a:p>
            <a:pPr marL="0" marR="0" indent="0">
              <a:spcBef>
                <a:spcPts val="0"/>
              </a:spcBef>
              <a:spcAft>
                <a:spcPts val="0"/>
              </a:spcAft>
              <a:buNone/>
            </a:pPr>
            <a:r>
              <a:rPr lang="en-US" sz="1800" dirty="0">
                <a:solidFill>
                  <a:srgbClr val="2F0BE3"/>
                </a:solidFill>
                <a:effectLst/>
                <a:latin typeface="Consolas" panose="020B0609020204030204" pitchFamily="49" charset="0"/>
              </a:rPr>
              <a:t>predict(</a:t>
            </a:r>
            <a:r>
              <a:rPr lang="en-US" sz="1800" dirty="0" err="1">
                <a:solidFill>
                  <a:srgbClr val="2F0BE3"/>
                </a:solidFill>
                <a:effectLst/>
                <a:latin typeface="Consolas" panose="020B0609020204030204" pitchFamily="49" charset="0"/>
              </a:rPr>
              <a:t>fit_ols</a:t>
            </a:r>
            <a:r>
              <a:rPr lang="en-US" sz="1800" dirty="0">
                <a:solidFill>
                  <a:srgbClr val="2F0BE3"/>
                </a:solidFill>
                <a:effectLst/>
                <a:latin typeface="Consolas" panose="020B0609020204030204" pitchFamily="49" charset="0"/>
              </a:rPr>
              <a:t>, </a:t>
            </a:r>
            <a:r>
              <a:rPr lang="en-US" sz="1800" dirty="0" err="1">
                <a:solidFill>
                  <a:srgbClr val="2F0BE3"/>
                </a:solidFill>
                <a:effectLst/>
                <a:latin typeface="Consolas" panose="020B0609020204030204" pitchFamily="49" charset="0"/>
              </a:rPr>
              <a:t>n.ahead</a:t>
            </a:r>
            <a:r>
              <a:rPr lang="en-US" sz="1800" dirty="0">
                <a:solidFill>
                  <a:srgbClr val="2F0BE3"/>
                </a:solidFill>
                <a:effectLst/>
                <a:latin typeface="Consolas" panose="020B0609020204030204" pitchFamily="49" charset="0"/>
              </a:rPr>
              <a:t> = 5)</a:t>
            </a:r>
          </a:p>
          <a:p>
            <a:pPr marL="0" marR="0" indent="0">
              <a:spcBef>
                <a:spcPts val="0"/>
              </a:spcBef>
              <a:spcAft>
                <a:spcPts val="0"/>
              </a:spcAft>
              <a:buNone/>
            </a:pPr>
            <a:r>
              <a:rPr lang="en-US" sz="1800" dirty="0">
                <a:effectLst/>
                <a:latin typeface="Calibri" panose="020F0502020204030204" pitchFamily="34" charset="0"/>
              </a:rPr>
              <a:t> </a:t>
            </a:r>
          </a:p>
          <a:p>
            <a:pPr marL="0" marR="0" indent="0">
              <a:spcBef>
                <a:spcPts val="0"/>
              </a:spcBef>
              <a:spcAft>
                <a:spcPts val="0"/>
              </a:spcAft>
              <a:buNone/>
            </a:pPr>
            <a:r>
              <a:rPr lang="en-US" sz="1800" dirty="0">
                <a:effectLst/>
                <a:latin typeface="Calibri" panose="020F0502020204030204" pitchFamily="34" charset="0"/>
              </a:rPr>
              <a:t>We want to fit an AR(p) time series model to the data using ordinary least squares. Choose the missing line of code:</a:t>
            </a:r>
          </a:p>
          <a:p>
            <a:pPr marL="0" marR="0" indent="0">
              <a:spcBef>
                <a:spcPts val="0"/>
              </a:spcBef>
              <a:spcAft>
                <a:spcPts val="0"/>
              </a:spcAft>
              <a:buNone/>
            </a:pPr>
            <a:r>
              <a:rPr lang="en-US" sz="1800" dirty="0">
                <a:effectLst/>
                <a:latin typeface="Calibri" panose="020F0502020204030204" pitchFamily="34" charset="0"/>
              </a:rPr>
              <a:t> </a:t>
            </a:r>
          </a:p>
          <a:p>
            <a:pPr marL="342900" rtl="0" fontAlgn="ctr">
              <a:spcBef>
                <a:spcPts val="0"/>
              </a:spcBef>
              <a:spcAft>
                <a:spcPts val="0"/>
              </a:spcAft>
              <a:buFont typeface="+mj-lt"/>
              <a:buAutoNum type="alphaLcPeriod"/>
            </a:pPr>
            <a:r>
              <a:rPr lang="en-US" sz="1800" b="0" i="0" dirty="0" err="1">
                <a:solidFill>
                  <a:srgbClr val="2F0BE3"/>
                </a:solidFill>
                <a:effectLst/>
                <a:latin typeface="Consolas" panose="020B0609020204030204" pitchFamily="49" charset="0"/>
              </a:rPr>
              <a:t>fit_ols</a:t>
            </a:r>
            <a:r>
              <a:rPr lang="en-US" sz="1800" b="0" i="0" dirty="0">
                <a:solidFill>
                  <a:srgbClr val="2F0BE3"/>
                </a:solidFill>
                <a:effectLst/>
                <a:latin typeface="Consolas" panose="020B0609020204030204" pitchFamily="49" charset="0"/>
              </a:rPr>
              <a:t> &lt;- </a:t>
            </a:r>
            <a:r>
              <a:rPr lang="en-US" sz="1800" b="0" i="0" dirty="0" err="1">
                <a:solidFill>
                  <a:srgbClr val="2F0BE3"/>
                </a:solidFill>
                <a:effectLst/>
                <a:latin typeface="Consolas" panose="020B0609020204030204" pitchFamily="49" charset="0"/>
              </a:rPr>
              <a:t>ar.ols</a:t>
            </a:r>
            <a:r>
              <a:rPr lang="en-US" sz="1800" b="0" i="0" dirty="0">
                <a:solidFill>
                  <a:srgbClr val="2F0BE3"/>
                </a:solidFill>
                <a:effectLst/>
                <a:latin typeface="Consolas" panose="020B0609020204030204" pitchFamily="49" charset="0"/>
              </a:rPr>
              <a:t>(x, </a:t>
            </a:r>
            <a:r>
              <a:rPr lang="en-US" sz="1800" b="0" i="0" dirty="0" err="1">
                <a:solidFill>
                  <a:srgbClr val="2F0BE3"/>
                </a:solidFill>
                <a:effectLst/>
                <a:latin typeface="Consolas" panose="020B0609020204030204" pitchFamily="49" charset="0"/>
              </a:rPr>
              <a:t>order.max</a:t>
            </a:r>
            <a:r>
              <a:rPr lang="en-US" sz="1800" b="0" i="0" dirty="0">
                <a:solidFill>
                  <a:srgbClr val="2F0BE3"/>
                </a:solidFill>
                <a:effectLst/>
                <a:latin typeface="Consolas" panose="020B0609020204030204" pitchFamily="49" charset="0"/>
              </a:rPr>
              <a:t> = 1)</a:t>
            </a:r>
            <a:endParaRPr lang="en-US" sz="1800" b="0" i="0" dirty="0">
              <a:effectLst/>
              <a:latin typeface="Calibri" panose="020F0502020204030204" pitchFamily="34" charset="0"/>
            </a:endParaRPr>
          </a:p>
          <a:p>
            <a:pPr marL="342900" rtl="0" fontAlgn="ctr">
              <a:spcBef>
                <a:spcPts val="0"/>
              </a:spcBef>
              <a:spcAft>
                <a:spcPts val="0"/>
              </a:spcAft>
              <a:buFont typeface="+mj-lt"/>
              <a:buAutoNum type="alphaLcPeriod"/>
            </a:pPr>
            <a:r>
              <a:rPr lang="en-US" sz="1800" b="0" i="0" dirty="0" err="1">
                <a:solidFill>
                  <a:srgbClr val="2F0BE3"/>
                </a:solidFill>
                <a:effectLst/>
                <a:latin typeface="Consolas" panose="020B0609020204030204" pitchFamily="49" charset="0"/>
              </a:rPr>
              <a:t>fit_ols</a:t>
            </a:r>
            <a:r>
              <a:rPr lang="en-US" sz="1800" b="0" i="0" dirty="0">
                <a:solidFill>
                  <a:srgbClr val="2F0BE3"/>
                </a:solidFill>
                <a:effectLst/>
                <a:latin typeface="Consolas" panose="020B0609020204030204" pitchFamily="49" charset="0"/>
              </a:rPr>
              <a:t> &lt;- </a:t>
            </a:r>
            <a:r>
              <a:rPr lang="en-US" sz="1800" b="0" i="0" dirty="0" err="1">
                <a:solidFill>
                  <a:srgbClr val="2F0BE3"/>
                </a:solidFill>
                <a:effectLst/>
                <a:latin typeface="Consolas" panose="020B0609020204030204" pitchFamily="49" charset="0"/>
              </a:rPr>
              <a:t>arima</a:t>
            </a:r>
            <a:r>
              <a:rPr lang="en-US" sz="1800" b="0" i="0" dirty="0">
                <a:solidFill>
                  <a:srgbClr val="2F0BE3"/>
                </a:solidFill>
                <a:effectLst/>
                <a:latin typeface="Consolas" panose="020B0609020204030204" pitchFamily="49" charset="0"/>
              </a:rPr>
              <a:t>(x, order = 1, type = '</a:t>
            </a:r>
            <a:r>
              <a:rPr lang="en-US" sz="1800" b="0" i="0" dirty="0" err="1">
                <a:solidFill>
                  <a:srgbClr val="2F0BE3"/>
                </a:solidFill>
                <a:effectLst/>
                <a:latin typeface="Consolas" panose="020B0609020204030204" pitchFamily="49" charset="0"/>
              </a:rPr>
              <a:t>ols</a:t>
            </a:r>
            <a:r>
              <a:rPr lang="en-US" sz="1800" b="0" i="0" dirty="0">
                <a:solidFill>
                  <a:srgbClr val="2F0BE3"/>
                </a:solidFill>
                <a:effectLst/>
                <a:latin typeface="Consolas" panose="020B0609020204030204" pitchFamily="49" charset="0"/>
              </a:rPr>
              <a:t>')</a:t>
            </a:r>
            <a:endParaRPr lang="en-US" sz="1800" b="0" i="0" dirty="0">
              <a:effectLst/>
              <a:latin typeface="Calibri" panose="020F0502020204030204" pitchFamily="34" charset="0"/>
            </a:endParaRPr>
          </a:p>
          <a:p>
            <a:pPr marL="342900" rtl="0" fontAlgn="ctr">
              <a:spcBef>
                <a:spcPts val="0"/>
              </a:spcBef>
              <a:spcAft>
                <a:spcPts val="0"/>
              </a:spcAft>
              <a:buFont typeface="+mj-lt"/>
              <a:buAutoNum type="alphaLcPeriod"/>
            </a:pPr>
            <a:r>
              <a:rPr lang="en-US" sz="1800" b="0" i="0" dirty="0" err="1">
                <a:solidFill>
                  <a:srgbClr val="2F0BE3"/>
                </a:solidFill>
                <a:effectLst/>
                <a:latin typeface="Consolas" panose="020B0609020204030204" pitchFamily="49" charset="0"/>
              </a:rPr>
              <a:t>fit_ols</a:t>
            </a:r>
            <a:r>
              <a:rPr lang="en-US" sz="1800" b="0" i="0" dirty="0">
                <a:solidFill>
                  <a:srgbClr val="2F0BE3"/>
                </a:solidFill>
                <a:effectLst/>
                <a:latin typeface="Consolas" panose="020B0609020204030204" pitchFamily="49" charset="0"/>
              </a:rPr>
              <a:t> &lt;- </a:t>
            </a:r>
            <a:r>
              <a:rPr lang="en-US" sz="1800" b="0" i="0" dirty="0" err="1">
                <a:solidFill>
                  <a:srgbClr val="2F0BE3"/>
                </a:solidFill>
                <a:effectLst/>
                <a:latin typeface="Consolas" panose="020B0609020204030204" pitchFamily="49" charset="0"/>
              </a:rPr>
              <a:t>ols</a:t>
            </a:r>
            <a:r>
              <a:rPr lang="en-US" sz="1800" b="0" i="0" dirty="0">
                <a:solidFill>
                  <a:srgbClr val="2F0BE3"/>
                </a:solidFill>
                <a:effectLst/>
                <a:latin typeface="Consolas" panose="020B0609020204030204" pitchFamily="49" charset="0"/>
              </a:rPr>
              <a:t>(x, </a:t>
            </a:r>
            <a:r>
              <a:rPr lang="en-US" sz="1800" b="0" i="0" dirty="0" err="1">
                <a:solidFill>
                  <a:srgbClr val="2F0BE3"/>
                </a:solidFill>
                <a:effectLst/>
                <a:latin typeface="Consolas" panose="020B0609020204030204" pitchFamily="49" charset="0"/>
              </a:rPr>
              <a:t>order.max</a:t>
            </a:r>
            <a:r>
              <a:rPr lang="en-US" sz="1800" b="0" i="0" dirty="0">
                <a:solidFill>
                  <a:srgbClr val="2F0BE3"/>
                </a:solidFill>
                <a:effectLst/>
                <a:latin typeface="Consolas" panose="020B0609020204030204" pitchFamily="49" charset="0"/>
              </a:rPr>
              <a:t> = 1)</a:t>
            </a:r>
            <a:endParaRPr lang="en-US" sz="1800" b="0" i="0" dirty="0">
              <a:effectLst/>
              <a:latin typeface="Calibri" panose="020F0502020204030204" pitchFamily="34" charset="0"/>
            </a:endParaRPr>
          </a:p>
          <a:p>
            <a:pPr marL="342900" rtl="0" fontAlgn="ctr">
              <a:spcBef>
                <a:spcPts val="0"/>
              </a:spcBef>
              <a:spcAft>
                <a:spcPts val="0"/>
              </a:spcAft>
              <a:buFont typeface="+mj-lt"/>
              <a:buAutoNum type="alphaLcPeriod"/>
            </a:pPr>
            <a:r>
              <a:rPr lang="en-US" sz="1800" b="0" i="0" dirty="0" err="1">
                <a:solidFill>
                  <a:srgbClr val="2F0BE3"/>
                </a:solidFill>
                <a:effectLst/>
                <a:latin typeface="Consolas" panose="020B0609020204030204" pitchFamily="49" charset="0"/>
              </a:rPr>
              <a:t>fit_ols</a:t>
            </a:r>
            <a:r>
              <a:rPr lang="en-US" sz="1800" b="0" i="0" dirty="0">
                <a:solidFill>
                  <a:srgbClr val="2F0BE3"/>
                </a:solidFill>
                <a:effectLst/>
                <a:latin typeface="Consolas" panose="020B0609020204030204" pitchFamily="49" charset="0"/>
              </a:rPr>
              <a:t> &lt;- ma(x, </a:t>
            </a:r>
            <a:r>
              <a:rPr lang="en-US" sz="1800" b="0" i="0" dirty="0" err="1">
                <a:solidFill>
                  <a:srgbClr val="2F0BE3"/>
                </a:solidFill>
                <a:effectLst/>
                <a:latin typeface="Consolas" panose="020B0609020204030204" pitchFamily="49" charset="0"/>
              </a:rPr>
              <a:t>order.max</a:t>
            </a:r>
            <a:r>
              <a:rPr lang="en-US" sz="1800" b="0" i="0" dirty="0">
                <a:solidFill>
                  <a:srgbClr val="2F0BE3"/>
                </a:solidFill>
                <a:effectLst/>
                <a:latin typeface="Consolas" panose="020B0609020204030204" pitchFamily="49" charset="0"/>
              </a:rPr>
              <a:t> = 1)</a:t>
            </a:r>
            <a:endParaRPr lang="en-US" sz="1800" b="0" i="0" dirty="0">
              <a:effectLst/>
              <a:latin typeface="Calibri" panose="020F0502020204030204" pitchFamily="34" charset="0"/>
            </a:endParaRPr>
          </a:p>
        </p:txBody>
      </p:sp>
      <p:sp>
        <p:nvSpPr>
          <p:cNvPr id="7" name="Slide Number Placeholder 6">
            <a:extLst>
              <a:ext uri="{FF2B5EF4-FFF2-40B4-BE49-F238E27FC236}">
                <a16:creationId xmlns:a16="http://schemas.microsoft.com/office/drawing/2014/main" id="{E8DBC34A-7C0B-411B-B0C0-543C7690AF2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83</a:t>
            </a:fld>
            <a:endParaRPr lang="en-US"/>
          </a:p>
        </p:txBody>
      </p:sp>
    </p:spTree>
    <p:extLst>
      <p:ext uri="{BB962C8B-B14F-4D97-AF65-F5344CB8AC3E}">
        <p14:creationId xmlns:p14="http://schemas.microsoft.com/office/powerpoint/2010/main" val="1727595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0515600" cy="1325563"/>
          </a:xfrm>
        </p:spPr>
        <p:txBody>
          <a:bodyPr/>
          <a:lstStyle/>
          <a:p>
            <a:r>
              <a:rPr lang="en-US" dirty="0"/>
              <a:t>Example 3.14 The ACF of an ARMA(1,1)</a:t>
            </a:r>
            <a:endParaRPr lang="ru-RU" dirty="0"/>
          </a:p>
        </p:txBody>
      </p:sp>
      <mc:AlternateContent xmlns:mc="http://schemas.openxmlformats.org/markup-compatibility/2006" xmlns:a14="http://schemas.microsoft.com/office/drawing/2010/main">
        <mc:Choice Requires="a14">
          <p:sp>
            <p:nvSpPr>
              <p:cNvPr id="4" name="Текст 3"/>
              <p:cNvSpPr>
                <a:spLocks noGrp="1"/>
              </p:cNvSpPr>
              <p:nvPr>
                <p:ph type="body" idx="2"/>
              </p:nvPr>
            </p:nvSpPr>
            <p:spPr>
              <a:xfrm>
                <a:off x="710214" y="1381327"/>
                <a:ext cx="11176986" cy="4975023"/>
              </a:xfrm>
            </p:spPr>
            <p:txBody>
              <a:bodyPr>
                <a:normAutofit/>
              </a:bodyPr>
              <a:lstStyle/>
              <a:p>
                <a:pPr marL="114300" indent="0">
                  <a:buNone/>
                </a:pPr>
                <a:r>
                  <a:rPr lang="en-US" dirty="0">
                    <a:latin typeface="Cambria Math" panose="02040503050406030204" pitchFamily="18" charset="0"/>
                  </a:rPr>
                  <a:t>To solve for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oMath>
                </a14:m>
                <a:r>
                  <a:rPr lang="en-US" dirty="0"/>
                  <a:t> note that  </a:t>
                </a:r>
                <a14:m>
                  <m:oMath xmlns:m="http://schemas.openxmlformats.org/officeDocument/2006/math">
                    <m:r>
                      <a:rPr lang="en-US" b="0" i="1" smtClean="0">
                        <a:latin typeface="Cambria Math" panose="02040503050406030204" pitchFamily="18" charset="0"/>
                      </a:rPr>
                      <m:t>𝛾</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𝜙</m:t>
                    </m:r>
                  </m:oMath>
                </a14:m>
                <a:r>
                  <a:rPr lang="en-US" dirty="0"/>
                  <a:t> or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(1)/</m:t>
                    </m:r>
                    <m:r>
                      <a:rPr lang="en-US" b="0" i="1" smtClean="0">
                        <a:latin typeface="Cambria Math" panose="02040503050406030204" pitchFamily="18" charset="0"/>
                      </a:rPr>
                      <m:t>𝜙</m:t>
                    </m:r>
                  </m:oMath>
                </a14:m>
                <a:endParaRPr lang="en-US" dirty="0"/>
              </a:p>
              <a:p>
                <a:pPr marL="114300" indent="0">
                  <a:buNone/>
                </a:pPr>
                <a:r>
                  <a:rPr lang="en-US" dirty="0"/>
                  <a:t>Hence, the specific solution for </a:t>
                </a: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≥1</m:t>
                    </m:r>
                  </m:oMath>
                </a14:m>
                <a:r>
                  <a:rPr lang="en-US" dirty="0"/>
                  <a:t> is</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𝛾</m:t>
                      </m:r>
                      <m:d>
                        <m:dPr>
                          <m:ctrlPr>
                            <a:rPr lang="en-US" b="0" i="1" smtClean="0">
                              <a:latin typeface="Cambria Math" panose="02040503050406030204" pitchFamily="18" charset="0"/>
                            </a:rPr>
                          </m:ctrlPr>
                        </m:dPr>
                        <m:e>
                          <m:r>
                            <a:rPr lang="en-US" b="0" i="1" smtClean="0">
                              <a:latin typeface="Cambria Math" panose="02040503050406030204" pitchFamily="18" charset="0"/>
                            </a:rPr>
                            <m:t>h</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𝛾</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num>
                        <m:den>
                          <m:r>
                            <a:rPr lang="en-US" b="0" i="1" smtClean="0">
                              <a:latin typeface="Cambria Math" panose="02040503050406030204" pitchFamily="18" charset="0"/>
                            </a:rPr>
                            <m:t>𝜙</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𝜙</m:t>
                          </m:r>
                        </m:e>
                        <m:sup>
                          <m:r>
                            <a:rPr lang="en-US" b="0" i="1" smtClean="0">
                              <a:latin typeface="Cambria Math" panose="02040503050406030204" pitchFamily="18" charset="0"/>
                            </a:rPr>
                            <m:t>h</m:t>
                          </m:r>
                        </m:sup>
                      </m:s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𝑤</m:t>
                          </m:r>
                        </m:sub>
                        <m:sup>
                          <m:r>
                            <a:rPr lang="en-US" b="0" i="1" smtClean="0">
                              <a:latin typeface="Cambria Math" panose="02040503050406030204" pitchFamily="18" charset="0"/>
                            </a:rPr>
                            <m:t>2</m:t>
                          </m:r>
                        </m:sup>
                      </m:sSubSup>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𝜃𝜙</m:t>
                              </m:r>
                            </m:e>
                          </m:d>
                          <m:d>
                            <m:dPr>
                              <m:ctrlPr>
                                <a:rPr lang="en-US" b="0" i="1" smtClean="0">
                                  <a:latin typeface="Cambria Math" panose="02040503050406030204" pitchFamily="18" charset="0"/>
                                </a:rPr>
                              </m:ctrlPr>
                            </m:dPr>
                            <m:e>
                              <m:r>
                                <a:rPr lang="en-US" b="0" i="1" smtClean="0">
                                  <a:latin typeface="Cambria Math" panose="02040503050406030204" pitchFamily="18" charset="0"/>
                                </a:rPr>
                                <m:t>𝜙</m:t>
                              </m:r>
                              <m:r>
                                <a:rPr lang="en-US" b="0" i="1" smtClean="0">
                                  <a:latin typeface="Cambria Math" panose="02040503050406030204" pitchFamily="18" charset="0"/>
                                </a:rPr>
                                <m:t>+</m:t>
                              </m:r>
                              <m:r>
                                <a:rPr lang="en-US" b="0" i="1" smtClean="0">
                                  <a:latin typeface="Cambria Math" panose="02040503050406030204" pitchFamily="18" charset="0"/>
                                </a:rPr>
                                <m:t>𝜃</m:t>
                              </m:r>
                            </m:e>
                          </m:d>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𝜙</m:t>
                              </m:r>
                            </m:e>
                            <m:sup>
                              <m:r>
                                <a:rPr lang="en-US" b="0" i="1" smtClean="0">
                                  <a:latin typeface="Cambria Math" panose="02040503050406030204" pitchFamily="18" charset="0"/>
                                </a:rPr>
                                <m:t>2</m:t>
                              </m:r>
                            </m:sup>
                          </m:sSup>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𝜙</m:t>
                          </m:r>
                        </m:e>
                        <m:sup>
                          <m:r>
                            <a:rPr lang="en-US" b="0" i="1" smtClean="0">
                              <a:latin typeface="Cambria Math" panose="02040503050406030204" pitchFamily="18" charset="0"/>
                            </a:rPr>
                            <m:t>h</m:t>
                          </m:r>
                          <m:r>
                            <a:rPr lang="en-US" b="0" i="1" smtClean="0">
                              <a:latin typeface="Cambria Math" panose="02040503050406030204" pitchFamily="18" charset="0"/>
                            </a:rPr>
                            <m:t>−1</m:t>
                          </m:r>
                        </m:sup>
                      </m:sSup>
                      <m:r>
                        <a:rPr lang="en-US" b="0" i="1" smtClean="0">
                          <a:latin typeface="Cambria Math" panose="02040503050406030204" pitchFamily="18" charset="0"/>
                        </a:rPr>
                        <m:t>.</m:t>
                      </m:r>
                    </m:oMath>
                  </m:oMathPara>
                </a14:m>
                <a:endParaRPr lang="en-US" b="0" dirty="0"/>
              </a:p>
              <a:p>
                <a:pPr marL="114300" indent="0">
                  <a:buNone/>
                </a:pPr>
                <a:r>
                  <a:rPr lang="en-US" dirty="0"/>
                  <a:t>Finally, dividing through by </a:t>
                </a:r>
                <a14:m>
                  <m:oMath xmlns:m="http://schemas.openxmlformats.org/officeDocument/2006/math">
                    <m:r>
                      <a:rPr lang="en-US" b="0" i="1" smtClean="0">
                        <a:latin typeface="Cambria Math" panose="02040503050406030204" pitchFamily="18" charset="0"/>
                      </a:rPr>
                      <m:t>𝛾</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oMath>
                </a14:m>
                <a:r>
                  <a:rPr lang="en-US" dirty="0"/>
                  <a:t> yields the ACF</a:t>
                </a:r>
              </a:p>
              <a:p>
                <a:pPr marL="1143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𝜌</m:t>
                      </m:r>
                      <m:d>
                        <m:dPr>
                          <m:ctrlPr>
                            <a:rPr lang="en-US" b="0" i="1" smtClean="0">
                              <a:latin typeface="Cambria Math" panose="02040503050406030204" pitchFamily="18" charset="0"/>
                            </a:rPr>
                          </m:ctrlPr>
                        </m:dPr>
                        <m:e>
                          <m:r>
                            <a:rPr lang="en-US" b="0" i="1" smtClean="0">
                              <a:latin typeface="Cambria Math" panose="02040503050406030204" pitchFamily="18" charset="0"/>
                            </a:rPr>
                            <m:t>h</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𝜃𝜙</m:t>
                              </m:r>
                            </m:e>
                          </m:d>
                          <m:d>
                            <m:dPr>
                              <m:ctrlPr>
                                <a:rPr lang="en-US" b="0" i="1" smtClean="0">
                                  <a:latin typeface="Cambria Math" panose="02040503050406030204" pitchFamily="18" charset="0"/>
                                </a:rPr>
                              </m:ctrlPr>
                            </m:dPr>
                            <m:e>
                              <m:r>
                                <a:rPr lang="en-US" b="0" i="1" smtClean="0">
                                  <a:latin typeface="Cambria Math" panose="02040503050406030204" pitchFamily="18" charset="0"/>
                                </a:rPr>
                                <m:t>𝜙</m:t>
                              </m:r>
                              <m:r>
                                <a:rPr lang="en-US" b="0" i="1" smtClean="0">
                                  <a:latin typeface="Cambria Math" panose="02040503050406030204" pitchFamily="18" charset="0"/>
                                </a:rPr>
                                <m:t>+</m:t>
                              </m:r>
                              <m:r>
                                <a:rPr lang="en-US" b="0" i="1" smtClean="0">
                                  <a:latin typeface="Cambria Math" panose="02040503050406030204" pitchFamily="18" charset="0"/>
                                </a:rPr>
                                <m:t>𝜃</m:t>
                              </m:r>
                            </m:e>
                          </m:d>
                        </m:num>
                        <m:den>
                          <m:r>
                            <a:rPr lang="en-US" b="0" i="1" smtClean="0">
                              <a:latin typeface="Cambria Math" panose="02040503050406030204" pitchFamily="18" charset="0"/>
                            </a:rPr>
                            <m:t>1+2</m:t>
                          </m:r>
                          <m:r>
                            <a:rPr lang="en-US" b="0" i="1" smtClean="0">
                              <a:latin typeface="Cambria Math" panose="02040503050406030204" pitchFamily="18" charset="0"/>
                            </a:rPr>
                            <m:t>𝜃𝜙</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2</m:t>
                              </m:r>
                            </m:sup>
                          </m:sSup>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𝜙</m:t>
                          </m:r>
                        </m:e>
                        <m:sup>
                          <m:r>
                            <a:rPr lang="en-US" b="0" i="1" smtClean="0">
                              <a:latin typeface="Cambria Math" panose="02040503050406030204" pitchFamily="18" charset="0"/>
                            </a:rPr>
                            <m:t>h</m:t>
                          </m:r>
                          <m:r>
                            <a:rPr lang="en-US" b="0" i="1" smtClean="0">
                              <a:latin typeface="Cambria Math" panose="02040503050406030204" pitchFamily="18" charset="0"/>
                            </a:rPr>
                            <m:t>−1</m:t>
                          </m:r>
                        </m:sup>
                      </m:sSup>
                      <m:r>
                        <a:rPr lang="en-US" b="0" i="1" smtClean="0">
                          <a:latin typeface="Cambria Math" panose="02040503050406030204" pitchFamily="18" charset="0"/>
                        </a:rPr>
                        <m:t>,  </m:t>
                      </m:r>
                      <m:r>
                        <a:rPr lang="en-US" b="0" i="1" smtClean="0">
                          <a:latin typeface="Cambria Math" panose="02040503050406030204" pitchFamily="18" charset="0"/>
                        </a:rPr>
                        <m:t>h</m:t>
                      </m:r>
                      <m:r>
                        <a:rPr lang="en-US" b="0" i="1" smtClean="0">
                          <a:latin typeface="Cambria Math" panose="02040503050406030204" pitchFamily="18" charset="0"/>
                        </a:rPr>
                        <m:t>≥1.</m:t>
                      </m:r>
                    </m:oMath>
                  </m:oMathPara>
                </a14:m>
                <a:endParaRPr lang="en-US" dirty="0"/>
              </a:p>
            </p:txBody>
          </p:sp>
        </mc:Choice>
        <mc:Fallback xmlns="">
          <p:sp>
            <p:nvSpPr>
              <p:cNvPr id="4" name="Текст 3"/>
              <p:cNvSpPr>
                <a:spLocks noGrp="1" noRot="1" noChangeAspect="1" noMove="1" noResize="1" noEditPoints="1" noAdjustHandles="1" noChangeArrowheads="1" noChangeShapeType="1" noTextEdit="1"/>
              </p:cNvSpPr>
              <p:nvPr>
                <p:ph type="body" idx="2"/>
              </p:nvPr>
            </p:nvSpPr>
            <p:spPr>
              <a:xfrm>
                <a:off x="710214" y="1381327"/>
                <a:ext cx="11176986" cy="4975023"/>
              </a:xfrm>
              <a:blipFill>
                <a:blip r:embed="rId2"/>
                <a:stretch>
                  <a:fillRect l="-109"/>
                </a:stretch>
              </a:blipFill>
            </p:spPr>
            <p:txBody>
              <a:bodyPr/>
              <a:lstStyle/>
              <a:p>
                <a:r>
                  <a:rPr lang="ru-UA">
                    <a:noFill/>
                  </a:rPr>
                  <a:t> </a:t>
                </a:r>
              </a:p>
            </p:txBody>
          </p:sp>
        </mc:Fallback>
      </mc:AlternateContent>
      <p:sp>
        <p:nvSpPr>
          <p:cNvPr id="7" name="Номер слайда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9</a:t>
            </a:fld>
            <a:endParaRPr lang="en-US"/>
          </a:p>
        </p:txBody>
      </p:sp>
    </p:spTree>
    <p:extLst>
      <p:ext uri="{BB962C8B-B14F-4D97-AF65-F5344CB8AC3E}">
        <p14:creationId xmlns:p14="http://schemas.microsoft.com/office/powerpoint/2010/main" val="1602343388"/>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11856</TotalTime>
  <Words>7331</Words>
  <Application>Microsoft Office PowerPoint</Application>
  <PresentationFormat>Widescreen</PresentationFormat>
  <Paragraphs>841</Paragraphs>
  <Slides>83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83</vt:i4>
      </vt:variant>
    </vt:vector>
  </HeadingPairs>
  <TitlesOfParts>
    <vt:vector size="90" baseType="lpstr">
      <vt:lpstr>Arial</vt:lpstr>
      <vt:lpstr>Calibri</vt:lpstr>
      <vt:lpstr>Cambria Math</vt:lpstr>
      <vt:lpstr>Consolas</vt:lpstr>
      <vt:lpstr>Times New Roman</vt:lpstr>
      <vt:lpstr>VAG Rounded Std</vt:lpstr>
      <vt:lpstr>Office Theme</vt:lpstr>
      <vt:lpstr>`</vt:lpstr>
      <vt:lpstr>Chapter 3 ARIMA Models</vt:lpstr>
      <vt:lpstr>ACF of an MA(q) process</vt:lpstr>
      <vt:lpstr>ACF of an MA(q) process</vt:lpstr>
      <vt:lpstr>General homogeneous equation for the ACF</vt:lpstr>
      <vt:lpstr>General homogeneous equation for the ACF</vt:lpstr>
      <vt:lpstr>Example 3.13 The ACF of an AR(p)</vt:lpstr>
      <vt:lpstr>Example 3.14 The ACF of an ARMA(1,1)</vt:lpstr>
      <vt:lpstr>Example 3.14 The ACF of an ARMA(1,1)</vt:lpstr>
      <vt:lpstr>The partial Autocorrelation Function (PACF)</vt:lpstr>
      <vt:lpstr>The partial Autocorrelation Function (PACF)</vt:lpstr>
      <vt:lpstr>Example 3.15 The PACF of an AR(1)</vt:lpstr>
      <vt:lpstr>Example 3.15 The PACF of an AR(1)(continued)</vt:lpstr>
      <vt:lpstr>Example 3.16 The PACF of an AR(p)</vt:lpstr>
      <vt:lpstr>Example 3.16 The PACF of an AR(p)(continued)</vt:lpstr>
      <vt:lpstr>Example 3.17 The PACF of an invertible MA(q)</vt:lpstr>
      <vt:lpstr>Summary </vt:lpstr>
      <vt:lpstr>Example 3.18 Preliminary Analysis of the Recruitment Series </vt:lpstr>
      <vt:lpstr>PACF Quiz. Qualitative. </vt:lpstr>
      <vt:lpstr>PACF Quiz. Qualitative. </vt:lpstr>
      <vt:lpstr>PACF Quiz. Qualitative. </vt:lpstr>
      <vt:lpstr>PACF Quiz. Qualitative. </vt:lpstr>
      <vt:lpstr>PACF Quiz. Qualitative. </vt:lpstr>
      <vt:lpstr>PACF Quiz. Quantitative. </vt:lpstr>
      <vt:lpstr>PACF Quiz. Quantitative. </vt:lpstr>
      <vt:lpstr>PACF Quiz. Quantitative. </vt:lpstr>
      <vt:lpstr>PACF Quiz. Quantitative. </vt:lpstr>
      <vt:lpstr>PACF Quiz. Quantitative. </vt:lpstr>
      <vt:lpstr>PACF Quiz. Quantitative. </vt:lpstr>
      <vt:lpstr>PACF Quiz. Quantitative. </vt:lpstr>
      <vt:lpstr>PACF Quiz. Quantitative. </vt:lpstr>
      <vt:lpstr>PACF Quiz. Quantitative. </vt:lpstr>
      <vt:lpstr>PACF Quiz. Quantitative. </vt:lpstr>
      <vt:lpstr>PACF Quiz. Quantitative. </vt:lpstr>
      <vt:lpstr>PACF Quiz. Quantitative. </vt:lpstr>
      <vt:lpstr>PACF Quiz.  </vt:lpstr>
      <vt:lpstr>PACF Quiz.  </vt:lpstr>
      <vt:lpstr>R Quiz. Autocorrelation and Partial Autocorrelation</vt:lpstr>
      <vt:lpstr>R Quiz. Autocorrelation and Partial Autocorrelation</vt:lpstr>
      <vt:lpstr>R Quiz. Autocorrelation and Partial Autocorrelation</vt:lpstr>
      <vt:lpstr>Chapter 3 ARIMA Models</vt:lpstr>
      <vt:lpstr>The minimum square error predictor </vt:lpstr>
      <vt:lpstr>Linear predictors. </vt:lpstr>
      <vt:lpstr>Best  linear predictors (BLPs) </vt:lpstr>
      <vt:lpstr>Best  linear predictors (BLPs) </vt:lpstr>
      <vt:lpstr>One-step-ahead prediction </vt:lpstr>
      <vt:lpstr>One-step-ahead prediction </vt:lpstr>
      <vt:lpstr>One-step-ahead prediction </vt:lpstr>
      <vt:lpstr>Example 3.19 Prediction for an AR(2)  </vt:lpstr>
      <vt:lpstr>Example 3.19 Prediction for an AR(2) (continued) </vt:lpstr>
      <vt:lpstr>The Durbin–Levinson Algorithm  </vt:lpstr>
      <vt:lpstr>Example 3.20 Using the Durbin–Levinson Algorithm  </vt:lpstr>
      <vt:lpstr>Iterative Solution for the PACF  </vt:lpstr>
      <vt:lpstr>Example 3.21 The PACF of an AR(2)  </vt:lpstr>
      <vt:lpstr>M-step-ahead predictor </vt:lpstr>
      <vt:lpstr>M-step-ahead predictor </vt:lpstr>
      <vt:lpstr>Property 3.6 The Innovations Algorithm  </vt:lpstr>
      <vt:lpstr>Example 3.22 Prediction for an MA(1)  </vt:lpstr>
      <vt:lpstr>Forecasting ARMA Processes </vt:lpstr>
      <vt:lpstr>Forecasting ARMA Processes </vt:lpstr>
      <vt:lpstr>Forecasting ARMA Processes </vt:lpstr>
      <vt:lpstr>Forecasting ARMA Processes </vt:lpstr>
      <vt:lpstr>Example 3.23 Long-Range Forecasts </vt:lpstr>
      <vt:lpstr>Truncated predictor</vt:lpstr>
      <vt:lpstr>Property 3.7 Truncated Prediction for ARMA </vt:lpstr>
      <vt:lpstr>Example 3.24 Forecasting an ARMA(1,1) Series </vt:lpstr>
      <vt:lpstr>Prediction intervals </vt:lpstr>
      <vt:lpstr>Example 3.25 Forecasting the Recruitment Series </vt:lpstr>
      <vt:lpstr>Example 3.25 continued</vt:lpstr>
      <vt:lpstr>Backcasting</vt:lpstr>
      <vt:lpstr>Example 3.26 Backcasting an ARMA(1,1)</vt:lpstr>
      <vt:lpstr>Example 3.26 Backcasting an ARMA(1,1)</vt:lpstr>
      <vt:lpstr>Example 3.26 Backcasting an ARMA(1,1)</vt:lpstr>
      <vt:lpstr>Example 3.26 Backcasting an ARMA(1,1)</vt:lpstr>
      <vt:lpstr>Final’s practice. Forecasting</vt:lpstr>
      <vt:lpstr>Final’s practice. Forecasting</vt:lpstr>
      <vt:lpstr>Final’s practice. Forecasting</vt:lpstr>
      <vt:lpstr>Final’s practice. Forecasting</vt:lpstr>
      <vt:lpstr>Final’s practice. Forecasting</vt:lpstr>
      <vt:lpstr>Final’s practice. Forecasting</vt:lpstr>
      <vt:lpstr>Final’s practice. Forecasting. R.</vt:lpstr>
      <vt:lpstr>Final’s practice. Forecasting. R</vt:lpstr>
      <vt:lpstr>Final’s practice. Forecasting. 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dc:title>
  <dc:creator>Assa</dc:creator>
  <cp:lastModifiedBy>boris garbuzov</cp:lastModifiedBy>
  <cp:revision>574</cp:revision>
  <dcterms:created xsi:type="dcterms:W3CDTF">2020-07-29T06:49:03Z</dcterms:created>
  <dcterms:modified xsi:type="dcterms:W3CDTF">2020-12-01T04:36:42Z</dcterms:modified>
</cp:coreProperties>
</file>